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88" r:id="rId4"/>
    <p:sldId id="286" r:id="rId5"/>
    <p:sldId id="302" r:id="rId6"/>
    <p:sldId id="269" r:id="rId7"/>
    <p:sldId id="309" r:id="rId8"/>
    <p:sldId id="306" r:id="rId9"/>
    <p:sldId id="311" r:id="rId10"/>
    <p:sldId id="261" r:id="rId11"/>
    <p:sldId id="298" r:id="rId12"/>
    <p:sldId id="262" r:id="rId13"/>
    <p:sldId id="266" r:id="rId14"/>
    <p:sldId id="267" r:id="rId15"/>
    <p:sldId id="313" r:id="rId16"/>
    <p:sldId id="308" r:id="rId17"/>
    <p:sldId id="312" r:id="rId18"/>
    <p:sldId id="292" r:id="rId19"/>
    <p:sldId id="294" r:id="rId20"/>
    <p:sldId id="274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Violante" initials="SV" lastIdx="14" clrIdx="0"/>
  <p:cmAuthor id="2" name="Marisa Mascolo Halm" initials="MMH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83907" autoAdjust="0"/>
  </p:normalViewPr>
  <p:slideViewPr>
    <p:cSldViewPr snapToGrid="0">
      <p:cViewPr varScale="1">
        <p:scale>
          <a:sx n="61" d="100"/>
          <a:sy n="61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42"/>
    </p:cViewPr>
  </p:sorterViewPr>
  <p:notesViewPr>
    <p:cSldViewPr snapToGrid="0">
      <p:cViewPr varScale="1">
        <p:scale>
          <a:sx n="45" d="100"/>
          <a:sy n="45" d="100"/>
        </p:scale>
        <p:origin x="257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710CA-5EC8-40C6-9180-37D549609D9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247BC-C31C-43F2-8947-4B93977F7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64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F17E-3E09-437F-94B2-4B0068F9A13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6AF2A-910F-4DAD-90EA-3BA1FC6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3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75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00B050"/>
              </a:buClr>
              <a:buFontTx/>
              <a:buNone/>
            </a:pP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 ACR</a:t>
            </a:r>
          </a:p>
          <a:p>
            <a:pPr marL="171450" indent="-171450">
              <a:buClr>
                <a:srgbClr val="00B050"/>
              </a:buClr>
              <a:buFontTx/>
              <a:buChar char="-"/>
            </a:pPr>
            <a:r>
              <a:rPr lang="en-US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they going? Parents being asked to sign the form at beginning of ACR?</a:t>
            </a:r>
          </a:p>
          <a:p>
            <a:pPr marL="171450" indent="-171450">
              <a:buClr>
                <a:srgbClr val="00B050"/>
              </a:buClr>
              <a:buFontTx/>
              <a:buChar char="-"/>
            </a:pPr>
            <a:endParaRPr lang="en-US" b="0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B050"/>
              </a:buClr>
              <a:buFontTx/>
              <a:buNone/>
            </a:pP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Day Advance notice</a:t>
            </a:r>
          </a:p>
          <a:p>
            <a:pPr marL="171450" indent="-171450">
              <a:buClr>
                <a:srgbClr val="00B050"/>
              </a:buClr>
              <a:buFontTx/>
              <a:buChar char="-"/>
            </a:pPr>
            <a:r>
              <a:rPr lang="en-US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reviewer note on the ACRI if failure</a:t>
            </a:r>
            <a:r>
              <a:rPr lang="en-US" b="0" u="non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provide timely notice</a:t>
            </a:r>
          </a:p>
          <a:p>
            <a:pPr marL="171450" indent="-171450">
              <a:buClr>
                <a:srgbClr val="00B050"/>
              </a:buClr>
              <a:buFontTx/>
              <a:buChar char="-"/>
            </a:pPr>
            <a:endParaRPr lang="en-US" b="0" u="non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4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 re: Elijah C., 326 Conn. 480 at 506-507 (2017)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Accordingly, it is the law of this state that child welfare proceedings are subject to the provisions of the ADA insofar as they involve the services, programs, or activities of any state agency.”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99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69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89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5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Case Management Services are associated with CHAP – Community Housing Assistance Program.  </a:t>
            </a:r>
            <a:r>
              <a:rPr lang="en-US" b="1" baseline="0" dirty="0"/>
              <a:t>DCF must make the referral</a:t>
            </a:r>
            <a:r>
              <a:rPr lang="en-US" b="0" baseline="0" dirty="0"/>
              <a:t>, after youth has graduated from high school.  Youth must be attending a full-time educational program (CHAP) or working a total of 40 hours/week (CHEER).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 offers help locating an apartment and rent is paid by DCF.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Case management services available for a year – include assistance with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handling money successfully, finding work and living independently.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know what service providers are in your specific area, especially as it relates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housing.  Some communities offer more supportive living arrangements, versus an apartment through CHAP, versus a group home.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3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B050"/>
              </a:buClr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B2C24-8CB7-4990-B0BA-40A254AA32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0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lang="en-US" b="1" u="sng" baseline="0" dirty="0">
                <a:latin typeface="Arial" charset="0"/>
                <a:ea typeface="Arial" charset="0"/>
                <a:cs typeface="Arial" charset="0"/>
              </a:rPr>
              <a:t>WHO ARE THE HEARING OFFICERS?</a:t>
            </a:r>
          </a:p>
          <a:p>
            <a:pPr>
              <a:buClr>
                <a:srgbClr val="00B050"/>
              </a:buClr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00B050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Present witnesses, documents, cross examination, closing argument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00B050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Client may have attorney and/or non-attorney advocate</a:t>
            </a:r>
          </a:p>
          <a:p>
            <a:pPr>
              <a:buClr>
                <a:srgbClr val="00B050"/>
              </a:buClr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00B050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Burden of Proof is on DCF by fair preponderance of evidence</a:t>
            </a:r>
          </a:p>
          <a:p>
            <a:pPr>
              <a:buClr>
                <a:srgbClr val="00B050"/>
              </a:buClr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B2C24-8CB7-4990-B0BA-40A254AA32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99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u="sng" dirty="0"/>
              <a:t>When and Why would you ask for an Admin Hearing</a:t>
            </a:r>
            <a:r>
              <a:rPr lang="en-US" sz="1050" b="1" dirty="0"/>
              <a:t>?</a:t>
            </a:r>
            <a:endParaRPr lang="en-US" sz="1050" b="0" baseline="0" dirty="0"/>
          </a:p>
          <a:p>
            <a:r>
              <a:rPr lang="en-US" sz="1050" b="1" baseline="0" dirty="0"/>
              <a:t>Full trial/Robust opportunity to present case to Admin Hearing Officer – who will focus on details more than some courts</a:t>
            </a:r>
          </a:p>
          <a:p>
            <a:r>
              <a:rPr lang="en-US" sz="1050" b="0" baseline="0" dirty="0"/>
              <a:t>-- witnesses; hearsay permitted</a:t>
            </a:r>
          </a:p>
          <a:p>
            <a:r>
              <a:rPr lang="en-US" sz="1050" b="0" baseline="0" dirty="0"/>
              <a:t>-- Push DCF to settle; more leverage to negotiate</a:t>
            </a:r>
          </a:p>
          <a:p>
            <a:r>
              <a:rPr lang="en-US" sz="1050" b="0" baseline="0" dirty="0"/>
              <a:t>-- getting DCF legal counsel involved can bring fresh eyes to the issue</a:t>
            </a:r>
          </a:p>
          <a:p>
            <a:endParaRPr lang="en-US" sz="1050" b="1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Arial" charset="0"/>
                <a:ea typeface="Arial" charset="0"/>
                <a:cs typeface="Arial" charset="0"/>
              </a:rPr>
              <a:t>CGS §17a-15c </a:t>
            </a:r>
            <a:r>
              <a:rPr lang="mr-IN" sz="105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050" dirty="0">
                <a:latin typeface="Arial" charset="0"/>
                <a:ea typeface="Arial" charset="0"/>
                <a:cs typeface="Arial" charset="0"/>
              </a:rPr>
              <a:t> any child or parent or guardian aggrieved</a:t>
            </a:r>
            <a:r>
              <a:rPr lang="en-US" sz="1050" baseline="0" dirty="0">
                <a:latin typeface="Arial" charset="0"/>
                <a:ea typeface="Arial" charset="0"/>
                <a:cs typeface="Arial" charset="0"/>
              </a:rPr>
              <a:t> by treatment plan, </a:t>
            </a:r>
            <a:r>
              <a:rPr lang="en-US" sz="1050" b="1" baseline="0" dirty="0">
                <a:latin typeface="Arial" charset="0"/>
                <a:ea typeface="Arial" charset="0"/>
                <a:cs typeface="Arial" charset="0"/>
              </a:rPr>
              <a:t>or by refusal of any other service by DCF to which the child is entitled</a:t>
            </a:r>
            <a:r>
              <a:rPr lang="en-US" sz="1050" baseline="0" dirty="0">
                <a:latin typeface="Arial" charset="0"/>
                <a:ea typeface="Arial" charset="0"/>
                <a:cs typeface="Arial" charset="0"/>
              </a:rPr>
              <a:t>, shall receive hearing w/in 30 days of written request</a:t>
            </a:r>
          </a:p>
          <a:p>
            <a:endParaRPr lang="en-US" sz="105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50" dirty="0"/>
              <a:t/>
            </a:r>
            <a:br>
              <a:rPr lang="en-US" sz="1050" dirty="0"/>
            </a:br>
            <a:r>
              <a:rPr lang="en-US" sz="1050" b="1" baseline="0" dirty="0"/>
              <a:t>Educational Stability Hearings – DCF Policy Chapter 45-12:</a:t>
            </a:r>
          </a:p>
          <a:p>
            <a:r>
              <a:rPr lang="en-US" sz="1050" b="0" baseline="0" dirty="0"/>
              <a:t>-- Right to hearing (</a:t>
            </a:r>
            <a:r>
              <a:rPr lang="en-US" sz="1050" b="0" baseline="0" dirty="0" err="1"/>
              <a:t>ie</a:t>
            </a:r>
            <a:r>
              <a:rPr lang="en-US" sz="1050" b="0" baseline="0" dirty="0"/>
              <a:t>. remaining in school of origin)</a:t>
            </a:r>
          </a:p>
          <a:p>
            <a:r>
              <a:rPr lang="en-US" sz="1050" b="0" baseline="0" dirty="0"/>
              <a:t>-- Should receive form 604 re: </a:t>
            </a:r>
            <a:r>
              <a:rPr lang="en-US" sz="1050" b="0" baseline="0" dirty="0" err="1"/>
              <a:t>ed</a:t>
            </a:r>
            <a:r>
              <a:rPr lang="en-US" sz="1050" b="0" baseline="0" dirty="0"/>
              <a:t> placement – </a:t>
            </a:r>
            <a:r>
              <a:rPr lang="en-US" sz="1050" b="1" baseline="0" dirty="0"/>
              <a:t>Q: WHO RECEIVES THEM?</a:t>
            </a:r>
            <a:endParaRPr lang="en-US" sz="1050" b="0" baseline="0" dirty="0"/>
          </a:p>
          <a:p>
            <a:r>
              <a:rPr lang="en-US" sz="1050" b="0" baseline="0" dirty="0"/>
              <a:t>-- FAST: hearing must be held in 3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baseline="0" dirty="0"/>
              <a:t>--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fact that a party has filed a motion in court is not sufficient to stay the administrative hearings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it’s a treatment plan hearing 	</a:t>
            </a:r>
          </a:p>
          <a:p>
            <a:endParaRPr lang="en-US" sz="10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B2C24-8CB7-4990-B0BA-40A254AA321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57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>
                <a:latin typeface="Arial" charset="0"/>
                <a:ea typeface="Arial" charset="0"/>
                <a:cs typeface="Arial" charset="0"/>
              </a:rPr>
              <a:t>Bullet 2</a:t>
            </a:r>
            <a:r>
              <a:rPr lang="en-US" sz="1200" b="1" u="none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1200" b="1" u="none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u="none" dirty="0"/>
              <a:t>May</a:t>
            </a:r>
            <a:r>
              <a:rPr lang="en-US" dirty="0"/>
              <a:t> happen before you are appointed or later in a PS case</a:t>
            </a:r>
          </a:p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b="1" u="sng" dirty="0">
                <a:latin typeface="Arial" charset="0"/>
                <a:ea typeface="Arial" charset="0"/>
                <a:cs typeface="Arial" charset="0"/>
              </a:rPr>
              <a:t>Bullet 3</a:t>
            </a:r>
            <a:r>
              <a:rPr lang="en-US" sz="1200" b="1" u="none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1200" b="1" u="none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b="0" u="none" baseline="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ven if all parties are in agreement, the court’s permission must be obtained before any changes are made to the court- ordered arrangement.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9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4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53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9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2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7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2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4C-B477-4DAD-8C14-6C542A53EB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723" y="2596884"/>
            <a:ext cx="10900912" cy="190268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Utilizing Specific Steps &amp; Zealous Advocacy at Administrative Meetings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9572"/>
            <a:ext cx="9144000" cy="19026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Martha Stone, JD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Amir Shaikh, JD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Lesley Norris, Social Work Supervisor, DCF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August 2020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60" y="621924"/>
            <a:ext cx="3899124" cy="176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3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18" y="36512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Case Review: Case Plans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2072189"/>
            <a:ext cx="10515600" cy="384009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family case plan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child in placement (CIP) case plan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must occur within 60 days of the child’s entry into care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at least every 6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months thereafter.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        </a:t>
            </a:r>
            <a:r>
              <a:rPr lang="en-US" sz="2200" i="1" dirty="0">
                <a:latin typeface="Arial" charset="0"/>
                <a:ea typeface="Arial" charset="0"/>
                <a:cs typeface="Arial" charset="0"/>
              </a:rPr>
              <a:t>DCF Policy 5-2; DCF Case Planning Practice Guide (20-1PG) at pp. 21-24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reviewed by social work supervisor in case review unit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address strengths and needed improvements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789749" cy="778445"/>
            <a:chOff x="204943" y="6113680"/>
            <a:chExt cx="11789749" cy="7784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250953" y="6368905"/>
              <a:ext cx="1743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9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Case Review Meetings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97560" y="1690687"/>
            <a:ext cx="10515600" cy="444331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6"/>
              </a:buClr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Invitees: Parents, Attorneys for Parents &amp; Children, Child (if 12+), Other service providers… with 21 days advance written notice</a:t>
            </a: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                             DCF Policy 5-2; DCF Case Planning Practice Guide (20-1)</a:t>
            </a:r>
          </a:p>
          <a:p>
            <a:pPr marL="457200" lvl="1" indent="0">
              <a:buClr>
                <a:schemeClr val="accent6"/>
              </a:buClr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DCF Updated Process for Consolidated ACR (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effective 9/1/2018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Can be rescheduled at request of parent or child’s attorney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DCF Case Planning Practice Guide (20-1)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Conference Call number available for every meeting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Request final Case Plan and ACRI 30 days after meeting</a:t>
            </a:r>
          </a:p>
          <a:p>
            <a:pPr>
              <a:buClr>
                <a:srgbClr val="00B05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789749" cy="778445"/>
            <a:chOff x="204943" y="6113680"/>
            <a:chExt cx="11789749" cy="7784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250953" y="6368905"/>
              <a:ext cx="1743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8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10745" r="6633" b="5522"/>
          <a:stretch/>
        </p:blipFill>
        <p:spPr>
          <a:xfrm>
            <a:off x="7794678" y="1611897"/>
            <a:ext cx="4008329" cy="5064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Advocating for Parents at ACR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402" y="1611897"/>
            <a:ext cx="8622441" cy="3972474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Advocate for specific (ADA compliant) services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 in case plan: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DCF’s obligation to make timely referrals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Visitation plan (including additional visits)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disagreements with case plan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Barriers to compliance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sure reunification date is properly estimated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 the Specific Steps!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501651" cy="648668"/>
            <a:chOff x="204943" y="6113680"/>
            <a:chExt cx="11501651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962855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99657" y="5384316"/>
            <a:ext cx="471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 re: Elijah C., 326 Conn. 480 (2017)</a:t>
            </a:r>
          </a:p>
        </p:txBody>
      </p:sp>
    </p:spTree>
    <p:extLst>
      <p:ext uri="{BB962C8B-B14F-4D97-AF65-F5344CB8AC3E}">
        <p14:creationId xmlns:p14="http://schemas.microsoft.com/office/powerpoint/2010/main" val="403984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3" y="365125"/>
            <a:ext cx="1185237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Advocating for Child/Youth Clients at ACR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679"/>
            <a:ext cx="10750826" cy="43891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youth participation if over age 12 (if s/he wants to)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 additional visitation with anyone identified as a support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compliance with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DCF Adolescent Policy 28-1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e.g. mentoring, tutoring, life skills, senior year expenses, clothing vouchers, transitional services, post-secondary educational plan)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should address educational needs, e.g. special education, Birth to Three, preschool, educational stability, after school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should address MDE recommendations 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31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3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Case Review Instrument (ACRI)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780" y="1709542"/>
            <a:ext cx="10555160" cy="409491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days after ACR, request final case plan and ACRI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ACRI ranks areas of case plan: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STRENGTH or AREA NEEDING IMPROVEMENT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used at TPR trial to show lack of reasonable efforts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Services should be in least-restrictive environment; home or community-based; used to help maintain placement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05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3" y="365125"/>
            <a:ext cx="11852379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Special Issues in Advocating for Adolescents</a:t>
            </a:r>
            <a:br>
              <a:rPr lang="en-US" sz="32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68"/>
            <a:ext cx="10515600" cy="4884136"/>
          </a:xfrm>
        </p:spPr>
        <p:txBody>
          <a:bodyPr>
            <a:normAutofit fontScale="77500" lnSpcReduction="20000"/>
          </a:bodyPr>
          <a:lstStyle/>
          <a:p>
            <a:pPr marL="457200" lvl="1" indent="-457200">
              <a:buClr>
                <a:schemeClr val="accent6"/>
              </a:buClr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youth in care 14+ should receive adolescent planning; committed youth 14+ should receive Adolescent Specialist SW.</a:t>
            </a:r>
          </a:p>
          <a:p>
            <a:pPr marL="457200" lvl="1" indent="-457200">
              <a:buClr>
                <a:schemeClr val="accent6"/>
              </a:buClr>
            </a:pPr>
            <a:endParaRPr lang="en-US" sz="2600" b="1" dirty="0">
              <a:latin typeface="Arial" charset="0"/>
              <a:ea typeface="Arial" charset="0"/>
              <a:cs typeface="Arial" charset="0"/>
            </a:endParaRPr>
          </a:p>
          <a:p>
            <a:pPr marL="457200" lvl="1" indent="-457200">
              <a:buClr>
                <a:schemeClr val="accent6"/>
              </a:buClr>
            </a:pP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Adolescent Transition Plan (ages 16+) shall include specifics about: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Anticipated date youth will leave care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Names &amp; contact info for at least 3 significant adults in youth’s life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Anticipated living arrangements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Estimated budget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Sources/amount of income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Health insurance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Education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Local opportunities for mentoring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Continuing support services, including how to access benefits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Workforce supports &amp; employment services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Immigration services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None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61963" lvl="1" indent="-461963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Adolescent Transition Plan Conference ACR to be held within 90 days of youth’s discharge from care, to ensure youth has a concrete plan.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None/>
              <a:defRPr/>
            </a:pP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 								        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None/>
              <a:defRPr/>
            </a:pP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									DCF Policy 28-1</a:t>
            </a:r>
            <a:endParaRPr lang="en-US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84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3" y="365125"/>
            <a:ext cx="11852379" cy="6720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Adolescent Services and Benefits</a:t>
            </a:r>
            <a:r>
              <a:rPr lang="en-US" sz="32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194"/>
            <a:ext cx="10515600" cy="483351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Clr>
                <a:srgbClr val="00B050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2438">
              <a:buClr>
                <a:schemeClr val="accent6"/>
              </a:buClr>
            </a:pPr>
            <a:r>
              <a:rPr lang="en-US" sz="8800" b="1" dirty="0">
                <a:latin typeface="Arial" charset="0"/>
                <a:ea typeface="Arial" charset="0"/>
                <a:cs typeface="Arial" charset="0"/>
              </a:rPr>
              <a:t>Access to Adolescent Specialist</a:t>
            </a:r>
          </a:p>
          <a:p>
            <a:pPr marL="914400" lvl="3" indent="-452438">
              <a:buClr>
                <a:schemeClr val="accent6"/>
              </a:buClr>
            </a:pPr>
            <a:endParaRPr lang="en-US" sz="8800" b="1" dirty="0">
              <a:latin typeface="Arial" charset="0"/>
              <a:ea typeface="Arial" charset="0"/>
              <a:cs typeface="Arial" charset="0"/>
            </a:endParaRPr>
          </a:p>
          <a:p>
            <a:pPr marL="914400" lvl="3" indent="-452438">
              <a:buClr>
                <a:schemeClr val="accent6"/>
              </a:buClr>
            </a:pPr>
            <a:r>
              <a:rPr lang="en-US" sz="8800" b="1" dirty="0">
                <a:latin typeface="Arial" charset="0"/>
                <a:ea typeface="Arial" charset="0"/>
                <a:cs typeface="Arial" charset="0"/>
              </a:rPr>
              <a:t>Life Skills Education &amp; Training</a:t>
            </a:r>
          </a:p>
          <a:p>
            <a:pPr marL="914400" lvl="3" indent="-452438">
              <a:buClr>
                <a:schemeClr val="accent6"/>
              </a:buClr>
            </a:pPr>
            <a:endParaRPr lang="en-US" sz="8800" dirty="0">
              <a:latin typeface="Arial" charset="0"/>
              <a:ea typeface="Arial" charset="0"/>
              <a:cs typeface="Arial" charset="0"/>
            </a:endParaRPr>
          </a:p>
          <a:p>
            <a:pPr marL="914400" lvl="3" indent="-452438">
              <a:buClr>
                <a:schemeClr val="accent6"/>
              </a:buClr>
            </a:pPr>
            <a:r>
              <a:rPr lang="en-US" sz="8800" b="1" dirty="0">
                <a:latin typeface="Arial" charset="0"/>
                <a:ea typeface="Arial" charset="0"/>
                <a:cs typeface="Arial" charset="0"/>
              </a:rPr>
              <a:t>Post Secondary Education Plans &amp; Funding</a:t>
            </a:r>
          </a:p>
          <a:p>
            <a:pPr marL="914400" lvl="3" indent="-452438">
              <a:buClr>
                <a:schemeClr val="accent6"/>
              </a:buClr>
            </a:pPr>
            <a:endParaRPr lang="en-US" sz="8800" b="1" dirty="0">
              <a:latin typeface="Arial" charset="0"/>
              <a:ea typeface="Arial" charset="0"/>
              <a:cs typeface="Arial" charset="0"/>
            </a:endParaRPr>
          </a:p>
          <a:p>
            <a:pPr marL="914400" lvl="3" indent="-452438">
              <a:buClr>
                <a:schemeClr val="accent6"/>
              </a:buClr>
            </a:pPr>
            <a:r>
              <a:rPr lang="en-US" sz="8800" b="1" dirty="0">
                <a:latin typeface="Arial" charset="0"/>
                <a:ea typeface="Arial" charset="0"/>
                <a:cs typeface="Arial" charset="0"/>
              </a:rPr>
              <a:t>Credit Reports </a:t>
            </a:r>
          </a:p>
          <a:p>
            <a:pPr marL="914400" lvl="3" indent="-452438">
              <a:buClr>
                <a:schemeClr val="accent6"/>
              </a:buClr>
            </a:pPr>
            <a:endParaRPr lang="en-US" sz="8800" b="1" dirty="0">
              <a:latin typeface="Arial" charset="0"/>
              <a:ea typeface="Arial" charset="0"/>
              <a:cs typeface="Arial" charset="0"/>
            </a:endParaRPr>
          </a:p>
          <a:p>
            <a:pPr marL="914400" lvl="3" indent="-452438">
              <a:buClr>
                <a:schemeClr val="accent6"/>
              </a:buClr>
            </a:pPr>
            <a:r>
              <a:rPr lang="en-US" sz="8800" b="1" dirty="0">
                <a:latin typeface="Arial" charset="0"/>
                <a:ea typeface="Arial" charset="0"/>
                <a:cs typeface="Arial" charset="0"/>
              </a:rPr>
              <a:t>Mentoring</a:t>
            </a:r>
            <a:br>
              <a:rPr lang="en-US" sz="8800" b="1" dirty="0">
                <a:latin typeface="Arial" charset="0"/>
                <a:ea typeface="Arial" charset="0"/>
                <a:cs typeface="Arial" charset="0"/>
              </a:rPr>
            </a:br>
            <a:endParaRPr lang="en-US" sz="8800" b="1" dirty="0">
              <a:latin typeface="Arial" charset="0"/>
              <a:ea typeface="Arial" charset="0"/>
              <a:cs typeface="Arial" charset="0"/>
            </a:endParaRPr>
          </a:p>
          <a:p>
            <a:pPr marL="914400" lvl="3" indent="-452438">
              <a:buClr>
                <a:schemeClr val="accent6"/>
              </a:buClr>
            </a:pPr>
            <a:r>
              <a:rPr lang="en-US" sz="8800" b="1" dirty="0">
                <a:latin typeface="Arial" charset="0"/>
                <a:ea typeface="Arial" charset="0"/>
                <a:cs typeface="Arial" charset="0"/>
              </a:rPr>
              <a:t>Driver’s education/driver’s license</a:t>
            </a:r>
          </a:p>
          <a:p>
            <a:pPr marL="1371600" lvl="4" indent="-452438">
              <a:buClr>
                <a:schemeClr val="accent6"/>
              </a:buClr>
            </a:pPr>
            <a:endParaRPr lang="en-US" sz="8800" dirty="0">
              <a:latin typeface="Arial" charset="0"/>
              <a:ea typeface="Arial" charset="0"/>
              <a:cs typeface="Arial" charset="0"/>
            </a:endParaRPr>
          </a:p>
          <a:p>
            <a:pPr marL="914400" lvl="3" indent="-452438">
              <a:buClr>
                <a:schemeClr val="accent6"/>
              </a:buClr>
            </a:pPr>
            <a:r>
              <a:rPr lang="en-US" sz="8800" b="1" dirty="0">
                <a:latin typeface="Arial" charset="0"/>
                <a:ea typeface="Arial" charset="0"/>
                <a:cs typeface="Arial" charset="0"/>
              </a:rPr>
              <a:t>CHEER </a:t>
            </a:r>
            <a:r>
              <a:rPr lang="en-US" sz="8800" dirty="0">
                <a:latin typeface="Arial" charset="0"/>
                <a:ea typeface="Arial" charset="0"/>
                <a:cs typeface="Arial" charset="0"/>
              </a:rPr>
              <a:t>(Community Housing Employment Enrichment Resources) </a:t>
            </a:r>
          </a:p>
          <a:p>
            <a:pPr marL="804862" lvl="4" indent="-342900">
              <a:buClr>
                <a:schemeClr val="accent6"/>
              </a:buClr>
            </a:pPr>
            <a:endParaRPr lang="en-US" sz="8800" dirty="0">
              <a:latin typeface="Arial" charset="0"/>
              <a:ea typeface="Arial" charset="0"/>
              <a:cs typeface="Arial" charset="0"/>
            </a:endParaRPr>
          </a:p>
          <a:p>
            <a:pPr marL="914400" lvl="4" indent="-452438">
              <a:buClr>
                <a:schemeClr val="accent6"/>
              </a:buClr>
            </a:pPr>
            <a:r>
              <a:rPr lang="en-US" sz="8800" b="1" dirty="0">
                <a:latin typeface="Arial" charset="0"/>
                <a:ea typeface="Arial" charset="0"/>
                <a:cs typeface="Arial" charset="0"/>
              </a:rPr>
              <a:t>CHAP </a:t>
            </a:r>
            <a:r>
              <a:rPr lang="en-US" sz="8800" dirty="0">
                <a:latin typeface="Arial" charset="0"/>
                <a:ea typeface="Arial" charset="0"/>
                <a:cs typeface="Arial" charset="0"/>
              </a:rPr>
              <a:t>(Community Housing Assistance Program) </a:t>
            </a:r>
            <a:r>
              <a:rPr lang="en-US" sz="8800" b="1" dirty="0">
                <a:latin typeface="Arial" charset="0"/>
                <a:ea typeface="Arial" charset="0"/>
                <a:cs typeface="Arial" charset="0"/>
              </a:rPr>
              <a:t>Case Management Services</a:t>
            </a:r>
          </a:p>
          <a:p>
            <a:pPr marL="1262062" lvl="5" indent="-342900">
              <a:buClr>
                <a:schemeClr val="accent6"/>
              </a:buClr>
            </a:pPr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marL="461962" lvl="5" indent="0"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461962" lvl="5" indent="0">
              <a:buNone/>
            </a:pPr>
            <a:r>
              <a:rPr lang="en-US" sz="8000" i="1" dirty="0">
                <a:latin typeface="Arial" charset="0"/>
                <a:ea typeface="Arial" charset="0"/>
                <a:cs typeface="Arial" charset="0"/>
              </a:rPr>
              <a:t>					DCF Policy 28-1; DCF Practice Guide 28-1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0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Hearings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33" y="1690688"/>
            <a:ext cx="11731645" cy="442299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Hearing Officers are impartial DCF employees from Administrative Hearings Unit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endParaRPr lang="en-US" sz="3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Format: Witness testimony, exhibits, cross examinations, closing arguments.  Relaxed rules of evidence.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endParaRPr lang="en-US" sz="3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Clients may bring attorneys and/or non-attorney advocates.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endParaRPr lang="en-US" sz="3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Burden of proof is on DCF by a fair preponderance of the evidence.</a:t>
            </a:r>
          </a:p>
          <a:p>
            <a:pPr marL="0" indent="0">
              <a:lnSpc>
                <a:spcPct val="110000"/>
              </a:lnSpc>
              <a:buClr>
                <a:schemeClr val="accent6"/>
              </a:buClr>
              <a:buNone/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					</a:t>
            </a:r>
          </a:p>
          <a:p>
            <a:pPr marL="0" indent="0">
              <a:lnSpc>
                <a:spcPct val="110000"/>
              </a:lnSpc>
              <a:buClr>
                <a:schemeClr val="accent6"/>
              </a:buClr>
              <a:buNone/>
            </a:pPr>
            <a:r>
              <a:rPr lang="en-US" sz="2900" i="1" dirty="0">
                <a:latin typeface="Arial" charset="0"/>
                <a:ea typeface="Arial" charset="0"/>
                <a:cs typeface="Arial" charset="0"/>
              </a:rPr>
              <a:t>									        DCF Policy </a:t>
            </a:r>
            <a:r>
              <a:rPr lang="en-US" sz="2900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6-5</a:t>
            </a:r>
            <a:endParaRPr lang="en-US" sz="2900" i="1" dirty="0">
              <a:latin typeface="Arial" charset="0"/>
              <a:ea typeface="Arial" charset="0"/>
              <a:cs typeface="Arial" charset="0"/>
            </a:endParaRPr>
          </a:p>
          <a:p>
            <a:pPr marL="3657600" lvl="8" indent="0">
              <a:lnSpc>
                <a:spcPct val="110000"/>
              </a:lnSpc>
              <a:buClr>
                <a:srgbClr val="00B050"/>
              </a:buClr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95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Administrative Hearings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33" y="1690688"/>
            <a:ext cx="11731645" cy="442299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Case Plan Hearings					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Educational Stability Hearings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Fair Hearings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Licensing Hearings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Out-of-state Placement Hearings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Removal Hearings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Subsidy Hearings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Substantiation Hearings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Voluntary Services Hearings</a:t>
            </a:r>
          </a:p>
          <a:p>
            <a:pPr marL="0" indent="0">
              <a:lnSpc>
                <a:spcPct val="110000"/>
              </a:lnSpc>
              <a:buClr>
                <a:schemeClr val="accent6"/>
              </a:buClr>
              <a:buNone/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									DCF Policy </a:t>
            </a:r>
            <a:r>
              <a:rPr lang="en-US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6-5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marL="3657600" lvl="8" indent="0">
              <a:lnSpc>
                <a:spcPct val="110000"/>
              </a:lnSpc>
              <a:buClr>
                <a:srgbClr val="00B050"/>
              </a:buClr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34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52" y="1922311"/>
            <a:ext cx="3926026" cy="4907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Plan Hearings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092"/>
            <a:ext cx="10869460" cy="4847587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Determines if DCF’s case plan is appropriate to needs of child &amp; consistent with resources, DCF regulations &amp; policy.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E.g. Visits, sibling visits, therapy, services for your client 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Issue cannot already be pending in court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600" dirty="0">
                <a:latin typeface="Arial" charset="0"/>
                <a:ea typeface="Arial" charset="0"/>
                <a:cs typeface="Arial" charset="0"/>
              </a:rPr>
            </a:b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6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Child, parent, or legal guardian request in writing.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Hearing scheduled within 30 days of receipt 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  of request; decision within 15 days.</a:t>
            </a:r>
            <a:br>
              <a:rPr lang="en-US" sz="3000" dirty="0">
                <a:latin typeface="Arial" charset="0"/>
                <a:ea typeface="Arial" charset="0"/>
                <a:cs typeface="Arial" charset="0"/>
              </a:rPr>
            </a:br>
            <a:endParaRPr lang="en-US" sz="3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						DCF Policy 6-5</a:t>
            </a:r>
          </a:p>
          <a:p>
            <a:pPr marL="0" indent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6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Zealous Advocacy at Administrative Level</a:t>
            </a:r>
            <a:r>
              <a:rPr lang="en-US" dirty="0"/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84" y="1713500"/>
            <a:ext cx="3234209" cy="48504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922" y="1995111"/>
            <a:ext cx="10084497" cy="2789831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is zealous advocacy critical?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client’s voice is heard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 client from adverse outcomes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 decisions made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Modifications to plans as necessary</a:t>
            </a:r>
          </a:p>
          <a:p>
            <a:pPr>
              <a:buClr>
                <a:srgbClr val="00B050"/>
              </a:buClr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6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9823"/>
            <a:ext cx="10515600" cy="40279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Martha Stone, JD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mstone@cca-ct.org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Lesley Norris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Lesley.Norris@ct.gov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Amir Shaikh, JD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amirshaikh@mac.com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47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t="16621" r="14363"/>
          <a:stretch/>
        </p:blipFill>
        <p:spPr>
          <a:xfrm>
            <a:off x="8312360" y="2217106"/>
            <a:ext cx="3041440" cy="4366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339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Topics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724" y="1552902"/>
            <a:ext cx="7639831" cy="4186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6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Considered Removal Meetings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Permanency Teamings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Administrative Case Reviews and ACRI</a:t>
            </a:r>
          </a:p>
          <a:p>
            <a:pPr lvl="1">
              <a:lnSpc>
                <a:spcPct val="10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Case Plans</a:t>
            </a:r>
          </a:p>
          <a:p>
            <a:pPr lvl="1">
              <a:lnSpc>
                <a:spcPct val="10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Six Month Reviews</a:t>
            </a:r>
          </a:p>
          <a:p>
            <a:pPr lvl="1">
              <a:lnSpc>
                <a:spcPct val="10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Adolescent Transition Plan Conferences</a:t>
            </a:r>
          </a:p>
          <a:p>
            <a:pPr marL="227013" lvl="1" indent="-227013">
              <a:lnSpc>
                <a:spcPct val="100000"/>
              </a:lnSpc>
              <a:buClr>
                <a:schemeClr val="accent6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Administrative Hearings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496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43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 Removal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093"/>
            <a:ext cx="10515599" cy="46063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sz="10400" dirty="0">
                <a:latin typeface="Arial" charset="0"/>
                <a:ea typeface="Arial" charset="0"/>
                <a:cs typeface="Arial" charset="0"/>
              </a:rPr>
              <a:t>Required for all cases in which DCF is considering immediate removal of child from home based on identification of safety factor </a:t>
            </a:r>
            <a:br>
              <a:rPr lang="en-US" sz="10400" dirty="0">
                <a:latin typeface="Arial" charset="0"/>
                <a:ea typeface="Arial" charset="0"/>
                <a:cs typeface="Arial" charset="0"/>
              </a:rPr>
            </a:br>
            <a:endParaRPr lang="en-US" sz="10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sz="10400" dirty="0">
                <a:latin typeface="Arial" charset="0"/>
                <a:ea typeface="Arial" charset="0"/>
                <a:cs typeface="Arial" charset="0"/>
              </a:rPr>
              <a:t>Must occur </a:t>
            </a:r>
            <a:r>
              <a:rPr lang="en-US" sz="10400" b="1" i="1" dirty="0">
                <a:latin typeface="Arial" charset="0"/>
                <a:ea typeface="Arial" charset="0"/>
                <a:cs typeface="Arial" charset="0"/>
              </a:rPr>
              <a:t>prior to legal or administrative decision </a:t>
            </a:r>
            <a:r>
              <a:rPr lang="en-US" sz="10400" dirty="0">
                <a:latin typeface="Arial" charset="0"/>
                <a:ea typeface="Arial" charset="0"/>
                <a:cs typeface="Arial" charset="0"/>
              </a:rPr>
              <a:t>to assume custody of child, </a:t>
            </a:r>
            <a:r>
              <a:rPr lang="en-US" sz="10400" b="1" i="1" dirty="0">
                <a:latin typeface="Arial" charset="0"/>
                <a:ea typeface="Arial" charset="0"/>
                <a:cs typeface="Arial" charset="0"/>
              </a:rPr>
              <a:t>except </a:t>
            </a:r>
            <a:r>
              <a:rPr lang="en-US" sz="10400" dirty="0">
                <a:latin typeface="Arial" charset="0"/>
                <a:ea typeface="Arial" charset="0"/>
                <a:cs typeface="Arial" charset="0"/>
              </a:rPr>
              <a:t>if immediate, imminent risk to safety of child if immediate protection were delayed</a:t>
            </a:r>
            <a:br>
              <a:rPr lang="en-US" sz="10400" dirty="0">
                <a:latin typeface="Arial" charset="0"/>
                <a:ea typeface="Arial" charset="0"/>
                <a:cs typeface="Arial" charset="0"/>
              </a:rPr>
            </a:br>
            <a:endParaRPr lang="en-US" sz="10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US" sz="10400" dirty="0">
                <a:latin typeface="Arial" charset="0"/>
                <a:ea typeface="Arial" charset="0"/>
                <a:cs typeface="Arial" charset="0"/>
              </a:rPr>
              <a:t>When the case is court-involved &amp; there’s an order regarding custody, placement or visitation (including an Order of Protective Supervision), DCF </a:t>
            </a:r>
            <a:r>
              <a:rPr lang="en-US" sz="10400" b="1" i="1" dirty="0">
                <a:latin typeface="Arial" charset="0"/>
                <a:ea typeface="Arial" charset="0"/>
                <a:cs typeface="Arial" charset="0"/>
              </a:rPr>
              <a:t>must</a:t>
            </a:r>
            <a:r>
              <a:rPr lang="en-US" sz="10400" dirty="0">
                <a:latin typeface="Arial" charset="0"/>
                <a:ea typeface="Arial" charset="0"/>
                <a:cs typeface="Arial" charset="0"/>
              </a:rPr>
              <a:t> hold a considered removal meeting.  </a:t>
            </a:r>
            <a:br>
              <a:rPr lang="en-US" sz="10400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>
                <a:latin typeface="Arial" charset="0"/>
                <a:ea typeface="Arial" charset="0"/>
                <a:cs typeface="Arial" charset="0"/>
              </a:rPr>
            </a:br>
            <a:r>
              <a:rPr lang="en-US" sz="5800" dirty="0">
                <a:latin typeface="Arial" charset="0"/>
                <a:ea typeface="Arial" charset="0"/>
                <a:cs typeface="Arial" charset="0"/>
              </a:rPr>
              <a:t>								</a:t>
            </a:r>
            <a:r>
              <a:rPr lang="en-US" sz="8000" i="1" dirty="0">
                <a:latin typeface="Arial" charset="0"/>
                <a:ea typeface="Arial" charset="0"/>
                <a:cs typeface="Arial" charset="0"/>
              </a:rPr>
              <a:t>DCF Policy 21-2-1 </a:t>
            </a:r>
            <a:r>
              <a:rPr lang="en-US" sz="2200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i="1" dirty="0">
                <a:latin typeface="Arial" charset="0"/>
                <a:ea typeface="Arial" charset="0"/>
                <a:cs typeface="Arial" charset="0"/>
              </a:rPr>
            </a:br>
            <a:endParaRPr lang="en-US" sz="2200" i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37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43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 Removal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594"/>
            <a:ext cx="10515599" cy="479394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Notice to parents &amp; guardians, and DCF support of their attendance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With permission, additional invitations to relatives, supports, service providers &amp; parents’ attorneys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Child’s attorney to be notified in writing at least 5 days prior, except if immediate removal has been authorized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Mandatory attendance by SW &amp; supervisor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Facilitated by Considered Removal Facilitator, outside chain of command of assigned staff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6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Request Conference Call line if you cannot attend in person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600" dirty="0">
                <a:latin typeface="Arial" charset="0"/>
                <a:ea typeface="Arial" charset="0"/>
                <a:cs typeface="Arial" charset="0"/>
              </a:rPr>
            </a:br>
            <a:r>
              <a:rPr lang="en-US" sz="2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600" dirty="0">
                <a:latin typeface="Arial" charset="0"/>
                <a:ea typeface="Arial" charset="0"/>
                <a:cs typeface="Arial" charset="0"/>
              </a:rPr>
            </a:b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  					</a:t>
            </a:r>
            <a:r>
              <a:rPr lang="en-US" sz="2200" i="1" dirty="0">
                <a:latin typeface="Arial" charset="0"/>
                <a:ea typeface="Arial" charset="0"/>
                <a:cs typeface="Arial" charset="0"/>
              </a:rPr>
              <a:t>DCF Policy 21-2-1; DCF Practice Guide 21-2-1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27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490" y="1509370"/>
            <a:ext cx="3450616" cy="516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Meetings – Representing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721" y="1825625"/>
            <a:ext cx="7713336" cy="428805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Preparing child/youth client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safety plan/family arrangement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Assuring child/youth voice at table</a:t>
            </a:r>
          </a:p>
          <a:p>
            <a:pPr>
              <a:buClr>
                <a:schemeClr val="accent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Advising client not to say something that can later be used against them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60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Removals from Out-of-Home Placement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59"/>
            <a:ext cx="10515600" cy="50887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Prior to moving a child in an out-of-home placement, DCF must: </a:t>
            </a:r>
            <a:br>
              <a:rPr lang="en-US" sz="3200" b="1" dirty="0">
                <a:latin typeface="Arial" charset="0"/>
                <a:ea typeface="Arial" charset="0"/>
                <a:cs typeface="Arial" charset="0"/>
              </a:rPr>
            </a:b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chemeClr val="accent6"/>
              </a:buClr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Provide written notice to foster parent, child &amp; child’s attorney </a:t>
            </a:r>
          </a:p>
          <a:p>
            <a:pPr lvl="2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Includes notice of hospitalization or respite placement, and if child/youth absconds from care</a:t>
            </a:r>
          </a:p>
          <a:p>
            <a:pPr marL="914400" lvl="2" indent="0">
              <a:buClr>
                <a:schemeClr val="accent6"/>
              </a:buClr>
              <a:buNone/>
            </a:pPr>
            <a:endParaRPr lang="en-US" sz="2400" i="1" dirty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chemeClr val="accent6"/>
              </a:buClr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Give 10 calendar days prior notice, unless emergency (and then, within 2 days following removal)</a:t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chemeClr val="accent6"/>
              </a:buClr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Keep child/youth in placement during 10 day notice period or pending resolution of admin hearing</a:t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sz="21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100" dirty="0">
                <a:latin typeface="Arial" charset="0"/>
                <a:ea typeface="Arial" charset="0"/>
                <a:cs typeface="Arial" charset="0"/>
              </a:rPr>
            </a:b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						</a:t>
            </a: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CGA §46b-129(j)(4); DCF Policy</a:t>
            </a:r>
            <a:r>
              <a:rPr lang="en-US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23-4</a:t>
            </a:r>
          </a:p>
          <a:p>
            <a:pPr lvl="1">
              <a:buClr>
                <a:srgbClr val="00B050"/>
              </a:buClr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00B050"/>
              </a:buClr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00B050"/>
              </a:buClr>
            </a:pPr>
            <a:endParaRPr lang="en-US" sz="2800" b="1" i="1" dirty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00B050"/>
              </a:buClr>
            </a:pPr>
            <a:endParaRPr lang="en-US" sz="2800" b="1" i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46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3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Permanency Teamings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780" y="1709542"/>
            <a:ext cx="10555160" cy="4404138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Permanency Team: Comprised of the child’s natural network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birth parents, extended family, professional supports, attorneys</a:t>
            </a:r>
          </a:p>
          <a:p>
            <a:pPr>
              <a:buClr>
                <a:schemeClr val="accent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Ensure decisions are made on behalf of child with his/her active participation (or voice), and active participation of parents, family members &amp; support network; and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Support continuity of safe family relationship &amp; connections with other caring adults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DCF Policy 21-2;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DCF Practice Guide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21-2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87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3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Permanency Teamings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780" y="1709542"/>
            <a:ext cx="10555160" cy="4114788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 of individual &amp; joint conversations, and large team meetings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Joint Conversation: Should initially occur between parents, foster parents, and child within 3-5 days of child entering care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then be ongoing throughout life of case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See DCF PG 21-2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chemeClr val="accent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 team meetings: Typically every 6-8 weeks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Brings all members of PT together to plan collaboratively, coordinate supports &amp; services, and share decision making. 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 FOR: development of Family &amp; Child In Placement plans; prior to change in placement; prior to change in permanency goal; prior to return home or placement in kinship care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192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6763</TotalTime>
  <Words>1891</Words>
  <Application>Microsoft Office PowerPoint</Application>
  <PresentationFormat>Widescreen</PresentationFormat>
  <Paragraphs>240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Utilizing Specific Steps &amp; Zealous Advocacy at Administrative Meetings </vt:lpstr>
      <vt:lpstr>Zealous Advocacy at Administrative Level </vt:lpstr>
      <vt:lpstr>Today’s Topics</vt:lpstr>
      <vt:lpstr>Considered Removal Meetings</vt:lpstr>
      <vt:lpstr>Considered Removal Meetings</vt:lpstr>
      <vt:lpstr>Removal Meetings – Representing Youth</vt:lpstr>
      <vt:lpstr>Removals from Out-of-Home Placement</vt:lpstr>
      <vt:lpstr>Permanency Teamings</vt:lpstr>
      <vt:lpstr>Permanency Teamings</vt:lpstr>
      <vt:lpstr>Administrative Case Review: Case Plans</vt:lpstr>
      <vt:lpstr>Administrative Case Review Meetings</vt:lpstr>
      <vt:lpstr>Advocating for Parents at ACR</vt:lpstr>
      <vt:lpstr>Advocating for Child/Youth Clients at ACR</vt:lpstr>
      <vt:lpstr>Administrative Case Review Instrument (ACRI)</vt:lpstr>
      <vt:lpstr> Special Issues in Advocating for Adolescents </vt:lpstr>
      <vt:lpstr> Adolescent Services and Benefits </vt:lpstr>
      <vt:lpstr>Administrative Hearings</vt:lpstr>
      <vt:lpstr>Types of Administrative Hearings</vt:lpstr>
      <vt:lpstr>Case Plan Hearings</vt:lpstr>
      <vt:lpstr>Questions?</vt:lpstr>
    </vt:vector>
  </TitlesOfParts>
  <Company>Center for Children's Advocacy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Rights:  STRIVE Youth</dc:title>
  <dc:creator>Marisa Mascolo Halm</dc:creator>
  <cp:lastModifiedBy>Stacy Schleif</cp:lastModifiedBy>
  <cp:revision>335</cp:revision>
  <cp:lastPrinted>2019-07-24T14:47:55Z</cp:lastPrinted>
  <dcterms:created xsi:type="dcterms:W3CDTF">2018-02-05T18:25:13Z</dcterms:created>
  <dcterms:modified xsi:type="dcterms:W3CDTF">2020-08-11T13:26:03Z</dcterms:modified>
</cp:coreProperties>
</file>