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2"/>
  </p:notesMasterIdLst>
  <p:handoutMasterIdLst>
    <p:handoutMasterId r:id="rId43"/>
  </p:handoutMasterIdLst>
  <p:sldIdLst>
    <p:sldId id="256" r:id="rId2"/>
    <p:sldId id="309" r:id="rId3"/>
    <p:sldId id="258" r:id="rId4"/>
    <p:sldId id="286" r:id="rId5"/>
    <p:sldId id="288" r:id="rId6"/>
    <p:sldId id="287" r:id="rId7"/>
    <p:sldId id="310" r:id="rId8"/>
    <p:sldId id="259" r:id="rId9"/>
    <p:sldId id="285" r:id="rId10"/>
    <p:sldId id="260" r:id="rId11"/>
    <p:sldId id="261" r:id="rId12"/>
    <p:sldId id="311" r:id="rId13"/>
    <p:sldId id="264" r:id="rId14"/>
    <p:sldId id="289" r:id="rId15"/>
    <p:sldId id="290" r:id="rId16"/>
    <p:sldId id="302" r:id="rId17"/>
    <p:sldId id="262" r:id="rId18"/>
    <p:sldId id="292" r:id="rId19"/>
    <p:sldId id="293" r:id="rId20"/>
    <p:sldId id="265" r:id="rId21"/>
    <p:sldId id="266" r:id="rId22"/>
    <p:sldId id="282" r:id="rId23"/>
    <p:sldId id="267" r:id="rId24"/>
    <p:sldId id="303" r:id="rId25"/>
    <p:sldId id="305" r:id="rId26"/>
    <p:sldId id="298" r:id="rId27"/>
    <p:sldId id="299" r:id="rId28"/>
    <p:sldId id="304" r:id="rId29"/>
    <p:sldId id="268" r:id="rId30"/>
    <p:sldId id="269" r:id="rId31"/>
    <p:sldId id="306" r:id="rId32"/>
    <p:sldId id="271" r:id="rId33"/>
    <p:sldId id="272" r:id="rId34"/>
    <p:sldId id="276" r:id="rId35"/>
    <p:sldId id="278" r:id="rId36"/>
    <p:sldId id="281" r:id="rId37"/>
    <p:sldId id="300" r:id="rId38"/>
    <p:sldId id="301" r:id="rId39"/>
    <p:sldId id="308" r:id="rId40"/>
    <p:sldId id="307"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varScale="1">
        <p:scale>
          <a:sx n="61" d="100"/>
          <a:sy n="61" d="100"/>
        </p:scale>
        <p:origin x="14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732B607-20E6-4FEA-8D3F-4E54C1C5658C}" type="datetimeFigureOut">
              <a:rPr lang="en-US" smtClean="0"/>
              <a:t>11/3/2020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BA27C6E-13C0-4808-BD8C-2A57F566D7F3}" type="slidenum">
              <a:rPr lang="en-US" smtClean="0"/>
              <a:t>‹#›</a:t>
            </a:fld>
            <a:endParaRPr lang="en-US"/>
          </a:p>
        </p:txBody>
      </p:sp>
    </p:spTree>
    <p:extLst>
      <p:ext uri="{BB962C8B-B14F-4D97-AF65-F5344CB8AC3E}">
        <p14:creationId xmlns:p14="http://schemas.microsoft.com/office/powerpoint/2010/main" val="29216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D9A3AE-C0C6-4BAB-84C9-DF95F8D6619C}" type="datetimeFigureOut">
              <a:rPr lang="en-US" smtClean="0"/>
              <a:t>11/3/2020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EA41E3-3255-41DF-9564-A6D0813D10D8}" type="slidenum">
              <a:rPr lang="en-US" smtClean="0"/>
              <a:t>‹#›</a:t>
            </a:fld>
            <a:endParaRPr lang="en-US"/>
          </a:p>
        </p:txBody>
      </p:sp>
    </p:spTree>
    <p:extLst>
      <p:ext uri="{BB962C8B-B14F-4D97-AF65-F5344CB8AC3E}">
        <p14:creationId xmlns:p14="http://schemas.microsoft.com/office/powerpoint/2010/main" val="291583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A41E3-3255-41DF-9564-A6D0813D10D8}" type="slidenum">
              <a:rPr lang="en-US" smtClean="0"/>
              <a:t>32</a:t>
            </a:fld>
            <a:endParaRPr lang="en-US"/>
          </a:p>
        </p:txBody>
      </p:sp>
    </p:spTree>
    <p:extLst>
      <p:ext uri="{BB962C8B-B14F-4D97-AF65-F5344CB8AC3E}">
        <p14:creationId xmlns:p14="http://schemas.microsoft.com/office/powerpoint/2010/main" val="394749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497010"/>
            <a:ext cx="6858000" cy="1171209"/>
          </a:xfrm>
        </p:spPr>
        <p:txBody>
          <a:bodyPr anchor="b">
            <a:normAutofit/>
          </a:bodyPr>
          <a:lstStyle>
            <a:lvl1pPr algn="ctr">
              <a:defRPr sz="36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777878"/>
            <a:ext cx="6858000" cy="697400"/>
          </a:xfrm>
        </p:spPr>
        <p:txBody>
          <a:bodyPr>
            <a:normAutofit/>
          </a:bodyPr>
          <a:lstStyle>
            <a:lvl1pPr marL="0" indent="0" algn="ctr">
              <a:buNone/>
              <a:defRPr sz="27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24" y="611537"/>
            <a:ext cx="4987553" cy="1635140"/>
          </a:xfrm>
          <a:prstGeom prst="rect">
            <a:avLst/>
          </a:prstGeom>
        </p:spPr>
      </p:pic>
      <p:sp>
        <p:nvSpPr>
          <p:cNvPr id="9" name="TextBox 8"/>
          <p:cNvSpPr txBox="1"/>
          <p:nvPr/>
        </p:nvSpPr>
        <p:spPr>
          <a:xfrm>
            <a:off x="2705833" y="5008839"/>
            <a:ext cx="3732335" cy="300082"/>
          </a:xfrm>
          <a:prstGeom prst="rect">
            <a:avLst/>
          </a:prstGeom>
          <a:noFill/>
        </p:spPr>
        <p:txBody>
          <a:bodyPr wrap="square" rtlCol="0">
            <a:spAutoFit/>
          </a:bodyPr>
          <a:lstStyle/>
          <a:p>
            <a:pPr algn="ct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13" name="Group 12"/>
          <p:cNvGrpSpPr/>
          <p:nvPr/>
        </p:nvGrpSpPr>
        <p:grpSpPr>
          <a:xfrm>
            <a:off x="6027127" y="2857501"/>
            <a:ext cx="2828925" cy="3358891"/>
            <a:chOff x="8036169" y="2857500"/>
            <a:chExt cx="3771900" cy="3358891"/>
          </a:xfrm>
        </p:grpSpPr>
        <p:sp>
          <p:nvSpPr>
            <p:cNvPr id="11" name="Rectangle 10"/>
            <p:cNvSpPr/>
            <p:nvPr userDrawn="1"/>
          </p:nvSpPr>
          <p:spPr>
            <a:xfrm>
              <a:off x="8036169" y="2857500"/>
              <a:ext cx="3771900" cy="3358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userDrawn="1"/>
          </p:nvSpPr>
          <p:spPr>
            <a:xfrm>
              <a:off x="9020909" y="3938954"/>
              <a:ext cx="1925515" cy="300082"/>
            </a:xfrm>
            <a:prstGeom prst="rect">
              <a:avLst/>
            </a:prstGeom>
            <a:noFill/>
          </p:spPr>
          <p:txBody>
            <a:bodyPr wrap="square" rtlCol="0">
              <a:spAutoFit/>
            </a:bodyPr>
            <a:lstStyle/>
            <a:p>
              <a:r>
                <a:rPr lang="en-US" sz="1350" dirty="0" smtClean="0">
                  <a:latin typeface="Arial" panose="020B0604020202020204" pitchFamily="34" charset="0"/>
                  <a:cs typeface="Arial" panose="020B0604020202020204" pitchFamily="34" charset="0"/>
                </a:rPr>
                <a:t>Photo goes here</a:t>
              </a:r>
              <a:endParaRPr lang="en-US" sz="1350" dirty="0">
                <a:latin typeface="Arial" panose="020B0604020202020204" pitchFamily="34" charset="0"/>
                <a:cs typeface="Arial" panose="020B0604020202020204" pitchFamily="34" charset="0"/>
              </a:endParaRPr>
            </a:p>
          </p:txBody>
        </p:sp>
      </p:grpSp>
      <p:sp>
        <p:nvSpPr>
          <p:cNvPr id="2" name="Title 1"/>
          <p:cNvSpPr>
            <a:spLocks noGrp="1"/>
          </p:cNvSpPr>
          <p:nvPr>
            <p:ph type="title" hasCustomPrompt="1"/>
          </p:nvPr>
        </p:nvSpPr>
        <p:spPr/>
        <p:txBody>
          <a:bodyPr>
            <a:normAutofit/>
          </a:bodyPr>
          <a:lstStyle>
            <a:lvl1pPr algn="ctr">
              <a:defRPr sz="2700" b="1">
                <a:latin typeface="Arial" panose="020B0604020202020204" pitchFamily="34" charset="0"/>
                <a:cs typeface="Arial" panose="020B0604020202020204" pitchFamily="34" charset="0"/>
              </a:defRPr>
            </a:lvl1pPr>
          </a:lstStyle>
          <a:p>
            <a:r>
              <a:rPr lang="en-US" dirty="0" smtClean="0"/>
              <a:t>Click to Edit Title</a:t>
            </a:r>
            <a:endParaRPr lang="en-US" dirty="0"/>
          </a:p>
        </p:txBody>
      </p:sp>
      <p:sp>
        <p:nvSpPr>
          <p:cNvPr id="9" name="TextBox 8"/>
          <p:cNvSpPr txBox="1"/>
          <p:nvPr/>
        </p:nvSpPr>
        <p:spPr>
          <a:xfrm>
            <a:off x="628651" y="2445784"/>
            <a:ext cx="5325941" cy="1477328"/>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Subhead goes here</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a:t>
            </a:r>
            <a:r>
              <a:rPr lang="en-US" sz="1800" b="0" baseline="0" dirty="0" smtClean="0">
                <a:latin typeface="Arial" panose="020B0604020202020204" pitchFamily="34" charset="0"/>
                <a:cs typeface="Arial" panose="020B0604020202020204" pitchFamily="34" charset="0"/>
              </a:rPr>
              <a:t> bullet points</a:t>
            </a: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75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b="1">
                <a:latin typeface="Arial" panose="020B0604020202020204" pitchFamily="34" charset="0"/>
                <a:cs typeface="Arial" panose="020B0604020202020204" pitchFamily="34" charset="0"/>
              </a:defRPr>
            </a:lvl1pPr>
          </a:lstStyle>
          <a:p>
            <a:r>
              <a:rPr lang="en-US" dirty="0" smtClean="0"/>
              <a:t>Click to Edit Title</a:t>
            </a:r>
            <a:endParaRPr lang="en-US" dirty="0"/>
          </a:p>
        </p:txBody>
      </p:sp>
      <p:sp>
        <p:nvSpPr>
          <p:cNvPr id="8" name="TextBox 7"/>
          <p:cNvSpPr txBox="1"/>
          <p:nvPr/>
        </p:nvSpPr>
        <p:spPr>
          <a:xfrm>
            <a:off x="628651" y="1927039"/>
            <a:ext cx="3815861" cy="1477328"/>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Subhead goes here</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a:t>
            </a:r>
            <a:r>
              <a:rPr lang="en-US" sz="1800" b="0" baseline="0" dirty="0" smtClean="0">
                <a:latin typeface="Arial" panose="020B0604020202020204" pitchFamily="34" charset="0"/>
                <a:cs typeface="Arial" panose="020B0604020202020204" pitchFamily="34" charset="0"/>
              </a:rPr>
              <a:t> bullet points</a:t>
            </a:r>
            <a:endParaRPr lang="en-US" sz="1800" b="0" dirty="0">
              <a:latin typeface="Arial" panose="020B0604020202020204" pitchFamily="34" charset="0"/>
              <a:cs typeface="Arial" panose="020B0604020202020204" pitchFamily="34" charset="0"/>
            </a:endParaRPr>
          </a:p>
        </p:txBody>
      </p:sp>
      <p:sp>
        <p:nvSpPr>
          <p:cNvPr id="9" name="TextBox 8"/>
          <p:cNvSpPr txBox="1"/>
          <p:nvPr/>
        </p:nvSpPr>
        <p:spPr>
          <a:xfrm>
            <a:off x="4804995" y="1965141"/>
            <a:ext cx="3710356" cy="1477328"/>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Subhead goes here</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a:t>
            </a:r>
            <a:r>
              <a:rPr lang="en-US" sz="1800" b="0" baseline="0" dirty="0" smtClean="0">
                <a:latin typeface="Arial" panose="020B0604020202020204" pitchFamily="34" charset="0"/>
                <a:cs typeface="Arial" panose="020B0604020202020204" pitchFamily="34" charset="0"/>
              </a:rPr>
              <a:t> bullet points</a:t>
            </a: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09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b="1">
                <a:latin typeface="Arial" panose="020B0604020202020204" pitchFamily="34" charset="0"/>
                <a:cs typeface="Arial" panose="020B0604020202020204" pitchFamily="34" charset="0"/>
              </a:defRPr>
            </a:lvl1pPr>
          </a:lstStyle>
          <a:p>
            <a:r>
              <a:rPr lang="en-US" dirty="0" smtClean="0"/>
              <a:t>Click to Edit Title</a:t>
            </a:r>
            <a:endParaRPr lang="en-US" dirty="0"/>
          </a:p>
        </p:txBody>
      </p:sp>
      <p:grpSp>
        <p:nvGrpSpPr>
          <p:cNvPr id="9" name="Group 8"/>
          <p:cNvGrpSpPr/>
          <p:nvPr/>
        </p:nvGrpSpPr>
        <p:grpSpPr>
          <a:xfrm>
            <a:off x="628650" y="2274095"/>
            <a:ext cx="7886700" cy="3358891"/>
            <a:chOff x="8036169" y="2857500"/>
            <a:chExt cx="3771900" cy="3358891"/>
          </a:xfrm>
        </p:grpSpPr>
        <p:sp>
          <p:nvSpPr>
            <p:cNvPr id="10" name="Rectangle 9"/>
            <p:cNvSpPr/>
            <p:nvPr userDrawn="1"/>
          </p:nvSpPr>
          <p:spPr>
            <a:xfrm>
              <a:off x="8036169" y="2857500"/>
              <a:ext cx="3771900" cy="3358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userDrawn="1"/>
          </p:nvSpPr>
          <p:spPr>
            <a:xfrm>
              <a:off x="9020909" y="3938954"/>
              <a:ext cx="1925515" cy="300082"/>
            </a:xfrm>
            <a:prstGeom prst="rect">
              <a:avLst/>
            </a:prstGeom>
            <a:noFill/>
          </p:spPr>
          <p:txBody>
            <a:bodyPr wrap="square" rtlCol="0">
              <a:spAutoFit/>
            </a:bodyPr>
            <a:lstStyle/>
            <a:p>
              <a:pPr algn="ctr"/>
              <a:r>
                <a:rPr lang="en-US" sz="1350" dirty="0" smtClean="0">
                  <a:latin typeface="Arial" panose="020B0604020202020204" pitchFamily="34" charset="0"/>
                  <a:cs typeface="Arial" panose="020B0604020202020204" pitchFamily="34" charset="0"/>
                </a:rPr>
                <a:t>Photo, chart or graphic goes here</a:t>
              </a:r>
              <a:endParaRPr lang="en-US" sz="13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45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24" y="611537"/>
            <a:ext cx="4987553" cy="1635140"/>
          </a:xfrm>
          <a:prstGeom prst="rect">
            <a:avLst/>
          </a:prstGeom>
        </p:spPr>
      </p:pic>
      <p:sp>
        <p:nvSpPr>
          <p:cNvPr id="9" name="TextBox 8"/>
          <p:cNvSpPr txBox="1"/>
          <p:nvPr/>
        </p:nvSpPr>
        <p:spPr>
          <a:xfrm>
            <a:off x="2705833" y="3156442"/>
            <a:ext cx="3732335" cy="1200329"/>
          </a:xfrm>
          <a:prstGeom prst="rect">
            <a:avLst/>
          </a:prstGeom>
          <a:noFill/>
        </p:spPr>
        <p:txBody>
          <a:bodyPr wrap="square" rtlCol="0">
            <a:spAutoFit/>
          </a:bodyPr>
          <a:lstStyle/>
          <a:p>
            <a:pPr algn="ctr"/>
            <a:r>
              <a:rPr lang="en-US" sz="1800" dirty="0" smtClean="0">
                <a:latin typeface="Arial" panose="020B0604020202020204" pitchFamily="34" charset="0"/>
                <a:cs typeface="Arial" panose="020B0604020202020204" pitchFamily="34" charset="0"/>
              </a:rPr>
              <a:t>Name </a:t>
            </a:r>
            <a:r>
              <a:rPr lang="en-US" sz="1800" dirty="0" err="1" smtClean="0">
                <a:latin typeface="Arial" panose="020B0604020202020204" pitchFamily="34" charset="0"/>
                <a:cs typeface="Arial" panose="020B0604020202020204" pitchFamily="34" charset="0"/>
              </a:rPr>
              <a:t>Name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Esq</a:t>
            </a: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Title</a:t>
            </a:r>
          </a:p>
          <a:p>
            <a:pPr algn="ctr"/>
            <a:r>
              <a:rPr lang="en-US" sz="1800" dirty="0" smtClean="0">
                <a:latin typeface="Arial" panose="020B0604020202020204" pitchFamily="34" charset="0"/>
                <a:cs typeface="Arial" panose="020B0604020202020204" pitchFamily="34" charset="0"/>
              </a:rPr>
              <a:t>email@cca-ct.org</a:t>
            </a:r>
          </a:p>
          <a:p>
            <a:pPr algn="ctr"/>
            <a:r>
              <a:rPr lang="en-US" sz="1800" dirty="0" smtClean="0">
                <a:latin typeface="Arial" panose="020B0604020202020204" pitchFamily="34" charset="0"/>
                <a:cs typeface="Arial" panose="020B0604020202020204" pitchFamily="34" charset="0"/>
              </a:rPr>
              <a:t>Phone</a:t>
            </a:r>
          </a:p>
        </p:txBody>
      </p:sp>
    </p:spTree>
    <p:extLst>
      <p:ext uri="{BB962C8B-B14F-4D97-AF65-F5344CB8AC3E}">
        <p14:creationId xmlns:p14="http://schemas.microsoft.com/office/powerpoint/2010/main" val="194162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buClr>
                <a:srgbClr val="FF0000"/>
              </a:buCl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C2C94-3C85-4BAA-9EBD-8DE3646EEE69}" type="slidenum">
              <a:rPr lang="en-US" smtClean="0"/>
              <a:pPr/>
              <a:t>‹#›</a:t>
            </a:fld>
            <a:endParaRPr lang="en-US"/>
          </a:p>
        </p:txBody>
      </p:sp>
    </p:spTree>
    <p:extLst>
      <p:ext uri="{BB962C8B-B14F-4D97-AF65-F5344CB8AC3E}">
        <p14:creationId xmlns:p14="http://schemas.microsoft.com/office/powerpoint/2010/main" val="405737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09430" y="6210319"/>
            <a:ext cx="8725141" cy="591954"/>
            <a:chOff x="309362" y="6216391"/>
            <a:chExt cx="11633521" cy="591954"/>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9362" y="6216391"/>
              <a:ext cx="2407461" cy="591954"/>
            </a:xfrm>
            <a:prstGeom prst="rect">
              <a:avLst/>
            </a:prstGeom>
          </p:spPr>
        </p:pic>
        <p:sp>
          <p:nvSpPr>
            <p:cNvPr id="9" name="Slide Number Placeholder 5"/>
            <p:cNvSpPr txBox="1">
              <a:spLocks/>
            </p:cNvSpPr>
            <p:nvPr userDrawn="1"/>
          </p:nvSpPr>
          <p:spPr>
            <a:xfrm>
              <a:off x="919968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latin typeface="Arial" panose="020B0604020202020204" pitchFamily="34" charset="0"/>
                  <a:cs typeface="Arial" panose="020B0604020202020204" pitchFamily="34" charset="0"/>
                </a:rPr>
                <a:t>cca-ct.org</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660972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ctr" defTabSz="685800"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B050"/>
        </a:buClr>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00B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00B050"/>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00B05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00B05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62200"/>
            <a:ext cx="8763000" cy="2971799"/>
          </a:xfrm>
        </p:spPr>
        <p:txBody>
          <a:bodyPr>
            <a:normAutofit/>
          </a:bodyPr>
          <a:lstStyle/>
          <a:p>
            <a:r>
              <a:rPr lang="en-US" sz="3000" b="1" dirty="0" smtClean="0">
                <a:solidFill>
                  <a:schemeClr val="tx2"/>
                </a:solidFill>
              </a:rPr>
              <a:t>Permanency Planning &amp; </a:t>
            </a:r>
            <a:br>
              <a:rPr lang="en-US" sz="3000" b="1" dirty="0" smtClean="0">
                <a:solidFill>
                  <a:schemeClr val="tx2"/>
                </a:solidFill>
              </a:rPr>
            </a:br>
            <a:r>
              <a:rPr lang="en-US" sz="3000" b="1" dirty="0" smtClean="0">
                <a:solidFill>
                  <a:schemeClr val="tx2"/>
                </a:solidFill>
              </a:rPr>
              <a:t>Termination of Parental Rights</a:t>
            </a:r>
            <a:br>
              <a:rPr lang="en-US" sz="3000" b="1" dirty="0" smtClean="0">
                <a:solidFill>
                  <a:schemeClr val="tx2"/>
                </a:solidFill>
              </a:rPr>
            </a:br>
            <a:r>
              <a:rPr lang="en-US" sz="3000" b="1" dirty="0" smtClean="0">
                <a:solidFill>
                  <a:schemeClr val="tx2"/>
                </a:solidFill>
              </a:rPr>
              <a:t/>
            </a:r>
            <a:br>
              <a:rPr lang="en-US" sz="3000" b="1" dirty="0" smtClean="0">
                <a:solidFill>
                  <a:schemeClr val="tx2"/>
                </a:solidFill>
              </a:rPr>
            </a:br>
            <a:r>
              <a:rPr lang="en-US" sz="2000" dirty="0">
                <a:solidFill>
                  <a:schemeClr val="tx2"/>
                </a:solidFill>
              </a:rPr>
              <a:t/>
            </a:r>
            <a:br>
              <a:rPr lang="en-US" sz="2000" dirty="0">
                <a:solidFill>
                  <a:schemeClr val="tx2"/>
                </a:solidFill>
              </a:rPr>
            </a:br>
            <a:r>
              <a:rPr lang="en-US" sz="2000" dirty="0" smtClean="0">
                <a:solidFill>
                  <a:schemeClr val="tx2"/>
                </a:solidFill>
              </a:rPr>
              <a:t>October </a:t>
            </a:r>
            <a:r>
              <a:rPr lang="en-US" sz="2000" dirty="0" smtClean="0">
                <a:solidFill>
                  <a:schemeClr val="tx2"/>
                </a:solidFill>
              </a:rPr>
              <a:t>2020</a:t>
            </a:r>
            <a:r>
              <a:rPr lang="en-US" sz="3000" dirty="0" smtClean="0">
                <a:solidFill>
                  <a:schemeClr val="tx2"/>
                </a:solidFill>
              </a:rPr>
              <a:t/>
            </a:r>
            <a:br>
              <a:rPr lang="en-US" sz="3000" dirty="0" smtClean="0">
                <a:solidFill>
                  <a:schemeClr val="tx2"/>
                </a:solidFill>
              </a:rPr>
            </a:br>
            <a:endParaRPr lang="en-US" sz="3000" dirty="0">
              <a:solidFill>
                <a:schemeClr val="tx2"/>
              </a:solidFill>
            </a:endParaRPr>
          </a:p>
        </p:txBody>
      </p:sp>
      <p:sp>
        <p:nvSpPr>
          <p:cNvPr id="3" name="Subtitle 2"/>
          <p:cNvSpPr>
            <a:spLocks noGrp="1"/>
          </p:cNvSpPr>
          <p:nvPr>
            <p:ph type="subTitle" idx="1"/>
          </p:nvPr>
        </p:nvSpPr>
        <p:spPr>
          <a:xfrm>
            <a:off x="1295400" y="4800600"/>
            <a:ext cx="6400800" cy="762000"/>
          </a:xfrm>
        </p:spPr>
        <p:txBody>
          <a:bodyPr/>
          <a:lstStyle/>
          <a:p>
            <a:r>
              <a:rPr lang="en-US" dirty="0" smtClean="0">
                <a:solidFill>
                  <a:schemeClr val="bg1"/>
                </a:solidFill>
              </a:rPr>
              <a:t>October 2018</a:t>
            </a:r>
          </a:p>
          <a:p>
            <a:endParaRPr lang="en-US" dirty="0" smtClean="0"/>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Obligations of Counsel</a:t>
            </a:r>
            <a:endParaRPr lang="en-US" dirty="0">
              <a:solidFill>
                <a:schemeClr val="tx2"/>
              </a:solidFill>
            </a:endParaRPr>
          </a:p>
        </p:txBody>
      </p:sp>
      <p:sp>
        <p:nvSpPr>
          <p:cNvPr id="3" name="Content Placeholder 2"/>
          <p:cNvSpPr>
            <a:spLocks noGrp="1"/>
          </p:cNvSpPr>
          <p:nvPr>
            <p:ph idx="1"/>
          </p:nvPr>
        </p:nvSpPr>
        <p:spPr>
          <a:xfrm>
            <a:off x="609600" y="1295400"/>
            <a:ext cx="8153400" cy="3962400"/>
          </a:xfrm>
        </p:spPr>
        <p:txBody>
          <a:bodyPr>
            <a:normAutofit/>
          </a:bodyPr>
          <a:lstStyle/>
          <a:p>
            <a:pPr marL="0" indent="0">
              <a:buClr>
                <a:schemeClr val="accent6"/>
              </a:buClr>
              <a:buNone/>
            </a:pPr>
            <a:endParaRPr lang="en-US" dirty="0"/>
          </a:p>
          <a:p>
            <a:pPr marL="0" indent="0">
              <a:buClr>
                <a:schemeClr val="accent6"/>
              </a:buClr>
              <a:buNone/>
            </a:pPr>
            <a:r>
              <a:rPr lang="en-US" dirty="0" smtClean="0"/>
              <a:t>Counseling your client:</a:t>
            </a:r>
          </a:p>
          <a:p>
            <a:pPr>
              <a:buClr>
                <a:schemeClr val="accent6"/>
              </a:buClr>
            </a:pPr>
            <a:r>
              <a:rPr lang="en-US" b="0" dirty="0" smtClean="0"/>
              <a:t> Start discussions early</a:t>
            </a:r>
          </a:p>
          <a:p>
            <a:pPr>
              <a:buClr>
                <a:schemeClr val="accent6"/>
              </a:buClr>
            </a:pPr>
            <a:r>
              <a:rPr lang="en-US" b="0" dirty="0" smtClean="0"/>
              <a:t> Know your timelines</a:t>
            </a:r>
          </a:p>
          <a:p>
            <a:pPr>
              <a:buClr>
                <a:schemeClr val="accent6"/>
              </a:buClr>
            </a:pPr>
            <a:r>
              <a:rPr lang="en-US" b="0" dirty="0" smtClean="0"/>
              <a:t> Discuss options/potential dispositions</a:t>
            </a:r>
          </a:p>
          <a:p>
            <a:pPr>
              <a:buClr>
                <a:schemeClr val="accent6"/>
              </a:buClr>
            </a:pPr>
            <a:r>
              <a:rPr lang="en-US" b="0" dirty="0" smtClean="0"/>
              <a:t> File objections if necessary</a:t>
            </a:r>
            <a:br>
              <a:rPr lang="en-US" b="0" dirty="0" smtClean="0"/>
            </a:br>
            <a:r>
              <a:rPr lang="en-US" b="0" dirty="0" smtClean="0"/>
              <a:t>(30 day requirement</a:t>
            </a:r>
            <a:r>
              <a:rPr lang="en-US" b="0" dirty="0" smtClean="0"/>
              <a:t>)</a:t>
            </a:r>
          </a:p>
          <a:p>
            <a:pPr>
              <a:buClr>
                <a:schemeClr val="accent6"/>
              </a:buClr>
            </a:pPr>
            <a:r>
              <a:rPr lang="en-US" b="0" dirty="0" smtClean="0"/>
              <a:t>Child’s counsel </a:t>
            </a:r>
            <a:r>
              <a:rPr lang="en-US" b="0" dirty="0" smtClean="0">
                <a:sym typeface="Wingdings" panose="05000000000000000000" pitchFamily="2" charset="2"/>
              </a:rPr>
              <a:t> file a position statement prior to MRP date</a:t>
            </a:r>
            <a:endParaRPr lang="en-US" b="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648200"/>
            <a:ext cx="2476500" cy="164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Permanency Plan Hearing (“MRP”)</a:t>
            </a:r>
            <a:endParaRPr lang="en-US" dirty="0">
              <a:solidFill>
                <a:schemeClr val="tx2"/>
              </a:solidFill>
            </a:endParaRPr>
          </a:p>
        </p:txBody>
      </p:sp>
      <p:sp>
        <p:nvSpPr>
          <p:cNvPr id="3" name="Content Placeholder 2"/>
          <p:cNvSpPr>
            <a:spLocks noGrp="1"/>
          </p:cNvSpPr>
          <p:nvPr>
            <p:ph idx="1"/>
          </p:nvPr>
        </p:nvSpPr>
        <p:spPr>
          <a:xfrm>
            <a:off x="1104900" y="1600200"/>
            <a:ext cx="7277100" cy="4495800"/>
          </a:xfrm>
        </p:spPr>
        <p:txBody>
          <a:bodyPr>
            <a:noAutofit/>
          </a:bodyPr>
          <a:lstStyle/>
          <a:p>
            <a:pPr marL="0" indent="0">
              <a:buNone/>
            </a:pPr>
            <a:r>
              <a:rPr lang="en-US" dirty="0" smtClean="0"/>
              <a:t>Court’s Obligations at a Motion for Review of Permanency, i.e. MRP:</a:t>
            </a:r>
          </a:p>
          <a:p>
            <a:pPr lvl="1">
              <a:buClr>
                <a:schemeClr val="accent6"/>
              </a:buClr>
            </a:pPr>
            <a:r>
              <a:rPr lang="en-US" sz="2000" dirty="0" smtClean="0"/>
              <a:t>Ask the child/attorney about his/her desired permanency outcomes;</a:t>
            </a:r>
          </a:p>
          <a:p>
            <a:pPr lvl="1">
              <a:buClr>
                <a:schemeClr val="accent6"/>
              </a:buClr>
            </a:pPr>
            <a:r>
              <a:rPr lang="en-US" sz="2000" dirty="0" smtClean="0"/>
              <a:t>Review status of the child;</a:t>
            </a:r>
          </a:p>
          <a:p>
            <a:pPr lvl="1">
              <a:buClr>
                <a:schemeClr val="accent6"/>
              </a:buClr>
            </a:pPr>
            <a:r>
              <a:rPr lang="en-US" sz="2000" dirty="0" smtClean="0"/>
              <a:t>Review progress being made to implement permanency plan;</a:t>
            </a:r>
          </a:p>
          <a:p>
            <a:pPr lvl="1">
              <a:buClr>
                <a:schemeClr val="accent6"/>
              </a:buClr>
            </a:pPr>
            <a:r>
              <a:rPr lang="en-US" sz="2000" dirty="0" smtClean="0"/>
              <a:t>Determine timetable for attaining permanency plan;</a:t>
            </a:r>
          </a:p>
          <a:p>
            <a:pPr lvl="1">
              <a:buClr>
                <a:schemeClr val="accent6"/>
              </a:buClr>
            </a:pPr>
            <a:r>
              <a:rPr lang="en-US" sz="2000" dirty="0" smtClean="0"/>
              <a:t>Determine services to be provided to parent to attain plan, and timetable for such; and</a:t>
            </a:r>
          </a:p>
          <a:p>
            <a:pPr lvl="1">
              <a:buClr>
                <a:schemeClr val="accent6"/>
              </a:buClr>
            </a:pPr>
            <a:r>
              <a:rPr lang="en-US" sz="2000" dirty="0" smtClean="0"/>
              <a:t>Determine whether DCF has made reasonable efforts to achieve the plan</a:t>
            </a:r>
          </a:p>
          <a:p>
            <a:pPr marL="0" indent="0">
              <a:buNone/>
            </a:pPr>
            <a:r>
              <a:rPr lang="en-US" dirty="0"/>
              <a:t>	</a:t>
            </a:r>
            <a:r>
              <a:rPr lang="en-US" dirty="0" smtClean="0"/>
              <a:t>					</a:t>
            </a:r>
            <a:r>
              <a:rPr lang="en-US" sz="2000" b="0" i="1" dirty="0" smtClean="0"/>
              <a:t>C.G.S. § 46b-129(k)</a:t>
            </a:r>
          </a:p>
          <a:p>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Permanency </a:t>
            </a:r>
            <a:r>
              <a:rPr lang="en-US" dirty="0" smtClean="0">
                <a:solidFill>
                  <a:schemeClr val="tx2"/>
                </a:solidFill>
              </a:rPr>
              <a:t>Plan Hearings</a:t>
            </a:r>
            <a:endParaRPr lang="en-US" dirty="0"/>
          </a:p>
        </p:txBody>
      </p:sp>
      <p:sp>
        <p:nvSpPr>
          <p:cNvPr id="3" name="Content Placeholder 2"/>
          <p:cNvSpPr>
            <a:spLocks noGrp="1"/>
          </p:cNvSpPr>
          <p:nvPr>
            <p:ph idx="1"/>
          </p:nvPr>
        </p:nvSpPr>
        <p:spPr/>
        <p:txBody>
          <a:bodyPr>
            <a:normAutofit/>
          </a:bodyPr>
          <a:lstStyle/>
          <a:p>
            <a:pPr marL="0" indent="0">
              <a:buNone/>
            </a:pPr>
            <a:r>
              <a:rPr lang="en-US" b="0" dirty="0"/>
              <a:t>Handling </a:t>
            </a:r>
            <a:r>
              <a:rPr lang="en-US" b="0" dirty="0" smtClean="0"/>
              <a:t>Objections</a:t>
            </a:r>
            <a:endParaRPr lang="en-US" b="0" dirty="0"/>
          </a:p>
          <a:p>
            <a:pPr lvl="1">
              <a:buClr>
                <a:schemeClr val="accent6"/>
              </a:buClr>
            </a:pPr>
            <a:r>
              <a:rPr lang="en-US" dirty="0" smtClean="0"/>
              <a:t>Written objection filed by counsel</a:t>
            </a:r>
          </a:p>
          <a:p>
            <a:pPr lvl="1">
              <a:buClr>
                <a:schemeClr val="accent6"/>
              </a:buClr>
            </a:pPr>
            <a:r>
              <a:rPr lang="en-US" dirty="0" smtClean="0"/>
              <a:t>Schedule &amp; hold evidentiary </a:t>
            </a:r>
            <a:r>
              <a:rPr lang="en-US" dirty="0" smtClean="0"/>
              <a:t>hearing, or consolidate with trial </a:t>
            </a:r>
            <a:endParaRPr lang="en-US" dirty="0"/>
          </a:p>
          <a:p>
            <a:pPr lvl="1">
              <a:buClr>
                <a:schemeClr val="accent6"/>
              </a:buClr>
            </a:pPr>
            <a:r>
              <a:rPr lang="en-US" dirty="0" smtClean="0"/>
              <a:t>Burden is on DCF to </a:t>
            </a:r>
            <a:r>
              <a:rPr lang="en-US" dirty="0"/>
              <a:t>prove </a:t>
            </a:r>
            <a:r>
              <a:rPr lang="en-US" dirty="0" smtClean="0"/>
              <a:t>its proposed </a:t>
            </a:r>
            <a:r>
              <a:rPr lang="en-US" dirty="0"/>
              <a:t>plan is in best interests of child</a:t>
            </a:r>
          </a:p>
          <a:p>
            <a:endParaRPr lang="en-US" b="0" dirty="0"/>
          </a:p>
          <a:p>
            <a:pPr marL="0" indent="0">
              <a:buNone/>
            </a:pPr>
            <a:r>
              <a:rPr lang="en-US" b="0" dirty="0" smtClean="0"/>
              <a:t>Objection to plan of adoption? </a:t>
            </a:r>
          </a:p>
          <a:p>
            <a:pPr marL="344488" indent="166688">
              <a:buClr>
                <a:schemeClr val="accent6"/>
              </a:buClr>
            </a:pPr>
            <a:r>
              <a:rPr lang="en-US" b="0" dirty="0" smtClean="0"/>
              <a:t>Child over 12 must consent to own adoption</a:t>
            </a:r>
          </a:p>
          <a:p>
            <a:pPr marL="344488" indent="166688">
              <a:buClr>
                <a:schemeClr val="accent6"/>
              </a:buClr>
            </a:pPr>
            <a:r>
              <a:rPr lang="en-US" b="0" dirty="0" smtClean="0"/>
              <a:t>Still has standing to object to goal, post-TPR</a:t>
            </a:r>
            <a:endParaRPr lang="en-US" b="0" dirty="0"/>
          </a:p>
          <a:p>
            <a:pPr marL="0" indent="0">
              <a:buNone/>
            </a:pPr>
            <a:r>
              <a:rPr lang="en-US" sz="1900" b="0" dirty="0"/>
              <a:t>					</a:t>
            </a:r>
            <a:endParaRPr lang="en-US" b="0" dirty="0"/>
          </a:p>
        </p:txBody>
      </p:sp>
    </p:spTree>
    <p:extLst>
      <p:ext uri="{BB962C8B-B14F-4D97-AF65-F5344CB8AC3E}">
        <p14:creationId xmlns:p14="http://schemas.microsoft.com/office/powerpoint/2010/main" val="166923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Next Steps </a:t>
            </a:r>
            <a:r>
              <a:rPr lang="en-US" dirty="0" smtClean="0">
                <a:solidFill>
                  <a:schemeClr val="tx2"/>
                </a:solidFill>
              </a:rPr>
              <a:t>after Permanency </a:t>
            </a:r>
            <a:r>
              <a:rPr lang="en-US" dirty="0" smtClean="0">
                <a:solidFill>
                  <a:schemeClr val="tx2"/>
                </a:solidFill>
              </a:rPr>
              <a:t>Plan</a:t>
            </a:r>
            <a:endParaRPr lang="en-US" dirty="0">
              <a:solidFill>
                <a:schemeClr val="tx2"/>
              </a:solidFill>
            </a:endParaRPr>
          </a:p>
        </p:txBody>
      </p:sp>
      <p:sp>
        <p:nvSpPr>
          <p:cNvPr id="3" name="Content Placeholder 2"/>
          <p:cNvSpPr>
            <a:spLocks noGrp="1"/>
          </p:cNvSpPr>
          <p:nvPr>
            <p:ph idx="1"/>
          </p:nvPr>
        </p:nvSpPr>
        <p:spPr>
          <a:xfrm>
            <a:off x="1066800" y="1600200"/>
            <a:ext cx="7239000" cy="3886200"/>
          </a:xfrm>
        </p:spPr>
        <p:txBody>
          <a:bodyPr>
            <a:normAutofit fontScale="25000" lnSpcReduction="20000"/>
          </a:bodyPr>
          <a:lstStyle/>
          <a:p>
            <a:pPr marL="514350" indent="-514350">
              <a:buNone/>
            </a:pPr>
            <a:r>
              <a:rPr lang="en-US" sz="9600" b="0" dirty="0" smtClean="0"/>
              <a:t>Subsequent Motions </a:t>
            </a:r>
            <a:r>
              <a:rPr lang="en-US" sz="9600" b="0" dirty="0" smtClean="0"/>
              <a:t>to File:</a:t>
            </a:r>
            <a:r>
              <a:rPr lang="en-US" sz="9600" b="0" dirty="0" smtClean="0"/>
              <a:t/>
            </a:r>
            <a:br>
              <a:rPr lang="en-US" sz="9600" b="0" dirty="0" smtClean="0"/>
            </a:br>
            <a:endParaRPr lang="en-US" sz="9600" b="0" dirty="0" smtClean="0"/>
          </a:p>
          <a:p>
            <a:pPr marL="344488" indent="166688">
              <a:buClr>
                <a:schemeClr val="accent6"/>
              </a:buClr>
            </a:pPr>
            <a:r>
              <a:rPr lang="en-US" sz="8800" b="0" dirty="0" smtClean="0"/>
              <a:t>Revocation of Commitment</a:t>
            </a:r>
          </a:p>
          <a:p>
            <a:pPr marL="344488" indent="166688">
              <a:buClr>
                <a:schemeClr val="accent6"/>
              </a:buClr>
            </a:pPr>
            <a:endParaRPr lang="en-US" sz="8800" b="0" dirty="0" smtClean="0"/>
          </a:p>
          <a:p>
            <a:pPr marL="344488" indent="166688">
              <a:buClr>
                <a:schemeClr val="accent6"/>
              </a:buClr>
            </a:pPr>
            <a:r>
              <a:rPr lang="en-US" sz="8800" b="0" dirty="0" smtClean="0"/>
              <a:t>Modification of Disposition </a:t>
            </a:r>
            <a:br>
              <a:rPr lang="en-US" sz="8800" b="0" dirty="0" smtClean="0"/>
            </a:br>
            <a:r>
              <a:rPr lang="en-US" sz="8800" b="0" dirty="0" smtClean="0"/>
              <a:t>(e.g. </a:t>
            </a:r>
            <a:r>
              <a:rPr lang="en-US" sz="8800" b="0" dirty="0" smtClean="0"/>
              <a:t>from Commitment </a:t>
            </a:r>
            <a:r>
              <a:rPr lang="en-US" sz="8800" b="0" dirty="0" smtClean="0"/>
              <a:t>to Protective Supervision)</a:t>
            </a:r>
          </a:p>
          <a:p>
            <a:pPr marL="344488" indent="166688">
              <a:buClr>
                <a:schemeClr val="accent6"/>
              </a:buClr>
            </a:pPr>
            <a:endParaRPr lang="en-US" sz="8800" b="0" dirty="0" smtClean="0"/>
          </a:p>
          <a:p>
            <a:pPr marL="344488" indent="166688">
              <a:buClr>
                <a:schemeClr val="accent6"/>
              </a:buClr>
            </a:pPr>
            <a:r>
              <a:rPr lang="en-US" sz="8800" b="0" dirty="0"/>
              <a:t>T</a:t>
            </a:r>
            <a:r>
              <a:rPr lang="en-US" sz="8800" b="0" dirty="0" smtClean="0"/>
              <a:t>ransfer of Guardianship</a:t>
            </a:r>
          </a:p>
          <a:p>
            <a:pPr marL="344488" indent="166688">
              <a:buClr>
                <a:schemeClr val="accent6"/>
              </a:buClr>
            </a:pPr>
            <a:endParaRPr lang="en-US" sz="8800" b="0" dirty="0" smtClean="0"/>
          </a:p>
          <a:p>
            <a:pPr marL="344488" indent="166688">
              <a:buClr>
                <a:schemeClr val="accent6"/>
              </a:buClr>
            </a:pPr>
            <a:r>
              <a:rPr lang="en-US" sz="8800" b="0" dirty="0" smtClean="0"/>
              <a:t>Petition to Terminate Parental Rights (w/in 60 days)</a:t>
            </a:r>
          </a:p>
          <a:p>
            <a:pPr marL="514350" indent="-514350">
              <a:buNone/>
            </a:pPr>
            <a:r>
              <a:rPr lang="en-US" sz="9600" b="0" dirty="0" smtClean="0"/>
              <a:t>					</a:t>
            </a:r>
            <a:endParaRPr lang="en-US" sz="9600" b="0" dirty="0"/>
          </a:p>
          <a:p>
            <a:pPr marL="514350" indent="-514350">
              <a:buNone/>
            </a:pPr>
            <a:r>
              <a:rPr lang="en-US" sz="2900" b="0" dirty="0" smtClean="0"/>
              <a:t>					</a:t>
            </a:r>
          </a:p>
          <a:p>
            <a:pPr marL="514350" indent="-514350">
              <a:buNone/>
            </a:pPr>
            <a:r>
              <a:rPr lang="en-US" sz="6400" b="0" i="1" dirty="0"/>
              <a:t>	</a:t>
            </a:r>
            <a:r>
              <a:rPr lang="en-US" sz="6400" b="0" i="1" dirty="0" smtClean="0"/>
              <a:t>				       C.G.S</a:t>
            </a:r>
            <a:r>
              <a:rPr lang="en-US" sz="6400" b="0" i="1" dirty="0"/>
              <a:t>. § </a:t>
            </a:r>
            <a:r>
              <a:rPr lang="en-US" sz="6400" b="0" i="1" dirty="0" smtClean="0"/>
              <a:t>46b-129(k), (m), (n)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Permanency Plan: Case Study</a:t>
            </a:r>
            <a:endParaRPr lang="en-US" dirty="0">
              <a:solidFill>
                <a:schemeClr val="tx2"/>
              </a:solidFill>
            </a:endParaRPr>
          </a:p>
        </p:txBody>
      </p:sp>
      <p:sp>
        <p:nvSpPr>
          <p:cNvPr id="2" name="Content Placeholder 1"/>
          <p:cNvSpPr>
            <a:spLocks noGrp="1"/>
          </p:cNvSpPr>
          <p:nvPr>
            <p:ph idx="1"/>
          </p:nvPr>
        </p:nvSpPr>
        <p:spPr>
          <a:xfrm>
            <a:off x="628650" y="1600200"/>
            <a:ext cx="7886700" cy="4351338"/>
          </a:xfrm>
        </p:spPr>
        <p:txBody>
          <a:bodyPr>
            <a:normAutofit/>
          </a:bodyPr>
          <a:lstStyle/>
          <a:p>
            <a:pPr>
              <a:buNone/>
            </a:pPr>
            <a:r>
              <a:rPr lang="en-US" b="1" dirty="0" smtClean="0"/>
              <a:t>DCF files Permanency </a:t>
            </a:r>
            <a:r>
              <a:rPr lang="en-US" b="1" dirty="0"/>
              <a:t>P</a:t>
            </a:r>
            <a:r>
              <a:rPr lang="en-US" b="1" dirty="0" smtClean="0"/>
              <a:t>lan recommending reunification of mother and one year-old. </a:t>
            </a:r>
          </a:p>
          <a:p>
            <a:pPr>
              <a:buClr>
                <a:schemeClr val="accent6"/>
              </a:buClr>
            </a:pPr>
            <a:r>
              <a:rPr lang="en-US" b="0" dirty="0" smtClean="0"/>
              <a:t>History of domestic violence</a:t>
            </a:r>
          </a:p>
          <a:p>
            <a:pPr>
              <a:buClr>
                <a:schemeClr val="accent6"/>
              </a:buClr>
            </a:pPr>
            <a:r>
              <a:rPr lang="en-US" b="0" dirty="0" smtClean="0"/>
              <a:t>Mother in therapy to address relationship choices</a:t>
            </a:r>
          </a:p>
          <a:p>
            <a:pPr>
              <a:buClr>
                <a:schemeClr val="accent6"/>
              </a:buClr>
            </a:pPr>
            <a:r>
              <a:rPr lang="en-US" b="0" dirty="0" smtClean="0"/>
              <a:t>Positive reports from service providers</a:t>
            </a:r>
          </a:p>
          <a:p>
            <a:pPr>
              <a:buClr>
                <a:schemeClr val="accent6"/>
              </a:buClr>
            </a:pPr>
            <a:r>
              <a:rPr lang="en-US" b="0" dirty="0" smtClean="0"/>
              <a:t>DCF reports to court:</a:t>
            </a:r>
          </a:p>
          <a:p>
            <a:pPr lvl="1">
              <a:buClr>
                <a:schemeClr val="accent6"/>
              </a:buClr>
              <a:buFont typeface="Courier New" panose="02070309020205020404" pitchFamily="49" charset="0"/>
              <a:buChar char="o"/>
            </a:pPr>
            <a:r>
              <a:rPr lang="en-US" dirty="0" smtClean="0"/>
              <a:t> Not yet contracted with</a:t>
            </a:r>
            <a:r>
              <a:rPr lang="en-US" dirty="0"/>
              <a:t> </a:t>
            </a:r>
            <a:r>
              <a:rPr lang="en-US" dirty="0" smtClean="0"/>
              <a:t>reunification service provider;</a:t>
            </a:r>
          </a:p>
          <a:p>
            <a:pPr lvl="1">
              <a:buClr>
                <a:schemeClr val="accent6"/>
              </a:buClr>
              <a:buFont typeface="Courier New" panose="02070309020205020404" pitchFamily="49" charset="0"/>
              <a:buChar char="o"/>
            </a:pPr>
            <a:r>
              <a:rPr lang="en-US" dirty="0" smtClean="0"/>
              <a:t> Switching mother to new therapist due to concerns about current therapist, including therapist’s failure to quickly respond to DCF requests for updates.  </a:t>
            </a:r>
          </a:p>
          <a:p>
            <a:pPr>
              <a:buNone/>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Permanency </a:t>
            </a:r>
            <a:r>
              <a:rPr lang="en-US" dirty="0">
                <a:solidFill>
                  <a:schemeClr val="tx2"/>
                </a:solidFill>
              </a:rPr>
              <a:t>Plan: Case </a:t>
            </a:r>
            <a:r>
              <a:rPr lang="en-US" dirty="0" smtClean="0">
                <a:solidFill>
                  <a:schemeClr val="tx2"/>
                </a:solidFill>
              </a:rPr>
              <a:t>Study</a:t>
            </a:r>
            <a:endParaRPr lang="en-US" dirty="0">
              <a:solidFill>
                <a:schemeClr val="tx2"/>
              </a:solidFill>
            </a:endParaRPr>
          </a:p>
        </p:txBody>
      </p:sp>
      <p:sp>
        <p:nvSpPr>
          <p:cNvPr id="2" name="Content Placeholder 1"/>
          <p:cNvSpPr>
            <a:spLocks noGrp="1"/>
          </p:cNvSpPr>
          <p:nvPr>
            <p:ph idx="1"/>
          </p:nvPr>
        </p:nvSpPr>
        <p:spPr>
          <a:xfrm>
            <a:off x="457200" y="1600201"/>
            <a:ext cx="8229600" cy="2590800"/>
          </a:xfrm>
        </p:spPr>
        <p:txBody>
          <a:bodyPr/>
          <a:lstStyle/>
          <a:p>
            <a:pPr>
              <a:buClr>
                <a:schemeClr val="accent6"/>
              </a:buClr>
            </a:pPr>
            <a:r>
              <a:rPr lang="en-US" b="0" dirty="0" smtClean="0"/>
              <a:t>Mother and child’s attorney want baby reunified ASAP.</a:t>
            </a:r>
            <a:br>
              <a:rPr lang="en-US" b="0" dirty="0" smtClean="0"/>
            </a:br>
            <a:endParaRPr lang="en-US" b="0" dirty="0" smtClean="0"/>
          </a:p>
          <a:p>
            <a:pPr>
              <a:buClr>
                <a:schemeClr val="accent6"/>
              </a:buClr>
            </a:pPr>
            <a:r>
              <a:rPr lang="en-US" b="0" dirty="0" smtClean="0"/>
              <a:t>DCF agrees that reunification is the plan, but does not agree with immediacy of request.  Says mother has “more work to do” before baby can be returned. </a:t>
            </a:r>
            <a:endParaRPr lang="en-US"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161" y="3810000"/>
            <a:ext cx="4327814"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Discussion: Case Study</a:t>
            </a:r>
            <a:endParaRPr lang="en-US" dirty="0">
              <a:solidFill>
                <a:schemeClr val="tx2"/>
              </a:solidFill>
            </a:endParaRPr>
          </a:p>
        </p:txBody>
      </p:sp>
      <p:sp>
        <p:nvSpPr>
          <p:cNvPr id="2" name="Content Placeholder 1"/>
          <p:cNvSpPr>
            <a:spLocks noGrp="1"/>
          </p:cNvSpPr>
          <p:nvPr>
            <p:ph idx="1"/>
          </p:nvPr>
        </p:nvSpPr>
        <p:spPr>
          <a:xfrm>
            <a:off x="628650" y="1825625"/>
            <a:ext cx="7886700" cy="4351338"/>
          </a:xfrm>
        </p:spPr>
        <p:txBody>
          <a:bodyPr>
            <a:normAutofit/>
          </a:bodyPr>
          <a:lstStyle/>
          <a:p>
            <a:pPr>
              <a:buClr>
                <a:schemeClr val="accent6"/>
              </a:buClr>
            </a:pPr>
            <a:r>
              <a:rPr lang="en-US" b="0" dirty="0" smtClean="0"/>
              <a:t>What permanency plan is filed?</a:t>
            </a:r>
          </a:p>
          <a:p>
            <a:pPr>
              <a:buClr>
                <a:schemeClr val="accent6"/>
              </a:buClr>
            </a:pPr>
            <a:r>
              <a:rPr lang="en-US" b="0" dirty="0" smtClean="0"/>
              <a:t>What is the timing?</a:t>
            </a:r>
          </a:p>
          <a:p>
            <a:pPr>
              <a:buClr>
                <a:schemeClr val="accent6"/>
              </a:buClr>
            </a:pPr>
            <a:r>
              <a:rPr lang="en-US" b="0" dirty="0" smtClean="0"/>
              <a:t>What should parties expect is the plan for reunification? </a:t>
            </a:r>
          </a:p>
          <a:p>
            <a:pPr lvl="1">
              <a:buClr>
                <a:schemeClr val="accent6"/>
              </a:buClr>
              <a:buFont typeface="Courier New" panose="02070309020205020404" pitchFamily="49" charset="0"/>
              <a:buChar char="o"/>
            </a:pPr>
            <a:r>
              <a:rPr lang="en-US" dirty="0" smtClean="0"/>
              <a:t> Timeline</a:t>
            </a:r>
            <a:endParaRPr lang="en-US" dirty="0"/>
          </a:p>
          <a:p>
            <a:pPr lvl="1">
              <a:buClr>
                <a:schemeClr val="accent6"/>
              </a:buClr>
              <a:buFont typeface="Courier New" panose="02070309020205020404" pitchFamily="49" charset="0"/>
              <a:buChar char="o"/>
            </a:pPr>
            <a:r>
              <a:rPr lang="en-US" dirty="0" smtClean="0"/>
              <a:t> Services</a:t>
            </a:r>
            <a:endParaRPr lang="en-US" dirty="0"/>
          </a:p>
          <a:p>
            <a:pPr lvl="1">
              <a:buClr>
                <a:schemeClr val="accent6"/>
              </a:buClr>
              <a:buFont typeface="Courier New" panose="02070309020205020404" pitchFamily="49" charset="0"/>
              <a:buChar char="o"/>
            </a:pPr>
            <a:r>
              <a:rPr lang="en-US" dirty="0" smtClean="0"/>
              <a:t> Who decides</a:t>
            </a:r>
          </a:p>
          <a:p>
            <a:pPr marL="109728" indent="0">
              <a:buNone/>
            </a:pPr>
            <a:endParaRPr lang="en-US" dirty="0" smtClean="0"/>
          </a:p>
          <a:p>
            <a:pPr marL="109728" indent="0">
              <a:buNone/>
            </a:pPr>
            <a:r>
              <a:rPr lang="en-US" b="1" dirty="0" smtClean="0">
                <a:solidFill>
                  <a:schemeClr val="accent6"/>
                </a:solidFill>
              </a:rPr>
              <a:t>What would you ask for at the permanency plan hearing?</a:t>
            </a:r>
          </a:p>
        </p:txBody>
      </p:sp>
    </p:spTree>
    <p:extLst>
      <p:ext uri="{BB962C8B-B14F-4D97-AF65-F5344CB8AC3E}">
        <p14:creationId xmlns:p14="http://schemas.microsoft.com/office/powerpoint/2010/main" val="391390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Termination Petitions</a:t>
            </a:r>
            <a:endParaRPr lang="en-US" dirty="0">
              <a:solidFill>
                <a:schemeClr val="tx2"/>
              </a:solidFill>
            </a:endParaRPr>
          </a:p>
        </p:txBody>
      </p:sp>
      <p:sp>
        <p:nvSpPr>
          <p:cNvPr id="3" name="Content Placeholder 2"/>
          <p:cNvSpPr>
            <a:spLocks noGrp="1"/>
          </p:cNvSpPr>
          <p:nvPr>
            <p:ph idx="1"/>
          </p:nvPr>
        </p:nvSpPr>
        <p:spPr>
          <a:xfrm>
            <a:off x="1295400" y="1752600"/>
            <a:ext cx="6705600" cy="2362200"/>
          </a:xfrm>
        </p:spPr>
        <p:txBody>
          <a:bodyPr/>
          <a:lstStyle/>
          <a:p>
            <a:pPr>
              <a:buClr>
                <a:schemeClr val="accent6"/>
              </a:buClr>
            </a:pPr>
            <a:r>
              <a:rPr lang="en-US" sz="2800" b="0" dirty="0"/>
              <a:t>W</a:t>
            </a:r>
            <a:r>
              <a:rPr lang="en-US" sz="2800" b="0" dirty="0" smtClean="0"/>
              <a:t>hat does </a:t>
            </a:r>
            <a:r>
              <a:rPr lang="en-US" sz="2800" b="0" dirty="0"/>
              <a:t>DCF file and </a:t>
            </a:r>
            <a:r>
              <a:rPr lang="en-US" sz="2800" b="0" dirty="0" smtClean="0"/>
              <a:t>when?</a:t>
            </a:r>
            <a:endParaRPr lang="en-US" sz="2800" b="0" dirty="0"/>
          </a:p>
          <a:p>
            <a:pPr>
              <a:buClr>
                <a:schemeClr val="accent6"/>
              </a:buClr>
            </a:pPr>
            <a:r>
              <a:rPr lang="en-US" sz="2800" b="0" dirty="0"/>
              <a:t>W</a:t>
            </a:r>
            <a:r>
              <a:rPr lang="en-US" sz="2800" b="0" dirty="0" smtClean="0"/>
              <a:t>hat </a:t>
            </a:r>
            <a:r>
              <a:rPr lang="en-US" sz="2800" b="0" dirty="0"/>
              <a:t>must </a:t>
            </a:r>
            <a:r>
              <a:rPr lang="en-US" sz="2800" b="0" dirty="0" smtClean="0"/>
              <a:t>TPR petition contain?</a:t>
            </a:r>
            <a:endParaRPr lang="en-US" sz="2800" b="0" dirty="0"/>
          </a:p>
          <a:p>
            <a:pPr>
              <a:buClr>
                <a:schemeClr val="accent6"/>
              </a:buClr>
            </a:pPr>
            <a:r>
              <a:rPr lang="en-US" sz="2800" b="0" dirty="0"/>
              <a:t>W</a:t>
            </a:r>
            <a:r>
              <a:rPr lang="en-US" sz="2800" b="0" dirty="0" smtClean="0"/>
              <a:t>hat </a:t>
            </a:r>
            <a:r>
              <a:rPr lang="en-US" sz="2800" b="0" dirty="0"/>
              <a:t>paperwork </a:t>
            </a:r>
            <a:r>
              <a:rPr lang="en-US" sz="2800" b="0" dirty="0" smtClean="0"/>
              <a:t>does </a:t>
            </a:r>
            <a:r>
              <a:rPr lang="en-US" sz="2800" b="0" dirty="0"/>
              <a:t>counsel </a:t>
            </a:r>
            <a:r>
              <a:rPr lang="en-US" sz="2800" b="0" dirty="0" smtClean="0"/>
              <a:t>receive?</a:t>
            </a:r>
            <a:endParaRPr lang="en-US" sz="2800" b="0" dirty="0"/>
          </a:p>
          <a:p>
            <a:pPr>
              <a:buNone/>
            </a:pP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87" y="3505200"/>
            <a:ext cx="3395613"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TPR: Case Study</a:t>
            </a:r>
            <a:endParaRPr lang="en-US" dirty="0">
              <a:solidFill>
                <a:schemeClr val="tx2"/>
              </a:solidFill>
            </a:endParaRPr>
          </a:p>
        </p:txBody>
      </p:sp>
      <p:sp>
        <p:nvSpPr>
          <p:cNvPr id="2" name="Content Placeholder 1"/>
          <p:cNvSpPr>
            <a:spLocks noGrp="1"/>
          </p:cNvSpPr>
          <p:nvPr>
            <p:ph idx="1"/>
          </p:nvPr>
        </p:nvSpPr>
        <p:spPr>
          <a:xfrm>
            <a:off x="628650" y="1524000"/>
            <a:ext cx="7886700" cy="4351338"/>
          </a:xfrm>
        </p:spPr>
        <p:txBody>
          <a:bodyPr>
            <a:normAutofit/>
          </a:bodyPr>
          <a:lstStyle/>
          <a:p>
            <a:pPr marL="0" indent="0">
              <a:buNone/>
            </a:pPr>
            <a:r>
              <a:rPr lang="en-US" b="1" dirty="0" smtClean="0"/>
              <a:t>DCF files permanency plan recommending reunification between baby and 21 year-old mother.  </a:t>
            </a:r>
          </a:p>
          <a:p>
            <a:pPr marL="0" indent="0">
              <a:buNone/>
            </a:pPr>
            <a:r>
              <a:rPr lang="en-US" b="0" dirty="0" smtClean="0"/>
              <a:t>Mother has:</a:t>
            </a:r>
          </a:p>
          <a:p>
            <a:pPr indent="231775">
              <a:buClr>
                <a:schemeClr val="accent6"/>
              </a:buClr>
            </a:pPr>
            <a:r>
              <a:rPr lang="en-US" b="0" dirty="0" smtClean="0"/>
              <a:t>Significant history of PCP and heroin abuse;</a:t>
            </a:r>
          </a:p>
          <a:p>
            <a:pPr indent="231775">
              <a:buClr>
                <a:schemeClr val="accent6"/>
              </a:buClr>
            </a:pPr>
            <a:r>
              <a:rPr lang="en-US" b="0" dirty="0" smtClean="0"/>
              <a:t>Suicide attempts, including overdose, which led to coma and psychiatric commitment 18 months ago; </a:t>
            </a:r>
          </a:p>
          <a:p>
            <a:pPr indent="231775">
              <a:buClr>
                <a:schemeClr val="accent6"/>
              </a:buClr>
            </a:pPr>
            <a:r>
              <a:rPr lang="en-US" b="0" dirty="0" smtClean="0"/>
              <a:t>Tested positive for PCP while pregnant; and </a:t>
            </a:r>
          </a:p>
          <a:p>
            <a:pPr indent="231775">
              <a:buClr>
                <a:schemeClr val="accent6"/>
              </a:buClr>
            </a:pPr>
            <a:r>
              <a:rPr lang="en-US" b="0" dirty="0" smtClean="0"/>
              <a:t>Prior TPR from her first child  </a:t>
            </a:r>
          </a:p>
          <a:p>
            <a:pPr marL="0" indent="0">
              <a:buNone/>
            </a:pPr>
            <a:r>
              <a:rPr lang="en-US" b="0" dirty="0" smtClean="0"/>
              <a:t/>
            </a:r>
            <a:br>
              <a:rPr lang="en-US" b="0" dirty="0" smtClean="0"/>
            </a:br>
            <a:r>
              <a:rPr lang="en-US" b="0" dirty="0" smtClean="0"/>
              <a:t>Baby is in pre-adoptive home and extremely well-cared for.</a:t>
            </a:r>
            <a:endParaRPr lang="en-US" b="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Case </a:t>
            </a:r>
            <a:r>
              <a:rPr lang="en-US" dirty="0" smtClean="0">
                <a:solidFill>
                  <a:schemeClr val="tx2"/>
                </a:solidFill>
              </a:rPr>
              <a:t>Study </a:t>
            </a:r>
            <a:endParaRPr lang="en-US" dirty="0">
              <a:solidFill>
                <a:schemeClr val="tx2"/>
              </a:solidFill>
            </a:endParaRPr>
          </a:p>
        </p:txBody>
      </p:sp>
      <p:sp>
        <p:nvSpPr>
          <p:cNvPr id="2" name="Content Placeholder 1"/>
          <p:cNvSpPr>
            <a:spLocks noGrp="1"/>
          </p:cNvSpPr>
          <p:nvPr>
            <p:ph idx="1"/>
          </p:nvPr>
        </p:nvSpPr>
        <p:spPr>
          <a:xfrm>
            <a:off x="381000" y="1690689"/>
            <a:ext cx="8534400" cy="4525963"/>
          </a:xfrm>
        </p:spPr>
        <p:txBody>
          <a:bodyPr>
            <a:normAutofit/>
          </a:bodyPr>
          <a:lstStyle/>
          <a:p>
            <a:pPr marL="0" indent="0">
              <a:buNone/>
            </a:pPr>
            <a:r>
              <a:rPr lang="en-US" b="0" dirty="0" smtClean="0"/>
              <a:t>Mother’s current services include:</a:t>
            </a:r>
          </a:p>
          <a:p>
            <a:pPr>
              <a:buClr>
                <a:schemeClr val="accent6"/>
              </a:buClr>
            </a:pPr>
            <a:r>
              <a:rPr lang="en-US" b="0" dirty="0" smtClean="0"/>
              <a:t>Weekly relapse prevention group sessions</a:t>
            </a:r>
          </a:p>
          <a:p>
            <a:pPr>
              <a:buClr>
                <a:schemeClr val="accent6"/>
              </a:buClr>
            </a:pPr>
            <a:r>
              <a:rPr lang="en-US" b="0" dirty="0" smtClean="0"/>
              <a:t>Weekly individual counseling, which began two months ago (after child’s attorney requested psychological evaluation that recommended more intensive, individualized supports)</a:t>
            </a:r>
            <a:br>
              <a:rPr lang="en-US" b="0" dirty="0" smtClean="0"/>
            </a:br>
            <a:endParaRPr lang="en-US" b="0" dirty="0" smtClean="0"/>
          </a:p>
          <a:p>
            <a:pPr>
              <a:buClr>
                <a:schemeClr val="accent6"/>
              </a:buClr>
            </a:pPr>
            <a:r>
              <a:rPr lang="en-US" b="0" dirty="0" smtClean="0"/>
              <a:t>Child’s attorney is concerned about permanency plan, </a:t>
            </a:r>
            <a:br>
              <a:rPr lang="en-US" b="0" dirty="0" smtClean="0"/>
            </a:br>
            <a:r>
              <a:rPr lang="en-US" b="0" dirty="0" smtClean="0"/>
              <a:t>and thinks reunification is premature and optimistic.  </a:t>
            </a:r>
          </a:p>
          <a:p>
            <a:pPr>
              <a:buClr>
                <a:schemeClr val="accent6"/>
              </a:buClr>
            </a:pPr>
            <a:endParaRPr lang="en-US" b="0" dirty="0"/>
          </a:p>
          <a:p>
            <a:pPr marL="0" indent="0">
              <a:buClr>
                <a:schemeClr val="accent6"/>
              </a:buClr>
              <a:buNone/>
            </a:pPr>
            <a:r>
              <a:rPr lang="en-US" dirty="0" smtClean="0">
                <a:solidFill>
                  <a:schemeClr val="accent6"/>
                </a:solidFill>
              </a:rPr>
              <a:t>Next steps?</a:t>
            </a:r>
            <a:endParaRPr lang="en-US"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What is Permanency Planning?</a:t>
            </a:r>
            <a:endParaRPr lang="en-US"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b="0" dirty="0" smtClean="0"/>
              <a:t>“The </a:t>
            </a:r>
            <a:r>
              <a:rPr lang="en-US" b="0" dirty="0"/>
              <a:t>Department of Children and Families shall actively include all persons connected to any </a:t>
            </a:r>
            <a:r>
              <a:rPr lang="en-US" b="0" dirty="0" smtClean="0"/>
              <a:t>child … </a:t>
            </a:r>
            <a:r>
              <a:rPr lang="en-US" b="0" dirty="0"/>
              <a:t>in the process of engaging, assessing and planning for the child's best interests in order to achieve safety, permanency, health and </a:t>
            </a:r>
            <a:r>
              <a:rPr lang="en-US" b="0" dirty="0" smtClean="0"/>
              <a:t>learning</a:t>
            </a:r>
            <a:r>
              <a:rPr lang="en-US" b="0" dirty="0" smtClean="0"/>
              <a:t>…</a:t>
            </a:r>
            <a:endParaRPr lang="en-US" b="0" dirty="0" smtClean="0"/>
          </a:p>
          <a:p>
            <a:pPr marL="0" indent="0">
              <a:buNone/>
            </a:pPr>
            <a:endParaRPr lang="en-US" b="0" dirty="0"/>
          </a:p>
          <a:p>
            <a:pPr marL="0" indent="0">
              <a:buNone/>
            </a:pPr>
            <a:r>
              <a:rPr lang="en-US" b="0" dirty="0"/>
              <a:t>The Child and Family Permanency </a:t>
            </a:r>
            <a:r>
              <a:rPr lang="en-US" b="0" dirty="0" smtClean="0"/>
              <a:t>Team </a:t>
            </a:r>
            <a:r>
              <a:rPr lang="en-US" b="0" dirty="0"/>
              <a:t>shall be responsible for permanency planning for the child</a:t>
            </a:r>
            <a:r>
              <a:rPr lang="en-US" b="0" dirty="0" smtClean="0"/>
              <a:t>.”</a:t>
            </a:r>
            <a:endParaRPr lang="en-US" b="0" dirty="0"/>
          </a:p>
          <a:p>
            <a:pPr marL="0" indent="0">
              <a:buNone/>
            </a:pPr>
            <a:endParaRPr lang="en-US" b="0" i="1" dirty="0" smtClean="0"/>
          </a:p>
          <a:p>
            <a:pPr marL="0" indent="0">
              <a:buNone/>
            </a:pPr>
            <a:r>
              <a:rPr lang="en-US" b="0" i="1" dirty="0"/>
              <a:t>	</a:t>
            </a:r>
            <a:r>
              <a:rPr lang="en-US" b="0" i="1" dirty="0" smtClean="0"/>
              <a:t>						DCF Policy 21-2</a:t>
            </a:r>
            <a:endParaRPr lang="en-US" b="0" i="1" dirty="0"/>
          </a:p>
        </p:txBody>
      </p:sp>
    </p:spTree>
    <p:extLst>
      <p:ext uri="{BB962C8B-B14F-4D97-AF65-F5344CB8AC3E}">
        <p14:creationId xmlns:p14="http://schemas.microsoft.com/office/powerpoint/2010/main" val="411891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Termination Petition </a:t>
            </a:r>
            <a:endParaRPr lang="en-US" dirty="0">
              <a:solidFill>
                <a:schemeClr val="tx2"/>
              </a:solidFill>
            </a:endParaRPr>
          </a:p>
        </p:txBody>
      </p:sp>
      <p:sp>
        <p:nvSpPr>
          <p:cNvPr id="3" name="Content Placeholder 2"/>
          <p:cNvSpPr>
            <a:spLocks noGrp="1"/>
          </p:cNvSpPr>
          <p:nvPr>
            <p:ph idx="1"/>
          </p:nvPr>
        </p:nvSpPr>
        <p:spPr>
          <a:xfrm>
            <a:off x="685800" y="1600200"/>
            <a:ext cx="6629400" cy="4525963"/>
          </a:xfrm>
        </p:spPr>
        <p:txBody>
          <a:bodyPr/>
          <a:lstStyle/>
          <a:p>
            <a:pPr marL="0" indent="0">
              <a:buNone/>
            </a:pPr>
            <a:r>
              <a:rPr lang="en-US" b="0" dirty="0" smtClean="0"/>
              <a:t>In approaching the case, examine:</a:t>
            </a:r>
          </a:p>
          <a:p>
            <a:pPr marL="0" indent="0">
              <a:buNone/>
            </a:pPr>
            <a:endParaRPr lang="en-US" sz="1100" b="0" dirty="0"/>
          </a:p>
          <a:p>
            <a:pPr>
              <a:buClr>
                <a:schemeClr val="accent6"/>
              </a:buClr>
            </a:pPr>
            <a:r>
              <a:rPr lang="en-US" b="0" dirty="0" smtClean="0"/>
              <a:t>Case file, including LINK records </a:t>
            </a:r>
          </a:p>
          <a:p>
            <a:pPr>
              <a:buClr>
                <a:schemeClr val="accent6"/>
              </a:buClr>
            </a:pPr>
            <a:r>
              <a:rPr lang="en-US" b="0" dirty="0" smtClean="0"/>
              <a:t>TPR petition</a:t>
            </a:r>
          </a:p>
          <a:p>
            <a:pPr>
              <a:buClr>
                <a:schemeClr val="accent6"/>
              </a:buClr>
            </a:pPr>
            <a:r>
              <a:rPr lang="en-US" b="0" dirty="0" smtClean="0"/>
              <a:t>Consent</a:t>
            </a:r>
          </a:p>
          <a:p>
            <a:pPr>
              <a:buClr>
                <a:schemeClr val="accent6"/>
              </a:buClr>
            </a:pPr>
            <a:r>
              <a:rPr lang="en-US" b="0" dirty="0" smtClean="0"/>
              <a:t>Reasonable efforts</a:t>
            </a:r>
          </a:p>
          <a:p>
            <a:pPr>
              <a:buClr>
                <a:schemeClr val="accent6"/>
              </a:buClr>
            </a:pPr>
            <a:r>
              <a:rPr lang="en-US" b="0" dirty="0" smtClean="0"/>
              <a:t>Grounds </a:t>
            </a:r>
            <a:br>
              <a:rPr lang="en-US" b="0" dirty="0" smtClean="0"/>
            </a:br>
            <a:r>
              <a:rPr lang="en-US" b="0" dirty="0" smtClean="0"/>
              <a:t>(legal basis and supporting facts)</a:t>
            </a:r>
          </a:p>
          <a:p>
            <a:pPr>
              <a:buClr>
                <a:schemeClr val="accent6"/>
              </a:buClr>
            </a:pPr>
            <a:r>
              <a:rPr lang="en-US" b="0" dirty="0" smtClean="0"/>
              <a:t>Best interests determination</a:t>
            </a:r>
            <a:endParaRPr lang="en-US" b="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32766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990"/>
            <a:ext cx="4419600" cy="294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2"/>
                </a:solidFill>
              </a:rPr>
              <a:t>TPR:  What Must Be Proven</a:t>
            </a:r>
            <a:endParaRPr lang="en-US" dirty="0">
              <a:solidFill>
                <a:schemeClr val="tx2"/>
              </a:solidFill>
            </a:endParaRPr>
          </a:p>
        </p:txBody>
      </p:sp>
      <p:sp>
        <p:nvSpPr>
          <p:cNvPr id="3" name="Content Placeholder 2"/>
          <p:cNvSpPr>
            <a:spLocks noGrp="1"/>
          </p:cNvSpPr>
          <p:nvPr>
            <p:ph idx="1"/>
          </p:nvPr>
        </p:nvSpPr>
        <p:spPr>
          <a:xfrm>
            <a:off x="838200" y="1524000"/>
            <a:ext cx="8001000" cy="3810000"/>
          </a:xfrm>
        </p:spPr>
        <p:txBody>
          <a:bodyPr>
            <a:normAutofit fontScale="92500" lnSpcReduction="10000"/>
          </a:bodyPr>
          <a:lstStyle/>
          <a:p>
            <a:pPr marL="457200" indent="-457200">
              <a:lnSpc>
                <a:spcPct val="110000"/>
              </a:lnSpc>
              <a:spcBef>
                <a:spcPts val="0"/>
              </a:spcBef>
              <a:buClr>
                <a:schemeClr val="accent6"/>
              </a:buClr>
              <a:buFont typeface="+mj-lt"/>
              <a:buAutoNum type="arabicPeriod"/>
            </a:pPr>
            <a:r>
              <a:rPr lang="en-US" b="0" dirty="0" smtClean="0"/>
              <a:t>Reasonable </a:t>
            </a:r>
            <a:r>
              <a:rPr lang="en-US" b="0" dirty="0"/>
              <a:t>efforts made by </a:t>
            </a:r>
            <a:r>
              <a:rPr lang="en-US" b="0" dirty="0" smtClean="0"/>
              <a:t>DCF to locate parent &amp; reunify (with exception). </a:t>
            </a:r>
            <a:r>
              <a:rPr lang="en-US" sz="1900" b="0" i="1" dirty="0" smtClean="0"/>
              <a:t>C.G.S</a:t>
            </a:r>
            <a:r>
              <a:rPr lang="en-US" sz="1900" b="0" i="1" dirty="0"/>
              <a:t>. § </a:t>
            </a:r>
            <a:r>
              <a:rPr lang="en-US" sz="1900" b="0" i="1" dirty="0" smtClean="0"/>
              <a:t>17a-112(j)(1)</a:t>
            </a:r>
            <a:r>
              <a:rPr lang="en-US" sz="1900" b="0" dirty="0" smtClean="0"/>
              <a:t> </a:t>
            </a:r>
            <a:r>
              <a:rPr lang="en-US" b="0" dirty="0"/>
              <a:t/>
            </a:r>
            <a:br>
              <a:rPr lang="en-US" b="0" dirty="0"/>
            </a:br>
            <a:endParaRPr lang="en-US" sz="1200" b="0" dirty="0"/>
          </a:p>
          <a:p>
            <a:pPr marL="457200" lvl="0" indent="-457200">
              <a:lnSpc>
                <a:spcPct val="110000"/>
              </a:lnSpc>
              <a:spcBef>
                <a:spcPts val="0"/>
              </a:spcBef>
              <a:buClr>
                <a:schemeClr val="accent6"/>
              </a:buClr>
              <a:buFont typeface="+mj-lt"/>
              <a:buAutoNum type="arabicPeriod"/>
            </a:pPr>
            <a:r>
              <a:rPr lang="en-US" b="0" dirty="0" smtClean="0"/>
              <a:t>Statutory Grounds.                                                         </a:t>
            </a:r>
            <a:r>
              <a:rPr lang="en-US" sz="1900" b="0" i="1" dirty="0" smtClean="0"/>
              <a:t>C.G.S. </a:t>
            </a:r>
            <a:r>
              <a:rPr lang="en-US" sz="1900" b="0" i="1" dirty="0"/>
              <a:t>§ § </a:t>
            </a:r>
            <a:r>
              <a:rPr lang="en-US" sz="1900" b="0" i="1" dirty="0" smtClean="0"/>
              <a:t>17a-111a; 17a-112(j)(3)(A)-(G)</a:t>
            </a:r>
          </a:p>
          <a:p>
            <a:pPr marL="457200" indent="-457200">
              <a:lnSpc>
                <a:spcPct val="110000"/>
              </a:lnSpc>
              <a:spcBef>
                <a:spcPts val="0"/>
              </a:spcBef>
              <a:buClr>
                <a:schemeClr val="accent6"/>
              </a:buClr>
              <a:buFont typeface="+mj-lt"/>
              <a:buAutoNum type="arabicPeriod"/>
            </a:pPr>
            <a:endParaRPr lang="en-US" b="0" dirty="0" smtClean="0"/>
          </a:p>
          <a:p>
            <a:pPr marL="457200" indent="-457200">
              <a:lnSpc>
                <a:spcPct val="110000"/>
              </a:lnSpc>
              <a:spcBef>
                <a:spcPts val="0"/>
              </a:spcBef>
              <a:buClr>
                <a:schemeClr val="accent6"/>
              </a:buClr>
              <a:buFont typeface="+mj-lt"/>
              <a:buAutoNum type="arabicPeriod"/>
            </a:pPr>
            <a:r>
              <a:rPr lang="en-US" b="0" dirty="0" smtClean="0"/>
              <a:t>Termination </a:t>
            </a:r>
            <a:r>
              <a:rPr lang="en-US" b="0" dirty="0"/>
              <a:t>is in the best interest of the child</a:t>
            </a:r>
            <a:r>
              <a:rPr lang="en-US" sz="2000" b="0" dirty="0"/>
              <a:t>.              </a:t>
            </a:r>
            <a:r>
              <a:rPr lang="en-US" sz="2000" b="0" dirty="0" smtClean="0"/>
              <a:t>       </a:t>
            </a:r>
            <a:r>
              <a:rPr lang="en-US" sz="1800" b="0" i="1" dirty="0" smtClean="0"/>
              <a:t>C.G.S</a:t>
            </a:r>
            <a:r>
              <a:rPr lang="en-US" sz="1800" b="0" i="1" dirty="0"/>
              <a:t>. § 17a-112(j)(2</a:t>
            </a:r>
            <a:r>
              <a:rPr lang="en-US" sz="1800" b="0" i="1" dirty="0" smtClean="0"/>
              <a:t>)</a:t>
            </a:r>
            <a:r>
              <a:rPr lang="en-US" sz="1900" b="0" i="1" dirty="0" smtClean="0"/>
              <a:t/>
            </a:r>
            <a:br>
              <a:rPr lang="en-US" sz="1900" b="0" i="1" dirty="0" smtClean="0"/>
            </a:br>
            <a:endParaRPr lang="en-US" sz="1900" b="0" i="1" dirty="0" smtClean="0"/>
          </a:p>
          <a:p>
            <a:pPr marL="457200" lvl="0" indent="-457200">
              <a:lnSpc>
                <a:spcPct val="110000"/>
              </a:lnSpc>
              <a:spcBef>
                <a:spcPts val="0"/>
              </a:spcBef>
              <a:buClr>
                <a:schemeClr val="accent6"/>
              </a:buClr>
              <a:buFont typeface="+mj-lt"/>
              <a:buAutoNum type="arabicPeriod"/>
            </a:pPr>
            <a:endParaRPr lang="en-US" sz="1200" b="0" i="1" dirty="0" smtClean="0"/>
          </a:p>
          <a:p>
            <a:pPr marL="0" lvl="0" indent="0">
              <a:lnSpc>
                <a:spcPct val="110000"/>
              </a:lnSpc>
              <a:buClr>
                <a:schemeClr val="accent6"/>
              </a:buClr>
              <a:buNone/>
            </a:pPr>
            <a:r>
              <a:rPr lang="en-US" b="0" dirty="0" smtClean="0"/>
              <a:t>NOTE: Adjudicatory </a:t>
            </a:r>
            <a:br>
              <a:rPr lang="en-US" b="0" dirty="0" smtClean="0"/>
            </a:br>
            <a:r>
              <a:rPr lang="en-US" b="0" dirty="0" smtClean="0"/>
              <a:t>and Dispositional findings</a:t>
            </a:r>
            <a:endParaRPr lang="en-US" b="0"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TPR: Reasonable </a:t>
            </a:r>
            <a:r>
              <a:rPr lang="en-US" dirty="0" smtClean="0">
                <a:solidFill>
                  <a:schemeClr val="tx2"/>
                </a:solidFill>
              </a:rPr>
              <a:t>Efforts Requirement </a:t>
            </a:r>
            <a:endParaRPr lang="en-US" dirty="0">
              <a:solidFill>
                <a:schemeClr val="tx2"/>
              </a:solidFill>
            </a:endParaRPr>
          </a:p>
        </p:txBody>
      </p:sp>
      <p:sp>
        <p:nvSpPr>
          <p:cNvPr id="3" name="Content Placeholder 2"/>
          <p:cNvSpPr>
            <a:spLocks noGrp="1"/>
          </p:cNvSpPr>
          <p:nvPr>
            <p:ph idx="1"/>
          </p:nvPr>
        </p:nvSpPr>
        <p:spPr>
          <a:xfrm>
            <a:off x="457200" y="1600200"/>
            <a:ext cx="8229600" cy="4343399"/>
          </a:xfrm>
        </p:spPr>
        <p:txBody>
          <a:bodyPr>
            <a:normAutofit lnSpcReduction="10000"/>
          </a:bodyPr>
          <a:lstStyle/>
          <a:p>
            <a:pPr marL="182880">
              <a:lnSpc>
                <a:spcPct val="120000"/>
              </a:lnSpc>
              <a:spcBef>
                <a:spcPts val="0"/>
              </a:spcBef>
              <a:buClr>
                <a:schemeClr val="accent6"/>
              </a:buClr>
            </a:pPr>
            <a:r>
              <a:rPr lang="en-US" b="0" dirty="0" smtClean="0"/>
              <a:t>Court must find by clear and convincing evidence that DCF made reasonable efforts to locate parent and reunify the child, unless the court finds that parent is unwilling or unable to benefit from reunification efforts, due to specific aggravated circumstances listed in C.G.S. </a:t>
            </a:r>
            <a:r>
              <a:rPr lang="en-US" b="0" i="1" dirty="0"/>
              <a:t>§ </a:t>
            </a:r>
            <a:r>
              <a:rPr lang="en-US" b="0" dirty="0" smtClean="0"/>
              <a:t>17a-111(b). </a:t>
            </a:r>
            <a:r>
              <a:rPr lang="en-US" b="0" i="1" dirty="0"/>
              <a:t>	</a:t>
            </a:r>
            <a:r>
              <a:rPr lang="en-US" b="0" i="1" dirty="0" smtClean="0"/>
              <a:t>                                                        </a:t>
            </a:r>
            <a:r>
              <a:rPr lang="en-US" sz="2000" b="0" i="1" dirty="0" smtClean="0"/>
              <a:t>C.G.S</a:t>
            </a:r>
            <a:r>
              <a:rPr lang="en-US" sz="2000" b="0" i="1" dirty="0"/>
              <a:t>. § 17a-112(j)(1)</a:t>
            </a:r>
            <a:endParaRPr lang="en-US" sz="2000" b="0" dirty="0"/>
          </a:p>
          <a:p>
            <a:pPr marL="0" indent="0">
              <a:buClr>
                <a:schemeClr val="accent6"/>
              </a:buClr>
              <a:buNone/>
            </a:pPr>
            <a:r>
              <a:rPr lang="en-US" b="0" i="1" dirty="0"/>
              <a:t>	</a:t>
            </a:r>
            <a:r>
              <a:rPr lang="en-US" b="0" i="1" dirty="0" smtClean="0"/>
              <a:t>					</a:t>
            </a:r>
            <a:endParaRPr lang="en-US" b="0" dirty="0" smtClean="0"/>
          </a:p>
          <a:p>
            <a:pPr>
              <a:lnSpc>
                <a:spcPct val="110000"/>
              </a:lnSpc>
              <a:spcBef>
                <a:spcPts val="0"/>
              </a:spcBef>
              <a:buClr>
                <a:schemeClr val="accent6"/>
              </a:buClr>
            </a:pPr>
            <a:r>
              <a:rPr lang="en-US" b="0" dirty="0" smtClean="0"/>
              <a:t>“Reasonable efforts means doing everything reasonable, not everything possible.” </a:t>
            </a:r>
            <a:br>
              <a:rPr lang="en-US" b="0" dirty="0" smtClean="0"/>
            </a:br>
            <a:r>
              <a:rPr lang="en-US" b="0" dirty="0" smtClean="0"/>
              <a:t>          </a:t>
            </a:r>
            <a:r>
              <a:rPr lang="en-US" sz="2000" b="0" i="1" dirty="0" smtClean="0"/>
              <a:t>In re Brendan C., 89 Conn. App. 512 (2005)</a:t>
            </a:r>
          </a:p>
          <a:p>
            <a:pPr>
              <a:buNone/>
            </a:pPr>
            <a:endParaRPr lang="en-US" sz="2600" dirty="0" smtClean="0"/>
          </a:p>
          <a:p>
            <a:endParaRPr lang="en-US" dirty="0"/>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302"/>
          <a:stretch/>
        </p:blipFill>
        <p:spPr bwMode="auto">
          <a:xfrm>
            <a:off x="7010400" y="5105400"/>
            <a:ext cx="1981200" cy="133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Statutory Grounds: Abandonment</a:t>
            </a:r>
            <a:endParaRPr lang="en-US" dirty="0">
              <a:solidFill>
                <a:schemeClr val="tx2"/>
              </a:solidFill>
            </a:endParaRPr>
          </a:p>
        </p:txBody>
      </p:sp>
      <p:sp>
        <p:nvSpPr>
          <p:cNvPr id="3" name="Content Placeholder 2"/>
          <p:cNvSpPr>
            <a:spLocks noGrp="1"/>
          </p:cNvSpPr>
          <p:nvPr>
            <p:ph idx="1"/>
          </p:nvPr>
        </p:nvSpPr>
        <p:spPr>
          <a:xfrm>
            <a:off x="190500" y="1828800"/>
            <a:ext cx="8763000" cy="3200400"/>
          </a:xfrm>
        </p:spPr>
        <p:txBody>
          <a:bodyPr/>
          <a:lstStyle/>
          <a:p>
            <a:pPr>
              <a:buClr>
                <a:schemeClr val="accent6"/>
              </a:buClr>
            </a:pPr>
            <a:r>
              <a:rPr lang="en-US" b="0" dirty="0"/>
              <a:t>Parent </a:t>
            </a:r>
            <a:r>
              <a:rPr lang="en-US" b="0" dirty="0" smtClean="0"/>
              <a:t>“failed </a:t>
            </a:r>
            <a:r>
              <a:rPr lang="en-US" b="0" dirty="0"/>
              <a:t>to maintain </a:t>
            </a:r>
            <a:r>
              <a:rPr lang="en-US" b="0" dirty="0" smtClean="0"/>
              <a:t>reasonable </a:t>
            </a:r>
            <a:r>
              <a:rPr lang="en-US" b="0" dirty="0"/>
              <a:t>degree of interest, concern or responsibility as to the welfare of the child</a:t>
            </a:r>
            <a:r>
              <a:rPr lang="en-US" b="0" dirty="0" smtClean="0"/>
              <a:t>.”  </a:t>
            </a:r>
            <a:r>
              <a:rPr lang="en-US" b="0" u="sng" dirty="0" smtClean="0"/>
              <a:t/>
            </a:r>
            <a:br>
              <a:rPr lang="en-US" b="0" u="sng" dirty="0" smtClean="0"/>
            </a:br>
            <a:r>
              <a:rPr lang="en-US" b="0" i="1" dirty="0" smtClean="0"/>
              <a:t>C.G.S. § 17a-112(j)(3)(A); </a:t>
            </a:r>
            <a:r>
              <a:rPr lang="en-US" b="0" i="1" dirty="0"/>
              <a:t>In re Juvenile Appeal, 183 Conn. 11 (1981</a:t>
            </a:r>
            <a:r>
              <a:rPr lang="en-US" b="0" i="1" dirty="0" smtClean="0"/>
              <a:t>) </a:t>
            </a:r>
            <a:br>
              <a:rPr lang="en-US" b="0" i="1" dirty="0" smtClean="0"/>
            </a:br>
            <a:endParaRPr lang="en-US" b="0" i="1" dirty="0" smtClean="0"/>
          </a:p>
          <a:p>
            <a:pPr>
              <a:buClr>
                <a:schemeClr val="accent6"/>
              </a:buClr>
            </a:pPr>
            <a:r>
              <a:rPr lang="en-US" b="0" dirty="0" smtClean="0"/>
              <a:t>NOTE: Incarceration </a:t>
            </a:r>
            <a:r>
              <a:rPr lang="en-US" b="0" dirty="0"/>
              <a:t>alone does not constitute </a:t>
            </a:r>
            <a:r>
              <a:rPr lang="en-US" b="0" dirty="0" smtClean="0"/>
              <a:t>abandonment</a:t>
            </a:r>
            <a:br>
              <a:rPr lang="en-US" b="0" dirty="0" smtClean="0"/>
            </a:br>
            <a:r>
              <a:rPr lang="en-US" b="0" i="1" dirty="0" smtClean="0"/>
              <a:t>In </a:t>
            </a:r>
            <a:r>
              <a:rPr lang="en-US" b="0" i="1" dirty="0"/>
              <a:t>re Juvenile Appeal, 187 Conn. 431 (1982</a:t>
            </a:r>
            <a:r>
              <a:rPr lang="en-US" b="0" i="1" dirty="0" smtClean="0"/>
              <a:t>) </a:t>
            </a:r>
            <a:endParaRPr lang="en-US" b="0" i="1"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4572000"/>
            <a:ext cx="2743200" cy="182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11274"/>
          </a:xfrm>
        </p:spPr>
        <p:txBody>
          <a:bodyPr/>
          <a:lstStyle/>
          <a:p>
            <a:r>
              <a:rPr lang="en-US" dirty="0" smtClean="0">
                <a:solidFill>
                  <a:schemeClr val="tx2"/>
                </a:solidFill>
              </a:rPr>
              <a:t>Grounds: Failure to Rehabilitate</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a:buClr>
                <a:schemeClr val="accent6"/>
              </a:buClr>
            </a:pPr>
            <a:r>
              <a:rPr lang="en-US" b="0" dirty="0" smtClean="0"/>
              <a:t>Child has been found to have been neglected, abused, or uncared for in a prior proceeding; OR </a:t>
            </a:r>
          </a:p>
          <a:p>
            <a:pPr>
              <a:buClr>
                <a:schemeClr val="accent6"/>
              </a:buClr>
            </a:pPr>
            <a:endParaRPr lang="en-US" b="0" dirty="0" smtClean="0"/>
          </a:p>
          <a:p>
            <a:pPr>
              <a:buClr>
                <a:schemeClr val="accent6"/>
              </a:buClr>
            </a:pPr>
            <a:r>
              <a:rPr lang="en-US" b="0" dirty="0" smtClean="0"/>
              <a:t>Child is found to be neglected, abused, or uncared for and has been in DCF custody for at least fifteen months;</a:t>
            </a:r>
          </a:p>
          <a:p>
            <a:pPr>
              <a:buClr>
                <a:schemeClr val="accent6"/>
              </a:buClr>
            </a:pPr>
            <a:r>
              <a:rPr lang="en-US" b="0" dirty="0" smtClean="0"/>
              <a:t>Parent of such child has been provided “specific steps” to facilitate return of child; AND</a:t>
            </a:r>
          </a:p>
          <a:p>
            <a:pPr>
              <a:buClr>
                <a:schemeClr val="accent6"/>
              </a:buClr>
            </a:pPr>
            <a:r>
              <a:rPr lang="en-US" b="0" dirty="0" smtClean="0"/>
              <a:t>Parent has “failed to achieve such degree of personal rehabilitation as would encourage the belief that within a reasonable time, considering the age and needs of the child, such parent could assume a responsible position in the life of the child.”</a:t>
            </a:r>
          </a:p>
          <a:p>
            <a:pPr marL="0" indent="0">
              <a:buClr>
                <a:schemeClr val="accent6"/>
              </a:buClr>
              <a:buNone/>
            </a:pPr>
            <a:r>
              <a:rPr lang="en-US" b="0" i="1" dirty="0" smtClean="0"/>
              <a:t>						</a:t>
            </a:r>
            <a:r>
              <a:rPr lang="en-US" sz="1900" b="0" i="1" dirty="0" smtClean="0"/>
              <a:t>C.G.S</a:t>
            </a:r>
            <a:r>
              <a:rPr lang="en-US" sz="1900" b="0" i="1" dirty="0"/>
              <a:t>. </a:t>
            </a:r>
            <a:r>
              <a:rPr lang="en-US" sz="2000" b="0" i="1" dirty="0"/>
              <a:t>§ </a:t>
            </a:r>
            <a:r>
              <a:rPr lang="en-US" sz="1900" b="0" i="1" dirty="0" smtClean="0"/>
              <a:t>17a-112(j)(3)(B)</a:t>
            </a:r>
            <a:endParaRPr lang="en-US" sz="1900" b="0" dirty="0"/>
          </a:p>
        </p:txBody>
      </p:sp>
    </p:spTree>
    <p:extLst>
      <p:ext uri="{BB962C8B-B14F-4D97-AF65-F5344CB8AC3E}">
        <p14:creationId xmlns:p14="http://schemas.microsoft.com/office/powerpoint/2010/main" val="404755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Failure to Rehabilitate: Evidence</a:t>
            </a:r>
            <a:endParaRPr lang="en-US" dirty="0">
              <a:solidFill>
                <a:schemeClr val="tx2"/>
              </a:solidFill>
            </a:endParaRPr>
          </a:p>
        </p:txBody>
      </p:sp>
      <p:sp>
        <p:nvSpPr>
          <p:cNvPr id="3" name="Content Placeholder 2"/>
          <p:cNvSpPr>
            <a:spLocks noGrp="1"/>
          </p:cNvSpPr>
          <p:nvPr>
            <p:ph idx="1"/>
          </p:nvPr>
        </p:nvSpPr>
        <p:spPr>
          <a:xfrm>
            <a:off x="609600" y="1690689"/>
            <a:ext cx="8229600" cy="3262310"/>
          </a:xfrm>
        </p:spPr>
        <p:txBody>
          <a:bodyPr>
            <a:normAutofit/>
          </a:bodyPr>
          <a:lstStyle/>
          <a:p>
            <a:pPr>
              <a:buClr>
                <a:schemeClr val="accent6"/>
              </a:buClr>
            </a:pPr>
            <a:r>
              <a:rPr lang="en-US" b="0" dirty="0" smtClean="0"/>
              <a:t>Lack of cooperation </a:t>
            </a:r>
            <a:r>
              <a:rPr lang="en-US" b="0" dirty="0"/>
              <a:t>with </a:t>
            </a:r>
            <a:r>
              <a:rPr lang="en-US" b="0" dirty="0" smtClean="0"/>
              <a:t>services</a:t>
            </a:r>
          </a:p>
          <a:p>
            <a:pPr lvl="0">
              <a:buClr>
                <a:schemeClr val="accent6"/>
              </a:buClr>
            </a:pPr>
            <a:r>
              <a:rPr lang="en-US" b="0" dirty="0" smtClean="0"/>
              <a:t>Lack of compliance with Specific Steps</a:t>
            </a:r>
          </a:p>
          <a:p>
            <a:pPr lvl="0">
              <a:buClr>
                <a:schemeClr val="accent6"/>
              </a:buClr>
            </a:pPr>
            <a:r>
              <a:rPr lang="en-US" b="0" dirty="0" smtClean="0"/>
              <a:t>DCF documents, e.g. narratives, treatment plans</a:t>
            </a:r>
            <a:endParaRPr lang="en-US" b="0" dirty="0"/>
          </a:p>
          <a:p>
            <a:pPr lvl="0">
              <a:buClr>
                <a:schemeClr val="accent6"/>
              </a:buClr>
            </a:pPr>
            <a:r>
              <a:rPr lang="en-US" b="0" dirty="0" smtClean="0"/>
              <a:t>Provider testimony and reports</a:t>
            </a:r>
            <a:endParaRPr lang="en-US" b="0" dirty="0"/>
          </a:p>
          <a:p>
            <a:pPr lvl="0">
              <a:buClr>
                <a:schemeClr val="accent6"/>
              </a:buClr>
            </a:pPr>
            <a:r>
              <a:rPr lang="en-US" b="0" dirty="0" smtClean="0"/>
              <a:t>Psychiatric/psychological evaluations</a:t>
            </a:r>
            <a:endParaRPr lang="en-US" b="0" dirty="0"/>
          </a:p>
          <a:p>
            <a:pPr lvl="0">
              <a:buClr>
                <a:schemeClr val="accent6"/>
              </a:buClr>
            </a:pPr>
            <a:r>
              <a:rPr lang="en-US" b="0" dirty="0" smtClean="0"/>
              <a:t>Visitation reports</a:t>
            </a:r>
          </a:p>
          <a:p>
            <a:pPr lvl="0">
              <a:buNone/>
            </a:pPr>
            <a:endParaRPr lang="en-US" dirty="0"/>
          </a:p>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9" t="3774" r="3907" b="3145"/>
          <a:stretch/>
        </p:blipFill>
        <p:spPr bwMode="auto">
          <a:xfrm>
            <a:off x="6324600" y="3733800"/>
            <a:ext cx="2619375" cy="245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8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Case Study</a:t>
            </a:r>
            <a:endParaRPr lang="en-US" dirty="0">
              <a:solidFill>
                <a:schemeClr val="tx2"/>
              </a:solidFill>
            </a:endParaRPr>
          </a:p>
        </p:txBody>
      </p:sp>
      <p:sp>
        <p:nvSpPr>
          <p:cNvPr id="2" name="Content Placeholder 1"/>
          <p:cNvSpPr>
            <a:spLocks noGrp="1"/>
          </p:cNvSpPr>
          <p:nvPr>
            <p:ph idx="1"/>
          </p:nvPr>
        </p:nvSpPr>
        <p:spPr>
          <a:xfrm>
            <a:off x="628650" y="1690689"/>
            <a:ext cx="7886700" cy="4486274"/>
          </a:xfrm>
        </p:spPr>
        <p:txBody>
          <a:bodyPr>
            <a:normAutofit fontScale="92500" lnSpcReduction="10000"/>
          </a:bodyPr>
          <a:lstStyle/>
          <a:p>
            <a:pPr marL="0" indent="0">
              <a:buNone/>
            </a:pPr>
            <a:r>
              <a:rPr lang="en-US" b="1" dirty="0" smtClean="0"/>
              <a:t>Father is potential reunification resource for 6 year old.  </a:t>
            </a:r>
          </a:p>
          <a:p>
            <a:pPr marL="0" indent="0">
              <a:buNone/>
            </a:pPr>
            <a:endParaRPr lang="en-US" sz="1300" dirty="0"/>
          </a:p>
          <a:p>
            <a:pPr>
              <a:buClr>
                <a:schemeClr val="accent6"/>
              </a:buClr>
            </a:pPr>
            <a:r>
              <a:rPr lang="en-US" b="0" dirty="0" smtClean="0"/>
              <a:t>While child is in DCF care, father participates in services, attends visits, case planning meetings, and court hearings.  </a:t>
            </a:r>
          </a:p>
          <a:p>
            <a:pPr>
              <a:buClr>
                <a:schemeClr val="accent6"/>
              </a:buClr>
            </a:pPr>
            <a:endParaRPr lang="en-US" sz="1300" b="0" dirty="0"/>
          </a:p>
          <a:p>
            <a:pPr>
              <a:buClr>
                <a:schemeClr val="accent6"/>
              </a:buClr>
            </a:pPr>
            <a:r>
              <a:rPr lang="en-US" b="0" dirty="0" smtClean="0"/>
              <a:t>When case begins, father has substance abuse issues, and pending charges for possession with intent to distribute.  </a:t>
            </a:r>
          </a:p>
          <a:p>
            <a:pPr>
              <a:buClr>
                <a:schemeClr val="accent6"/>
              </a:buClr>
            </a:pPr>
            <a:endParaRPr lang="en-US" sz="1300" b="0" dirty="0"/>
          </a:p>
          <a:p>
            <a:pPr>
              <a:buClr>
                <a:schemeClr val="accent6"/>
              </a:buClr>
            </a:pPr>
            <a:r>
              <a:rPr lang="en-US" b="0" dirty="0" smtClean="0"/>
              <a:t>Six months into case, father is incarcerated, sentenced to 24 months, suspended after one year.  </a:t>
            </a:r>
          </a:p>
          <a:p>
            <a:pPr>
              <a:buClr>
                <a:schemeClr val="accent6"/>
              </a:buClr>
            </a:pPr>
            <a:endParaRPr lang="en-US" sz="1300" b="0" dirty="0"/>
          </a:p>
          <a:p>
            <a:pPr>
              <a:buClr>
                <a:schemeClr val="accent6"/>
              </a:buClr>
            </a:pPr>
            <a:r>
              <a:rPr lang="en-US" b="0" dirty="0" smtClean="0"/>
              <a:t>Nine months after case begins, DCF files permanency plan.  </a:t>
            </a:r>
          </a:p>
          <a:p>
            <a:pPr marL="0" indent="0">
              <a:buNone/>
            </a:pPr>
            <a:endParaRPr lang="en-US" dirty="0"/>
          </a:p>
          <a:p>
            <a:pPr marL="0" indent="0">
              <a:buNone/>
            </a:pPr>
            <a:r>
              <a:rPr lang="en-US" b="1" dirty="0" smtClean="0">
                <a:solidFill>
                  <a:schemeClr val="accent6"/>
                </a:solidFill>
              </a:rPr>
              <a:t>Discussion: What should the permanency plan be?</a:t>
            </a:r>
            <a:endParaRPr lang="en-US" b="1" dirty="0">
              <a:solidFill>
                <a:schemeClr val="accent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Case Study, cont.</a:t>
            </a:r>
            <a:endParaRPr lang="en-US" dirty="0">
              <a:solidFill>
                <a:schemeClr val="tx2"/>
              </a:solidFill>
            </a:endParaRPr>
          </a:p>
        </p:txBody>
      </p:sp>
      <p:sp>
        <p:nvSpPr>
          <p:cNvPr id="2" name="Content Placeholder 1"/>
          <p:cNvSpPr>
            <a:spLocks noGrp="1"/>
          </p:cNvSpPr>
          <p:nvPr>
            <p:ph idx="1"/>
          </p:nvPr>
        </p:nvSpPr>
        <p:spPr>
          <a:xfrm>
            <a:off x="685800" y="1600200"/>
            <a:ext cx="7696200" cy="4525963"/>
          </a:xfrm>
        </p:spPr>
        <p:txBody>
          <a:bodyPr/>
          <a:lstStyle/>
          <a:p>
            <a:pPr>
              <a:buClr>
                <a:schemeClr val="accent6"/>
              </a:buClr>
            </a:pPr>
            <a:r>
              <a:rPr lang="en-US" b="0" dirty="0" smtClean="0"/>
              <a:t>While father is incarcerated, he continues monthly </a:t>
            </a:r>
            <a:br>
              <a:rPr lang="en-US" b="0" dirty="0" smtClean="0"/>
            </a:br>
            <a:r>
              <a:rPr lang="en-US" b="0" dirty="0" smtClean="0"/>
              <a:t>visits with his son, calls into case planning meetings, </a:t>
            </a:r>
            <a:br>
              <a:rPr lang="en-US" b="0" dirty="0" smtClean="0"/>
            </a:br>
            <a:r>
              <a:rPr lang="en-US" b="0" dirty="0" smtClean="0"/>
              <a:t>and attends court hearings.  </a:t>
            </a:r>
            <a:br>
              <a:rPr lang="en-US" b="0" dirty="0" smtClean="0"/>
            </a:br>
            <a:endParaRPr lang="en-US" b="0" dirty="0" smtClean="0"/>
          </a:p>
          <a:p>
            <a:pPr>
              <a:buClr>
                <a:schemeClr val="accent6"/>
              </a:buClr>
            </a:pPr>
            <a:r>
              <a:rPr lang="en-US" b="0" dirty="0" smtClean="0"/>
              <a:t>DCF</a:t>
            </a:r>
            <a:r>
              <a:rPr lang="en-US" b="0" dirty="0"/>
              <a:t> </a:t>
            </a:r>
            <a:r>
              <a:rPr lang="en-US" b="0" dirty="0" smtClean="0"/>
              <a:t>files a TPR petition on grounds</a:t>
            </a:r>
            <a:r>
              <a:rPr lang="en-US" b="0" dirty="0"/>
              <a:t> </a:t>
            </a:r>
            <a:r>
              <a:rPr lang="en-US" b="0" dirty="0" smtClean="0"/>
              <a:t>of failure to rehabilitate and abandonment.  </a:t>
            </a:r>
          </a:p>
          <a:p>
            <a:pPr marL="0" indent="0">
              <a:buNone/>
            </a:pPr>
            <a:endParaRPr lang="en-US" dirty="0"/>
          </a:p>
          <a:p>
            <a:pPr marL="0" indent="0">
              <a:buNone/>
            </a:pPr>
            <a:r>
              <a:rPr lang="en-US" b="1" dirty="0" smtClean="0">
                <a:solidFill>
                  <a:schemeClr val="accent6"/>
                </a:solidFill>
              </a:rPr>
              <a:t>Does DCF have a good case? </a:t>
            </a:r>
            <a:endParaRPr lang="en-US" b="1" dirty="0">
              <a:solidFill>
                <a:schemeClr val="accent6"/>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38600"/>
            <a:ext cx="35242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solidFill>
              </a:rPr>
              <a:t>Grounds: Coterminous</a:t>
            </a:r>
            <a:endParaRPr lang="en-US" dirty="0">
              <a:solidFill>
                <a:schemeClr val="tx2"/>
              </a:solidFill>
            </a:endParaRPr>
          </a:p>
        </p:txBody>
      </p:sp>
      <p:sp>
        <p:nvSpPr>
          <p:cNvPr id="3" name="Content Placeholder 2"/>
          <p:cNvSpPr>
            <a:spLocks noGrp="1"/>
          </p:cNvSpPr>
          <p:nvPr>
            <p:ph idx="1"/>
          </p:nvPr>
        </p:nvSpPr>
        <p:spPr>
          <a:xfrm>
            <a:off x="457200" y="1690688"/>
            <a:ext cx="8229600" cy="4176711"/>
          </a:xfrm>
        </p:spPr>
        <p:txBody>
          <a:bodyPr>
            <a:normAutofit/>
          </a:bodyPr>
          <a:lstStyle/>
          <a:p>
            <a:pPr>
              <a:buClr>
                <a:schemeClr val="accent6"/>
              </a:buClr>
            </a:pPr>
            <a:r>
              <a:rPr lang="en-US" b="0" dirty="0"/>
              <a:t>P</a:t>
            </a:r>
            <a:r>
              <a:rPr lang="en-US" b="0" dirty="0" smtClean="0"/>
              <a:t>arent of a child </a:t>
            </a:r>
            <a:r>
              <a:rPr lang="en-US" dirty="0" smtClean="0"/>
              <a:t>under age seven </a:t>
            </a:r>
            <a:r>
              <a:rPr lang="en-US" b="0" dirty="0" smtClean="0"/>
              <a:t>who is neglected, abused, or uncared for; </a:t>
            </a:r>
          </a:p>
          <a:p>
            <a:pPr>
              <a:buClr>
                <a:schemeClr val="accent6"/>
              </a:buClr>
            </a:pPr>
            <a:r>
              <a:rPr lang="en-US" b="0" dirty="0"/>
              <a:t>P</a:t>
            </a:r>
            <a:r>
              <a:rPr lang="en-US" b="0" dirty="0" smtClean="0"/>
              <a:t>arent has </a:t>
            </a:r>
            <a:r>
              <a:rPr lang="en-US" b="0" dirty="0" smtClean="0"/>
              <a:t>failed to achieve personal rehabilitation; </a:t>
            </a:r>
            <a:r>
              <a:rPr lang="en-US" b="0" dirty="0" smtClean="0"/>
              <a:t>AND</a:t>
            </a:r>
          </a:p>
          <a:p>
            <a:pPr>
              <a:buClr>
                <a:schemeClr val="accent6"/>
              </a:buClr>
            </a:pPr>
            <a:r>
              <a:rPr lang="en-US" dirty="0" smtClean="0"/>
              <a:t>Parent’s parental rights of another child were previously terminated pursuant to a petition filed by DCF.</a:t>
            </a:r>
            <a:r>
              <a:rPr lang="en-US" b="0" dirty="0" smtClean="0"/>
              <a:t>				</a:t>
            </a:r>
            <a:r>
              <a:rPr lang="en-US" b="0" dirty="0"/>
              <a:t>	</a:t>
            </a:r>
            <a:r>
              <a:rPr lang="en-US" b="0" dirty="0" smtClean="0"/>
              <a:t>	</a:t>
            </a:r>
            <a:r>
              <a:rPr lang="en-US" b="0" i="1" dirty="0"/>
              <a:t> </a:t>
            </a:r>
            <a:r>
              <a:rPr lang="en-US" b="0" i="1" dirty="0" smtClean="0"/>
              <a:t>   </a:t>
            </a:r>
          </a:p>
          <a:p>
            <a:pPr marL="0" indent="0">
              <a:buClr>
                <a:schemeClr val="accent6"/>
              </a:buClr>
              <a:buNone/>
            </a:pPr>
            <a:r>
              <a:rPr lang="en-US" sz="1800" b="0" i="1" dirty="0"/>
              <a:t>	</a:t>
            </a:r>
            <a:r>
              <a:rPr lang="en-US" sz="1800" b="0" i="1" dirty="0" smtClean="0"/>
              <a:t>						</a:t>
            </a:r>
            <a:endParaRPr lang="en-US" sz="1800" b="0" i="1" dirty="0" smtClean="0"/>
          </a:p>
          <a:p>
            <a:pPr marL="0" indent="0">
              <a:buClr>
                <a:schemeClr val="accent6"/>
              </a:buClr>
              <a:buNone/>
            </a:pPr>
            <a:endParaRPr lang="en-US" sz="1800" b="0" i="1" dirty="0"/>
          </a:p>
          <a:p>
            <a:pPr marL="0" indent="0">
              <a:buClr>
                <a:schemeClr val="accent6"/>
              </a:buClr>
              <a:buNone/>
            </a:pPr>
            <a:endParaRPr lang="en-US" sz="1800" b="0" i="1" dirty="0" smtClean="0"/>
          </a:p>
          <a:p>
            <a:pPr marL="0" indent="0">
              <a:buClr>
                <a:schemeClr val="accent6"/>
              </a:buClr>
              <a:buNone/>
            </a:pPr>
            <a:r>
              <a:rPr lang="en-US" sz="1800" b="0" i="1" dirty="0"/>
              <a:t>	</a:t>
            </a:r>
            <a:r>
              <a:rPr lang="en-US" sz="1800" b="0" i="1" dirty="0" smtClean="0"/>
              <a:t>							</a:t>
            </a:r>
            <a:r>
              <a:rPr lang="en-US" sz="1800" b="0" i="1" dirty="0" smtClean="0"/>
              <a:t>C.G.S</a:t>
            </a:r>
            <a:r>
              <a:rPr lang="en-US" sz="1800" b="0" i="1" dirty="0"/>
              <a:t>. § 17a-112(j</a:t>
            </a:r>
            <a:r>
              <a:rPr lang="en-US" sz="1800" b="0" i="1" dirty="0" smtClean="0"/>
              <a:t>)(3)(E)</a:t>
            </a:r>
            <a:endParaRPr lang="en-US" sz="1800" b="0" dirty="0" smtClean="0"/>
          </a:p>
        </p:txBody>
      </p:sp>
    </p:spTree>
    <p:extLst>
      <p:ext uri="{BB962C8B-B14F-4D97-AF65-F5344CB8AC3E}">
        <p14:creationId xmlns:p14="http://schemas.microsoft.com/office/powerpoint/2010/main" val="962022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Grounds: Commission or Omission </a:t>
            </a:r>
            <a:endParaRPr lang="en-US" dirty="0">
              <a:solidFill>
                <a:schemeClr val="tx2"/>
              </a:solidFill>
            </a:endParaRPr>
          </a:p>
        </p:txBody>
      </p:sp>
      <p:sp>
        <p:nvSpPr>
          <p:cNvPr id="3" name="Content Placeholder 2"/>
          <p:cNvSpPr>
            <a:spLocks noGrp="1"/>
          </p:cNvSpPr>
          <p:nvPr>
            <p:ph idx="1"/>
          </p:nvPr>
        </p:nvSpPr>
        <p:spPr/>
        <p:txBody>
          <a:bodyPr>
            <a:normAutofit/>
          </a:bodyPr>
          <a:lstStyle/>
          <a:p>
            <a:pPr>
              <a:buClr>
                <a:schemeClr val="accent6"/>
              </a:buClr>
            </a:pPr>
            <a:r>
              <a:rPr lang="en-US" b="0" dirty="0" smtClean="0"/>
              <a:t>Child has been denied care necessary for his/her physical, educational, moral, or emotional well-being;</a:t>
            </a:r>
          </a:p>
          <a:p>
            <a:pPr>
              <a:buClr>
                <a:schemeClr val="accent6"/>
              </a:buClr>
            </a:pPr>
            <a:r>
              <a:rPr lang="en-US" b="0" dirty="0" smtClean="0"/>
              <a:t>Denial results from acts of parental “commission or omission,” including sexual molestation/exploitation, severe physical abuse, or a pattern or abuse;</a:t>
            </a:r>
            <a:endParaRPr lang="en-US" b="0" dirty="0" smtClean="0"/>
          </a:p>
          <a:p>
            <a:pPr>
              <a:buClr>
                <a:schemeClr val="accent6"/>
              </a:buClr>
            </a:pPr>
            <a:r>
              <a:rPr lang="en-US" b="0" dirty="0" smtClean="0"/>
              <a:t>Non-accidental </a:t>
            </a:r>
            <a:r>
              <a:rPr lang="en-US" b="0" dirty="0" smtClean="0"/>
              <a:t>or </a:t>
            </a:r>
            <a:r>
              <a:rPr lang="en-US" b="0" dirty="0" smtClean="0"/>
              <a:t>inadequately-explained </a:t>
            </a:r>
            <a:r>
              <a:rPr lang="en-US" b="0" dirty="0" smtClean="0"/>
              <a:t>serious physical injury </a:t>
            </a:r>
            <a:r>
              <a:rPr lang="en-US" b="0" dirty="0" smtClean="0"/>
              <a:t>constitute </a:t>
            </a:r>
            <a:r>
              <a:rPr lang="en-US" b="0" i="1" dirty="0" smtClean="0"/>
              <a:t>prima facie </a:t>
            </a:r>
            <a:r>
              <a:rPr lang="en-US" b="0" dirty="0" smtClean="0"/>
              <a:t>evidence of </a:t>
            </a:r>
            <a:r>
              <a:rPr lang="en-US" b="0" dirty="0" smtClean="0"/>
              <a:t>such acts, sufficient </a:t>
            </a:r>
            <a:r>
              <a:rPr lang="en-US" b="0" dirty="0" smtClean="0"/>
              <a:t>for </a:t>
            </a:r>
            <a:r>
              <a:rPr lang="en-US" b="0" dirty="0" smtClean="0"/>
              <a:t>TPR.</a:t>
            </a:r>
            <a:endParaRPr lang="en-US" b="0" dirty="0" smtClean="0"/>
          </a:p>
          <a:p>
            <a:pPr marL="0" indent="0">
              <a:buNone/>
            </a:pPr>
            <a:r>
              <a:rPr lang="en-US" sz="1800" b="0" i="1" dirty="0" smtClean="0"/>
              <a:t>					 	  </a:t>
            </a:r>
            <a:endParaRPr lang="en-US" sz="1800" b="0" i="1" dirty="0" smtClean="0"/>
          </a:p>
          <a:p>
            <a:pPr marL="0" indent="0">
              <a:buNone/>
            </a:pPr>
            <a:r>
              <a:rPr lang="en-US" sz="1800" b="0" i="1" dirty="0"/>
              <a:t>	</a:t>
            </a:r>
            <a:r>
              <a:rPr lang="en-US" sz="1800" b="0" i="1" dirty="0" smtClean="0"/>
              <a:t>					</a:t>
            </a:r>
            <a:r>
              <a:rPr lang="en-US" sz="1800" b="0" i="1" dirty="0" smtClean="0"/>
              <a:t>C.G.S</a:t>
            </a:r>
            <a:r>
              <a:rPr lang="en-US" sz="1800" b="0" i="1" dirty="0"/>
              <a:t>. § 17a-112(j</a:t>
            </a:r>
            <a:r>
              <a:rPr lang="en-US" sz="1800" b="0" i="1" dirty="0" smtClean="0"/>
              <a:t>)(3)(C)</a:t>
            </a:r>
            <a:endParaRPr lang="en-US" sz="18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Permanency Plan Options</a:t>
            </a:r>
            <a:endParaRPr lang="en-US" dirty="0">
              <a:solidFill>
                <a:schemeClr val="tx2"/>
              </a:solidFill>
            </a:endParaRPr>
          </a:p>
        </p:txBody>
      </p:sp>
      <p:sp>
        <p:nvSpPr>
          <p:cNvPr id="3" name="Content Placeholder 2"/>
          <p:cNvSpPr>
            <a:spLocks noGrp="1"/>
          </p:cNvSpPr>
          <p:nvPr>
            <p:ph idx="1"/>
          </p:nvPr>
        </p:nvSpPr>
        <p:spPr/>
        <p:txBody>
          <a:bodyPr>
            <a:normAutofit/>
          </a:bodyPr>
          <a:lstStyle/>
          <a:p>
            <a:pPr marL="514350" indent="-514350">
              <a:buClr>
                <a:schemeClr val="accent6"/>
              </a:buClr>
              <a:buFont typeface="+mj-lt"/>
              <a:buAutoNum type="arabicPeriod"/>
            </a:pPr>
            <a:r>
              <a:rPr lang="en-US" b="0" dirty="0" smtClean="0"/>
              <a:t>Reunification</a:t>
            </a:r>
          </a:p>
          <a:p>
            <a:pPr marL="514350" indent="-514350">
              <a:buClr>
                <a:schemeClr val="accent6"/>
              </a:buClr>
              <a:buFont typeface="+mj-lt"/>
              <a:buAutoNum type="arabicPeriod"/>
            </a:pPr>
            <a:r>
              <a:rPr lang="en-US" b="0" dirty="0" smtClean="0"/>
              <a:t>TPR/Adoption</a:t>
            </a:r>
          </a:p>
          <a:p>
            <a:pPr marL="514350" indent="-514350">
              <a:buClr>
                <a:schemeClr val="accent6"/>
              </a:buClr>
              <a:buFont typeface="+mj-lt"/>
              <a:buAutoNum type="arabicPeriod"/>
            </a:pPr>
            <a:r>
              <a:rPr lang="en-US" b="0" dirty="0"/>
              <a:t>Transfer of </a:t>
            </a:r>
            <a:r>
              <a:rPr lang="en-US" b="0" dirty="0" smtClean="0"/>
              <a:t>Guardianship</a:t>
            </a:r>
          </a:p>
          <a:p>
            <a:pPr marL="0" indent="0">
              <a:buClr>
                <a:schemeClr val="accent6"/>
              </a:buClr>
              <a:buNone/>
            </a:pPr>
            <a:r>
              <a:rPr lang="en-US" b="0" dirty="0"/>
              <a:t> </a:t>
            </a:r>
            <a:r>
              <a:rPr lang="en-US" b="0" dirty="0" smtClean="0"/>
              <a:t>            </a:t>
            </a:r>
            <a:r>
              <a:rPr lang="en-US" b="0" dirty="0" smtClean="0"/>
              <a:t>(</a:t>
            </a:r>
            <a:r>
              <a:rPr lang="en-US" b="0" dirty="0" err="1" smtClean="0"/>
              <a:t>inc</a:t>
            </a:r>
            <a:r>
              <a:rPr lang="en-US" b="0" dirty="0" err="1" smtClean="0"/>
              <a:t>.</a:t>
            </a:r>
            <a:r>
              <a:rPr lang="en-US" b="0" dirty="0" smtClean="0"/>
              <a:t> </a:t>
            </a:r>
            <a:r>
              <a:rPr lang="en-US" b="0" dirty="0" smtClean="0"/>
              <a:t>Permanent </a:t>
            </a:r>
            <a:r>
              <a:rPr lang="en-US" b="0" dirty="0" smtClean="0"/>
              <a:t>Guardianship) </a:t>
            </a:r>
          </a:p>
          <a:p>
            <a:pPr marL="457200" indent="-457200">
              <a:lnSpc>
                <a:spcPct val="100000"/>
              </a:lnSpc>
              <a:spcBef>
                <a:spcPts val="0"/>
              </a:spcBef>
              <a:buClr>
                <a:schemeClr val="accent6"/>
              </a:buClr>
              <a:buFont typeface="+mj-lt"/>
              <a:buAutoNum type="arabicPeriod" startAt="4"/>
            </a:pPr>
            <a:r>
              <a:rPr lang="en-US" b="0" dirty="0" smtClean="0"/>
              <a:t>APPLA: Only 16+, strongly </a:t>
            </a:r>
            <a:br>
              <a:rPr lang="en-US" b="0" dirty="0" smtClean="0"/>
            </a:br>
            <a:r>
              <a:rPr lang="en-US" b="0" dirty="0" smtClean="0"/>
              <a:t>disfavored, needs compelling </a:t>
            </a:r>
          </a:p>
          <a:p>
            <a:pPr marL="0" indent="0">
              <a:lnSpc>
                <a:spcPct val="100000"/>
              </a:lnSpc>
              <a:spcBef>
                <a:spcPts val="0"/>
              </a:spcBef>
              <a:buClr>
                <a:schemeClr val="accent6"/>
              </a:buClr>
              <a:buNone/>
            </a:pPr>
            <a:r>
              <a:rPr lang="en-US" b="0" dirty="0"/>
              <a:t> </a:t>
            </a:r>
            <a:r>
              <a:rPr lang="en-US" b="0" dirty="0" smtClean="0"/>
              <a:t>     justification and specific findings.</a:t>
            </a:r>
            <a:r>
              <a:rPr lang="en-US" dirty="0" smtClean="0"/>
              <a:t>  </a:t>
            </a:r>
          </a:p>
          <a:p>
            <a:pPr marL="0" indent="0">
              <a:buNone/>
            </a:pPr>
            <a:r>
              <a:rPr lang="en-US" sz="1800" dirty="0" smtClean="0"/>
              <a:t>	   </a:t>
            </a:r>
          </a:p>
          <a:p>
            <a:pPr>
              <a:buNone/>
            </a:pPr>
            <a:r>
              <a:rPr lang="en-US" sz="1800" b="0" i="1" dirty="0" smtClean="0"/>
              <a:t>				C.G.S</a:t>
            </a:r>
            <a:r>
              <a:rPr lang="en-US" sz="1800" b="0" i="1" dirty="0"/>
              <a:t>. §  46b-129(k)(2); </a:t>
            </a:r>
            <a:endParaRPr lang="en-US" sz="1800" b="0" i="1" dirty="0" smtClean="0"/>
          </a:p>
          <a:p>
            <a:pPr>
              <a:buNone/>
            </a:pPr>
            <a:r>
              <a:rPr lang="en-US" sz="1800" b="0" i="1" dirty="0" smtClean="0"/>
              <a:t>				42 </a:t>
            </a:r>
            <a:r>
              <a:rPr lang="en-US" sz="1800" b="0" i="1" dirty="0"/>
              <a:t>U.S.C.A. § 675(5)(C)(</a:t>
            </a:r>
            <a:r>
              <a:rPr lang="en-US" sz="1800" b="0" i="1" dirty="0" err="1"/>
              <a:t>i</a:t>
            </a:r>
            <a:r>
              <a:rPr lang="en-US" sz="1800" b="0" i="1" dirty="0"/>
              <a:t>)</a:t>
            </a:r>
            <a:br>
              <a:rPr lang="en-US" sz="1800" b="0" i="1" dirty="0"/>
            </a:br>
            <a:endParaRPr lang="en-US" sz="1800" b="0" i="1" dirty="0"/>
          </a:p>
          <a:p>
            <a:pPr>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2744090"/>
            <a:ext cx="2657475" cy="312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Commission or </a:t>
            </a:r>
            <a:r>
              <a:rPr lang="en-US" dirty="0" smtClean="0">
                <a:solidFill>
                  <a:schemeClr val="tx2"/>
                </a:solidFill>
              </a:rPr>
              <a:t>Omission, cont. </a:t>
            </a:r>
            <a:endParaRPr lang="en-US" dirty="0">
              <a:solidFill>
                <a:schemeClr val="tx2"/>
              </a:solidFill>
            </a:endParaRPr>
          </a:p>
        </p:txBody>
      </p:sp>
      <p:sp>
        <p:nvSpPr>
          <p:cNvPr id="3" name="Content Placeholder 2"/>
          <p:cNvSpPr>
            <a:spLocks noGrp="1"/>
          </p:cNvSpPr>
          <p:nvPr>
            <p:ph idx="1"/>
          </p:nvPr>
        </p:nvSpPr>
        <p:spPr/>
        <p:txBody>
          <a:bodyPr>
            <a:normAutofit/>
          </a:bodyPr>
          <a:lstStyle/>
          <a:p>
            <a:pPr>
              <a:buClr>
                <a:schemeClr val="accent6"/>
              </a:buClr>
            </a:pPr>
            <a:r>
              <a:rPr lang="en-US" sz="2000" b="0" dirty="0" smtClean="0"/>
              <a:t>Non-accidental serious physical injuries to a child constitute</a:t>
            </a:r>
            <a:r>
              <a:rPr lang="en-US" sz="2000" b="0" dirty="0"/>
              <a:t> </a:t>
            </a:r>
            <a:r>
              <a:rPr lang="en-US" sz="2000" b="0" i="1" dirty="0"/>
              <a:t>prima facie evidence</a:t>
            </a:r>
            <a:r>
              <a:rPr lang="en-US" sz="2000" b="0" dirty="0"/>
              <a:t> that the facts alleged took </a:t>
            </a:r>
            <a:r>
              <a:rPr lang="en-US" sz="2000" b="0" dirty="0" smtClean="0"/>
              <a:t>place. </a:t>
            </a:r>
            <a:r>
              <a:rPr lang="en-US" sz="2000" b="0" i="1" dirty="0" smtClean="0"/>
              <a:t>In </a:t>
            </a:r>
            <a:r>
              <a:rPr lang="en-US" sz="2000" b="0" i="1" dirty="0"/>
              <a:t>re Cheyenne A.</a:t>
            </a:r>
            <a:r>
              <a:rPr lang="en-US" sz="2000" b="0" dirty="0"/>
              <a:t>, 59 Conn. App. 151, </a:t>
            </a:r>
            <a:r>
              <a:rPr lang="en-US" sz="2000" b="0" dirty="0" smtClean="0"/>
              <a:t>158 </a:t>
            </a:r>
            <a:r>
              <a:rPr lang="en-US" sz="2000" b="0" i="1" dirty="0"/>
              <a:t>cert denied</a:t>
            </a:r>
            <a:r>
              <a:rPr lang="en-US" sz="2000" b="0" dirty="0"/>
              <a:t>, </a:t>
            </a:r>
            <a:r>
              <a:rPr lang="en-US" sz="2000" b="0" dirty="0" smtClean="0"/>
              <a:t>254 </a:t>
            </a:r>
            <a:r>
              <a:rPr lang="en-US" sz="2000" b="0" dirty="0"/>
              <a:t>Conn. 940 (</a:t>
            </a:r>
            <a:r>
              <a:rPr lang="en-US" sz="2000" b="0" dirty="0" smtClean="0"/>
              <a:t>2000). </a:t>
            </a:r>
            <a:r>
              <a:rPr lang="en-US" sz="2000" b="0" dirty="0"/>
              <a:t> </a:t>
            </a:r>
            <a:endParaRPr lang="en-US" sz="2000" b="0" dirty="0" smtClean="0"/>
          </a:p>
          <a:p>
            <a:pPr>
              <a:buClr>
                <a:schemeClr val="accent6"/>
              </a:buClr>
            </a:pPr>
            <a:endParaRPr lang="en-US" sz="2000" b="0" dirty="0" smtClean="0"/>
          </a:p>
          <a:p>
            <a:pPr>
              <a:buClr>
                <a:schemeClr val="accent6"/>
              </a:buClr>
            </a:pPr>
            <a:r>
              <a:rPr lang="en-US" sz="2000" b="0" dirty="0" smtClean="0"/>
              <a:t>The </a:t>
            </a:r>
            <a:r>
              <a:rPr lang="en-US" sz="2000" b="0" dirty="0"/>
              <a:t>language regarding </a:t>
            </a:r>
            <a:r>
              <a:rPr lang="en-US" sz="2000" b="0" i="1" dirty="0"/>
              <a:t>prima facie </a:t>
            </a:r>
            <a:r>
              <a:rPr lang="en-US" sz="2000" b="0" dirty="0"/>
              <a:t>evidence shifts the burden from </a:t>
            </a:r>
            <a:r>
              <a:rPr lang="en-US" sz="2000" b="0" dirty="0" smtClean="0"/>
              <a:t>DCF to </a:t>
            </a:r>
            <a:r>
              <a:rPr lang="en-US" sz="2000" b="0" dirty="0"/>
              <a:t>the parent to show why a child with clear evidence of serious physical injury that is non-accidental or unexplained should not be permanently removed from that parent's care. </a:t>
            </a:r>
            <a:r>
              <a:rPr lang="en-US" sz="2000" b="0" i="1" dirty="0" smtClean="0"/>
              <a:t>In </a:t>
            </a:r>
            <a:r>
              <a:rPr lang="en-US" sz="2000" b="0" i="1" dirty="0"/>
              <a:t>re Sean H.,</a:t>
            </a:r>
            <a:r>
              <a:rPr lang="en-US" sz="2000" b="0" dirty="0"/>
              <a:t> 24 </a:t>
            </a:r>
            <a:r>
              <a:rPr lang="en-US" sz="2000" b="0" dirty="0" err="1"/>
              <a:t>Conn.App</a:t>
            </a:r>
            <a:r>
              <a:rPr lang="en-US" sz="2000" b="0" dirty="0"/>
              <a:t>. 135, </a:t>
            </a:r>
            <a:r>
              <a:rPr lang="en-US" sz="2000" b="0" dirty="0" smtClean="0"/>
              <a:t>144, </a:t>
            </a:r>
            <a:r>
              <a:rPr lang="en-US" sz="2000" b="0" dirty="0"/>
              <a:t>cert. denied, </a:t>
            </a:r>
            <a:r>
              <a:rPr lang="en-US" sz="2000" b="0" dirty="0" smtClean="0"/>
              <a:t>218 Conn. 904 (1991).</a:t>
            </a:r>
          </a:p>
          <a:p>
            <a:pPr>
              <a:buClr>
                <a:schemeClr val="accent6"/>
              </a:buClr>
            </a:pPr>
            <a:endParaRPr lang="en-US" sz="2000" b="0" dirty="0"/>
          </a:p>
          <a:p>
            <a:pPr>
              <a:buClr>
                <a:schemeClr val="accent6"/>
              </a:buClr>
            </a:pPr>
            <a:r>
              <a:rPr lang="en-US" sz="2000" b="0" dirty="0" smtClean="0"/>
              <a:t>Appellate Court </a:t>
            </a:r>
            <a:r>
              <a:rPr lang="en-US" sz="2000" b="0" dirty="0"/>
              <a:t>had previously held that “there must be proof of specific conduct on the part of the parent,” and the court may not “permit speculation as to what acts may befall a child.” </a:t>
            </a:r>
            <a:r>
              <a:rPr lang="en-US" sz="1800" b="0" i="1" dirty="0" smtClean="0"/>
              <a:t>In </a:t>
            </a:r>
            <a:r>
              <a:rPr lang="en-US" sz="1800" b="0" i="1" dirty="0"/>
              <a:t>re Kelly S.</a:t>
            </a:r>
            <a:r>
              <a:rPr lang="en-US" sz="1800" b="0" dirty="0"/>
              <a:t>, 29 Conn. App. 600, 614 (1992</a:t>
            </a:r>
            <a:r>
              <a:rPr lang="en-US" sz="1800" b="0" dirty="0" smtClean="0"/>
              <a:t>).  </a:t>
            </a:r>
            <a:endParaRPr lang="en-US" sz="1800" b="0" dirty="0"/>
          </a:p>
          <a:p>
            <a:endParaRPr lang="en-US" sz="2000" dirty="0"/>
          </a:p>
          <a:p>
            <a:endParaRPr lang="en-US" sz="2000" dirty="0"/>
          </a:p>
          <a:p>
            <a:pPr marL="0" indent="0">
              <a:buNone/>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Case Example </a:t>
            </a:r>
            <a:endParaRPr lang="en-US" dirty="0">
              <a:solidFill>
                <a:schemeClr val="tx2"/>
              </a:solidFill>
            </a:endParaRPr>
          </a:p>
        </p:txBody>
      </p:sp>
      <p:sp>
        <p:nvSpPr>
          <p:cNvPr id="2" name="Content Placeholder 1"/>
          <p:cNvSpPr>
            <a:spLocks noGrp="1"/>
          </p:cNvSpPr>
          <p:nvPr>
            <p:ph idx="1"/>
          </p:nvPr>
        </p:nvSpPr>
        <p:spPr>
          <a:xfrm>
            <a:off x="457200" y="1600200"/>
            <a:ext cx="8610600" cy="4525963"/>
          </a:xfrm>
        </p:spPr>
        <p:txBody>
          <a:bodyPr>
            <a:normAutofit fontScale="92500"/>
          </a:bodyPr>
          <a:lstStyle/>
          <a:p>
            <a:pPr marL="0" indent="0">
              <a:buNone/>
            </a:pPr>
            <a:r>
              <a:rPr lang="en-US" dirty="0" smtClean="0"/>
              <a:t>Children aged 10, 8, and 4 are removed from mother after discovery of ongoing sexual abuse by mother’s boyfriend.  </a:t>
            </a:r>
            <a:endParaRPr lang="en-US" sz="1200" dirty="0" smtClean="0"/>
          </a:p>
          <a:p>
            <a:pPr marL="0" indent="0">
              <a:buNone/>
            </a:pPr>
            <a:r>
              <a:rPr lang="en-US" dirty="0" smtClean="0"/>
              <a:t>DCF alleged that mother, due to substance abuse and emotional dependency, was unable to intervene to stop abuse.  </a:t>
            </a:r>
            <a:br>
              <a:rPr lang="en-US" dirty="0" smtClean="0"/>
            </a:br>
            <a:endParaRPr lang="en-US" dirty="0" smtClean="0"/>
          </a:p>
          <a:p>
            <a:pPr>
              <a:buClr>
                <a:schemeClr val="accent6"/>
              </a:buClr>
            </a:pPr>
            <a:r>
              <a:rPr lang="en-US" b="0" dirty="0" smtClean="0"/>
              <a:t>Boyfriend goes to jail. Mother begins treatment for substance abuse and relationship issues.  </a:t>
            </a:r>
          </a:p>
          <a:p>
            <a:pPr>
              <a:buClr>
                <a:schemeClr val="accent6"/>
              </a:buClr>
            </a:pPr>
            <a:r>
              <a:rPr lang="en-US" b="0" dirty="0" smtClean="0"/>
              <a:t>Mother attends visits &amp; receives positive reports from providers.  </a:t>
            </a:r>
            <a:endParaRPr lang="en-US" b="0" dirty="0"/>
          </a:p>
          <a:p>
            <a:pPr>
              <a:buClr>
                <a:schemeClr val="accent6"/>
              </a:buClr>
            </a:pPr>
            <a:r>
              <a:rPr lang="en-US" b="0" dirty="0" smtClean="0"/>
              <a:t>Reunification attempted with oldest child, but concerns regarding parenting remain, e.g. supervision, inappropriate discipline.  </a:t>
            </a:r>
          </a:p>
          <a:p>
            <a:pPr>
              <a:buClr>
                <a:schemeClr val="accent6"/>
              </a:buClr>
            </a:pPr>
            <a:r>
              <a:rPr lang="en-US" b="0" dirty="0" smtClean="0"/>
              <a:t>DCF removes child again and files TPR petition on grounds of “failure to rehabilitate” and “omission/commission.”  </a:t>
            </a:r>
            <a:r>
              <a:rPr lang="en-US" dirty="0" smtClean="0">
                <a:solidFill>
                  <a:schemeClr val="accent6"/>
                </a:solidFill>
              </a:rPr>
              <a:t>Why?</a:t>
            </a:r>
            <a:r>
              <a:rPr lang="en-US" b="0" dirty="0" smtClean="0"/>
              <a:t>   </a:t>
            </a:r>
            <a:endParaRPr lang="en-US" b="0" dirty="0"/>
          </a:p>
        </p:txBody>
      </p:sp>
    </p:spTree>
    <p:extLst>
      <p:ext uri="{BB962C8B-B14F-4D97-AF65-F5344CB8AC3E}">
        <p14:creationId xmlns:p14="http://schemas.microsoft.com/office/powerpoint/2010/main" val="2645252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Grounds: No Ongoing Parent/Child Relationship</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0" dirty="0" smtClean="0"/>
              <a:t>DCF </a:t>
            </a:r>
            <a:r>
              <a:rPr lang="en-US" b="0" dirty="0"/>
              <a:t>must </a:t>
            </a:r>
            <a:r>
              <a:rPr lang="en-US" b="0" dirty="0" smtClean="0"/>
              <a:t>show:</a:t>
            </a:r>
          </a:p>
          <a:p>
            <a:pPr marL="688975" indent="-403225">
              <a:buClr>
                <a:schemeClr val="accent6"/>
              </a:buClr>
              <a:buFont typeface="+mj-lt"/>
              <a:buAutoNum type="arabicPeriod"/>
            </a:pPr>
            <a:r>
              <a:rPr lang="en-US" b="0" dirty="0" smtClean="0"/>
              <a:t>The relationship that ordinarily </a:t>
            </a:r>
            <a:r>
              <a:rPr lang="en-US" b="0" dirty="0"/>
              <a:t>develops as a result of a parent having </a:t>
            </a:r>
            <a:r>
              <a:rPr lang="en-US" b="0" dirty="0" smtClean="0"/>
              <a:t>met, </a:t>
            </a:r>
            <a:r>
              <a:rPr lang="en-US" b="0" dirty="0"/>
              <a:t>on a </a:t>
            </a:r>
            <a:r>
              <a:rPr lang="en-US" b="0" dirty="0" smtClean="0"/>
              <a:t>day-to-day basis, </a:t>
            </a:r>
            <a:r>
              <a:rPr lang="en-US" b="0" dirty="0"/>
              <a:t>the physical, emotional, </a:t>
            </a:r>
            <a:r>
              <a:rPr lang="en-US" b="0" dirty="0" smtClean="0"/>
              <a:t>moral, </a:t>
            </a:r>
            <a:r>
              <a:rPr lang="en-US" b="0" dirty="0"/>
              <a:t>and educational needs of the child </a:t>
            </a:r>
            <a:r>
              <a:rPr lang="en-US" b="0" dirty="0" smtClean="0"/>
              <a:t>does not exist; AND</a:t>
            </a:r>
          </a:p>
          <a:p>
            <a:pPr marL="688975" indent="-403225">
              <a:buClr>
                <a:schemeClr val="accent6"/>
              </a:buClr>
              <a:buFont typeface="+mj-lt"/>
              <a:buAutoNum type="arabicPeriod"/>
            </a:pPr>
            <a:r>
              <a:rPr lang="en-US" b="0" dirty="0" smtClean="0"/>
              <a:t>It is not in the best interest of the</a:t>
            </a:r>
          </a:p>
          <a:p>
            <a:pPr marL="0" indent="0">
              <a:buClr>
                <a:schemeClr val="accent6"/>
              </a:buClr>
              <a:buNone/>
            </a:pPr>
            <a:r>
              <a:rPr lang="en-US" b="0" dirty="0"/>
              <a:t>	</a:t>
            </a:r>
            <a:r>
              <a:rPr lang="en-US" b="0" dirty="0" smtClean="0"/>
              <a:t>child to </a:t>
            </a:r>
            <a:r>
              <a:rPr lang="en-US" b="0" dirty="0"/>
              <a:t>allow more time </a:t>
            </a:r>
            <a:r>
              <a:rPr lang="en-US" b="0" dirty="0" smtClean="0"/>
              <a:t>to establish</a:t>
            </a:r>
          </a:p>
          <a:p>
            <a:pPr marL="0" indent="0">
              <a:buClr>
                <a:schemeClr val="accent6"/>
              </a:buClr>
              <a:buNone/>
            </a:pPr>
            <a:r>
              <a:rPr lang="en-US" b="0" dirty="0" smtClean="0"/>
              <a:t>	that relationship. </a:t>
            </a:r>
          </a:p>
          <a:p>
            <a:pPr>
              <a:buNone/>
            </a:pPr>
            <a:r>
              <a:rPr lang="en-US" sz="1900" b="0" i="1" dirty="0" smtClean="0"/>
              <a:t>                                 C.G.S</a:t>
            </a:r>
            <a:r>
              <a:rPr lang="en-US" sz="1900" b="0" i="1" dirty="0"/>
              <a:t>. </a:t>
            </a:r>
            <a:r>
              <a:rPr lang="en-US" sz="2000" b="0" i="1" dirty="0"/>
              <a:t>§ </a:t>
            </a:r>
            <a:r>
              <a:rPr lang="en-US" sz="1900" b="0" i="1" dirty="0" smtClean="0"/>
              <a:t>17a-112(j)(3)(D)</a:t>
            </a:r>
            <a:endParaRPr lang="en-US" sz="1900" b="0" dirty="0"/>
          </a:p>
          <a:p>
            <a:pPr>
              <a:buNone/>
            </a:pPr>
            <a:endParaRPr lang="en-US" b="0" dirty="0"/>
          </a:p>
          <a:p>
            <a:pPr>
              <a:buNone/>
            </a:pPr>
            <a:r>
              <a:rPr lang="en-US" sz="1800" dirty="0" smtClean="0"/>
              <a:t>NOTE</a:t>
            </a:r>
            <a:r>
              <a:rPr lang="en-US" sz="1800" b="0" dirty="0" smtClean="0"/>
              <a:t>: Think about using </a:t>
            </a:r>
            <a:r>
              <a:rPr lang="en-US" sz="1800" b="0" dirty="0"/>
              <a:t>experts </a:t>
            </a:r>
            <a:endParaRPr lang="en-US" sz="1800" b="0" dirty="0" smtClean="0"/>
          </a:p>
          <a:p>
            <a:pPr>
              <a:buNone/>
            </a:pPr>
            <a:r>
              <a:rPr lang="en-US" sz="1800" b="0" dirty="0" smtClean="0"/>
              <a:t>to opine about this.  </a:t>
            </a:r>
            <a:r>
              <a:rPr lang="en-US" sz="1800" b="0" i="1" dirty="0" smtClean="0"/>
              <a:t>See In </a:t>
            </a:r>
            <a:r>
              <a:rPr lang="en-US" sz="1800" b="0" i="1" dirty="0"/>
              <a:t>re Theresa S., </a:t>
            </a:r>
            <a:endParaRPr lang="en-US" sz="1800" b="0" i="1" dirty="0" smtClean="0"/>
          </a:p>
          <a:p>
            <a:pPr>
              <a:buNone/>
            </a:pPr>
            <a:r>
              <a:rPr lang="en-US" sz="1800" b="0" i="1" dirty="0" smtClean="0"/>
              <a:t>196 </a:t>
            </a:r>
            <a:r>
              <a:rPr lang="en-US" sz="1800" b="0" i="1" dirty="0"/>
              <a:t>Conn. 18 (1985</a:t>
            </a:r>
            <a:r>
              <a:rPr lang="en-US" sz="1800" b="0" i="1" dirty="0" smtClean="0"/>
              <a:t>).</a:t>
            </a:r>
            <a:endParaRPr lang="en-US" sz="1800" b="0" i="1" dirty="0"/>
          </a:p>
          <a:p>
            <a:pPr marL="0" indent="0">
              <a:buNone/>
            </a:pPr>
            <a:endParaRPr lang="en-US"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16" t="4363" r="2902" b="3355"/>
          <a:stretch/>
        </p:blipFill>
        <p:spPr bwMode="auto">
          <a:xfrm>
            <a:off x="5867399" y="3400425"/>
            <a:ext cx="3028951" cy="261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No Ongoing Parent/Child Relationship, cont.</a:t>
            </a:r>
            <a:endParaRPr lang="en-US" dirty="0">
              <a:solidFill>
                <a:schemeClr val="tx2"/>
              </a:solidFill>
            </a:endParaRPr>
          </a:p>
        </p:txBody>
      </p:sp>
      <p:sp>
        <p:nvSpPr>
          <p:cNvPr id="3" name="Content Placeholder 2"/>
          <p:cNvSpPr>
            <a:spLocks noGrp="1"/>
          </p:cNvSpPr>
          <p:nvPr>
            <p:ph idx="1"/>
          </p:nvPr>
        </p:nvSpPr>
        <p:spPr>
          <a:xfrm>
            <a:off x="228600" y="1828800"/>
            <a:ext cx="8534400" cy="2209800"/>
          </a:xfrm>
        </p:spPr>
        <p:txBody>
          <a:bodyPr>
            <a:normAutofit fontScale="92500"/>
          </a:bodyPr>
          <a:lstStyle/>
          <a:p>
            <a:pPr algn="ctr">
              <a:buNone/>
            </a:pPr>
            <a:r>
              <a:rPr lang="en-US" b="1" dirty="0" smtClean="0"/>
              <a:t>“</a:t>
            </a:r>
            <a:r>
              <a:rPr lang="en-US" b="1" dirty="0"/>
              <a:t>In considering whether an ongoing parent-child relationship exists, the feelings of the child are of paramount </a:t>
            </a:r>
            <a:r>
              <a:rPr lang="en-US" b="1" dirty="0" smtClean="0"/>
              <a:t>importance…The </a:t>
            </a:r>
            <a:r>
              <a:rPr lang="en-US" b="1" dirty="0"/>
              <a:t>ultimate question is whether the child has no </a:t>
            </a:r>
            <a:r>
              <a:rPr lang="en-US" b="1" dirty="0" smtClean="0"/>
              <a:t>present memories </a:t>
            </a:r>
            <a:r>
              <a:rPr lang="en-US" b="1" dirty="0"/>
              <a:t>or feelings for the natural parent</a:t>
            </a:r>
            <a:r>
              <a:rPr lang="en-US" b="1" dirty="0" smtClean="0"/>
              <a:t>.” </a:t>
            </a:r>
          </a:p>
          <a:p>
            <a:pPr algn="ctr">
              <a:buNone/>
            </a:pPr>
            <a:endParaRPr lang="en-US" b="1" dirty="0" smtClean="0">
              <a:solidFill>
                <a:schemeClr val="accent1">
                  <a:lumMod val="75000"/>
                </a:schemeClr>
              </a:solidFill>
            </a:endParaRPr>
          </a:p>
          <a:p>
            <a:pPr algn="ctr">
              <a:buNone/>
            </a:pPr>
            <a:r>
              <a:rPr lang="en-US" sz="2000" b="0" i="1" dirty="0" smtClean="0"/>
              <a:t>				In </a:t>
            </a:r>
            <a:r>
              <a:rPr lang="en-US" sz="2000" b="0" i="1" dirty="0"/>
              <a:t>re Tabitha T.,</a:t>
            </a:r>
            <a:r>
              <a:rPr lang="en-US" sz="2000" b="0" dirty="0"/>
              <a:t> 51 </a:t>
            </a:r>
            <a:r>
              <a:rPr lang="en-US" sz="2000" b="0" dirty="0" err="1"/>
              <a:t>Conn.App</a:t>
            </a:r>
            <a:r>
              <a:rPr lang="en-US" sz="2000" b="0" dirty="0"/>
              <a:t>. 595, </a:t>
            </a:r>
            <a:r>
              <a:rPr lang="en-US" sz="2000" b="0" dirty="0" smtClean="0"/>
              <a:t>602</a:t>
            </a:r>
            <a:r>
              <a:rPr lang="en-US" sz="2000" b="0" dirty="0"/>
              <a:t> </a:t>
            </a:r>
            <a:r>
              <a:rPr lang="en-US" sz="2000" b="0" dirty="0" smtClean="0"/>
              <a:t>(1999) </a:t>
            </a:r>
            <a:r>
              <a:rPr lang="en-US" sz="2000" b="0" u="sng" dirty="0" smtClean="0"/>
              <a:t> </a:t>
            </a:r>
            <a:endParaRPr lang="en-US" sz="2000" b="0" dirty="0"/>
          </a:p>
          <a:p>
            <a:endParaRPr lang="en-US"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752" y="4114800"/>
            <a:ext cx="3258973"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Remaining Grounds for TPR</a:t>
            </a:r>
            <a:endParaRPr lang="en-US" dirty="0">
              <a:solidFill>
                <a:schemeClr val="tx2"/>
              </a:solidFill>
            </a:endParaRPr>
          </a:p>
        </p:txBody>
      </p:sp>
      <p:sp>
        <p:nvSpPr>
          <p:cNvPr id="3" name="Content Placeholder 2"/>
          <p:cNvSpPr>
            <a:spLocks noGrp="1"/>
          </p:cNvSpPr>
          <p:nvPr>
            <p:ph idx="1"/>
          </p:nvPr>
        </p:nvSpPr>
        <p:spPr>
          <a:xfrm>
            <a:off x="914400" y="1600201"/>
            <a:ext cx="7391400" cy="3657600"/>
          </a:xfrm>
        </p:spPr>
        <p:txBody>
          <a:bodyPr>
            <a:normAutofit/>
          </a:bodyPr>
          <a:lstStyle/>
          <a:p>
            <a:pPr lvl="0">
              <a:buClr>
                <a:schemeClr val="accent6"/>
              </a:buClr>
            </a:pPr>
            <a:r>
              <a:rPr lang="en-US" sz="2600" b="0" dirty="0" smtClean="0"/>
              <a:t>Deliberately killed or caused serious </a:t>
            </a:r>
            <a:r>
              <a:rPr lang="en-US" sz="2600" b="0" dirty="0"/>
              <a:t>bodily injury of another child </a:t>
            </a:r>
            <a:r>
              <a:rPr lang="en-US" sz="2600" b="0" dirty="0" smtClean="0"/>
              <a:t>of the parent.              </a:t>
            </a:r>
            <a:r>
              <a:rPr lang="en-US" sz="1800" b="0" i="1" dirty="0" smtClean="0"/>
              <a:t>C.G.S</a:t>
            </a:r>
            <a:r>
              <a:rPr lang="en-US" sz="1800" b="0" i="1" dirty="0"/>
              <a:t>. § 17a-112(j)(3</a:t>
            </a:r>
            <a:r>
              <a:rPr lang="en-US" sz="1800" b="0" i="1" dirty="0" smtClean="0"/>
              <a:t>)(F)</a:t>
            </a:r>
            <a:endParaRPr lang="en-US" sz="1800" b="0" dirty="0"/>
          </a:p>
          <a:p>
            <a:pPr lvl="0">
              <a:buClr>
                <a:schemeClr val="accent6"/>
              </a:buClr>
            </a:pPr>
            <a:endParaRPr lang="en-US" sz="2600" b="0" dirty="0" smtClean="0"/>
          </a:p>
          <a:p>
            <a:pPr lvl="0">
              <a:buClr>
                <a:schemeClr val="accent6"/>
              </a:buClr>
            </a:pPr>
            <a:r>
              <a:rPr lang="en-US" sz="2600" b="0" dirty="0" smtClean="0"/>
              <a:t>Conviction </a:t>
            </a:r>
            <a:r>
              <a:rPr lang="en-US" sz="2600" b="0" dirty="0"/>
              <a:t>for </a:t>
            </a:r>
            <a:r>
              <a:rPr lang="en-US" sz="2600" b="0" dirty="0" smtClean="0"/>
              <a:t>sexual assault resulting </a:t>
            </a:r>
            <a:r>
              <a:rPr lang="en-US" sz="2600" b="0" dirty="0"/>
              <a:t>in </a:t>
            </a:r>
            <a:r>
              <a:rPr lang="en-US" sz="2600" b="0" dirty="0" smtClean="0"/>
              <a:t>the conception </a:t>
            </a:r>
            <a:r>
              <a:rPr lang="en-US" sz="2600" b="0" dirty="0"/>
              <a:t>of </a:t>
            </a:r>
            <a:r>
              <a:rPr lang="en-US" sz="2600" b="0" dirty="0" smtClean="0"/>
              <a:t>a child. </a:t>
            </a:r>
            <a:r>
              <a:rPr lang="en-US" sz="1800" b="0" i="1" dirty="0"/>
              <a:t>C.G.S. § 17a-112(j)(3</a:t>
            </a:r>
            <a:r>
              <a:rPr lang="en-US" sz="1800" b="0" i="1" dirty="0" smtClean="0"/>
              <a:t>)(G)</a:t>
            </a:r>
            <a:endParaRPr lang="en-US" sz="1800" b="0" dirty="0"/>
          </a:p>
          <a:p>
            <a:pPr lvl="0">
              <a:buClr>
                <a:schemeClr val="accent6"/>
              </a:buClr>
            </a:pPr>
            <a:endParaRPr lang="en-US" sz="2600" b="0" dirty="0" smtClean="0"/>
          </a:p>
          <a:p>
            <a:pPr lvl="0">
              <a:buClr>
                <a:schemeClr val="accent6"/>
              </a:buClr>
            </a:pPr>
            <a:r>
              <a:rPr lang="en-US" sz="2600" b="0" dirty="0" smtClean="0"/>
              <a:t>Consent. </a:t>
            </a:r>
            <a:r>
              <a:rPr lang="en-US" sz="1800" b="0" i="1" dirty="0"/>
              <a:t>C.G.S. § </a:t>
            </a:r>
            <a:r>
              <a:rPr lang="en-US" sz="1800" b="0" i="1" dirty="0" smtClean="0"/>
              <a:t>17a-112(</a:t>
            </a:r>
            <a:r>
              <a:rPr lang="en-US" sz="1800" b="0" i="1" dirty="0" err="1" smtClean="0"/>
              <a:t>i</a:t>
            </a:r>
            <a:r>
              <a:rPr lang="en-US" sz="1800" b="0" i="1" dirty="0" smtClean="0"/>
              <a:t>)</a:t>
            </a:r>
            <a:endParaRPr lang="en-US" sz="1800" b="0" dirty="0"/>
          </a:p>
          <a:p>
            <a:endParaRPr lang="en-US" dirty="0" smtClean="0"/>
          </a:p>
          <a:p>
            <a:endParaRPr 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86200"/>
            <a:ext cx="373380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TPR:  </a:t>
            </a:r>
            <a:r>
              <a:rPr lang="en-US" i="1" dirty="0" smtClean="0">
                <a:solidFill>
                  <a:schemeClr val="tx2"/>
                </a:solidFill>
              </a:rPr>
              <a:t>Dispositional</a:t>
            </a:r>
            <a:r>
              <a:rPr lang="en-US" dirty="0" smtClean="0">
                <a:solidFill>
                  <a:schemeClr val="tx2"/>
                </a:solidFill>
              </a:rPr>
              <a:t> Finding</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pPr>
              <a:buClr>
                <a:schemeClr val="accent6"/>
              </a:buClr>
            </a:pPr>
            <a:r>
              <a:rPr lang="en-US" sz="2000" b="0" dirty="0" smtClean="0"/>
              <a:t>State </a:t>
            </a:r>
            <a:r>
              <a:rPr lang="en-US" sz="2000" b="0" dirty="0"/>
              <a:t>must demonstrate by clear and convincing evidence that </a:t>
            </a:r>
            <a:r>
              <a:rPr lang="en-US" sz="2000" dirty="0"/>
              <a:t>TPR is in the best interests of the child</a:t>
            </a:r>
            <a:r>
              <a:rPr lang="en-US" sz="2000" b="0" dirty="0"/>
              <a:t>.</a:t>
            </a:r>
          </a:p>
          <a:p>
            <a:pPr>
              <a:buClr>
                <a:schemeClr val="accent6"/>
              </a:buClr>
            </a:pPr>
            <a:endParaRPr lang="en-US" sz="2000" b="0" dirty="0" smtClean="0"/>
          </a:p>
          <a:p>
            <a:pPr>
              <a:buClr>
                <a:schemeClr val="accent6"/>
              </a:buClr>
            </a:pPr>
            <a:r>
              <a:rPr lang="en-US" sz="2000" b="0" dirty="0" smtClean="0"/>
              <a:t>Only </a:t>
            </a:r>
            <a:r>
              <a:rPr lang="en-US" sz="2000" b="0" dirty="0"/>
              <a:t>considered </a:t>
            </a:r>
            <a:r>
              <a:rPr lang="en-US" sz="2000" b="0" i="1" dirty="0"/>
              <a:t>after</a:t>
            </a:r>
            <a:r>
              <a:rPr lang="en-US" sz="2000" b="0" dirty="0"/>
              <a:t> </a:t>
            </a:r>
            <a:r>
              <a:rPr lang="en-US" sz="2000" b="0" dirty="0" smtClean="0"/>
              <a:t>the adjudicatory finding, i.e. that both the reasonable </a:t>
            </a:r>
            <a:r>
              <a:rPr lang="en-US" sz="2000" b="0" dirty="0"/>
              <a:t>efforts requirement and statutory grounds for </a:t>
            </a:r>
            <a:r>
              <a:rPr lang="en-US" sz="2000" b="0" dirty="0" smtClean="0"/>
              <a:t>TPR have been established</a:t>
            </a:r>
            <a:r>
              <a:rPr lang="en-US" sz="2000" b="0" dirty="0"/>
              <a:t>. </a:t>
            </a:r>
            <a:r>
              <a:rPr lang="en-US" sz="2000" b="0" i="1" dirty="0" smtClean="0"/>
              <a:t>C.G.S. 17a-112(j)</a:t>
            </a:r>
            <a:r>
              <a:rPr lang="en-US" sz="2000" b="0" dirty="0" smtClean="0"/>
              <a:t>;</a:t>
            </a:r>
            <a:r>
              <a:rPr lang="en-US" sz="2000" b="0" i="1" dirty="0" smtClean="0"/>
              <a:t> In </a:t>
            </a:r>
            <a:r>
              <a:rPr lang="en-US" sz="2000" b="0" i="1" dirty="0"/>
              <a:t>re Valerie </a:t>
            </a:r>
            <a:r>
              <a:rPr lang="en-US" sz="2000" b="0" i="1" dirty="0" smtClean="0"/>
              <a:t>D., </a:t>
            </a:r>
            <a:r>
              <a:rPr lang="en-US" sz="2000" b="0" i="1" dirty="0"/>
              <a:t>223 Conn. 492, 511 (1992</a:t>
            </a:r>
            <a:r>
              <a:rPr lang="en-US" sz="2000" b="0" i="1" dirty="0" smtClean="0"/>
              <a:t>).</a:t>
            </a:r>
          </a:p>
          <a:p>
            <a:pPr>
              <a:buClr>
                <a:schemeClr val="accent6"/>
              </a:buClr>
            </a:pPr>
            <a:endParaRPr lang="en-US" sz="2000" b="0" i="1" dirty="0"/>
          </a:p>
          <a:p>
            <a:pPr lvl="0">
              <a:buClr>
                <a:schemeClr val="accent6"/>
              </a:buClr>
            </a:pPr>
            <a:r>
              <a:rPr lang="en-US" sz="2000" b="0" dirty="0" smtClean="0"/>
              <a:t>“</a:t>
            </a:r>
            <a:r>
              <a:rPr lang="en-US" sz="2000" b="0" dirty="0"/>
              <a:t>S</a:t>
            </a:r>
            <a:r>
              <a:rPr lang="en-US" sz="2000" b="0" dirty="0" smtClean="0"/>
              <a:t>tatute </a:t>
            </a:r>
            <a:r>
              <a:rPr lang="en-US" sz="2000" b="0" dirty="0"/>
              <a:t>does not permit </a:t>
            </a:r>
            <a:r>
              <a:rPr lang="en-US" sz="2000" b="0" dirty="0" smtClean="0"/>
              <a:t>termination </a:t>
            </a:r>
            <a:r>
              <a:rPr lang="en-US" sz="2000" b="0" dirty="0"/>
              <a:t>of parental rights </a:t>
            </a:r>
            <a:r>
              <a:rPr lang="en-US" sz="2000" b="0" dirty="0" smtClean="0"/>
              <a:t>on basis </a:t>
            </a:r>
            <a:r>
              <a:rPr lang="en-US" sz="2000" b="0" dirty="0"/>
              <a:t>of </a:t>
            </a:r>
            <a:r>
              <a:rPr lang="en-US" sz="2000" b="0" dirty="0" smtClean="0"/>
              <a:t>generic </a:t>
            </a:r>
            <a:r>
              <a:rPr lang="en-US" sz="2000" b="0" dirty="0"/>
              <a:t>all encompassing finding that termination is in </a:t>
            </a:r>
            <a:r>
              <a:rPr lang="en-US" sz="2000" b="0" dirty="0" smtClean="0"/>
              <a:t>best </a:t>
            </a:r>
            <a:r>
              <a:rPr lang="en-US" sz="2000" b="0" dirty="0"/>
              <a:t>interest of the child.”  </a:t>
            </a:r>
            <a:r>
              <a:rPr lang="en-US" sz="2000" b="0" i="1" dirty="0" smtClean="0"/>
              <a:t>In </a:t>
            </a:r>
            <a:r>
              <a:rPr lang="en-US" sz="2000" b="0" i="1" dirty="0"/>
              <a:t>re Baby Girl B., 224 Conn. </a:t>
            </a:r>
            <a:r>
              <a:rPr lang="en-US" sz="2000" b="0" i="1" dirty="0" smtClean="0"/>
              <a:t>263, 293 </a:t>
            </a:r>
            <a:r>
              <a:rPr lang="en-US" sz="2000" b="0" i="1" dirty="0"/>
              <a:t>(1992</a:t>
            </a:r>
            <a:r>
              <a:rPr lang="en-US" sz="2000" b="0" i="1" dirty="0" smtClean="0"/>
              <a:t>).</a:t>
            </a:r>
            <a:endParaRPr lang="en-US" sz="2000" b="0" i="1" dirty="0"/>
          </a:p>
          <a:p>
            <a:pPr>
              <a:buClr>
                <a:schemeClr val="accent6"/>
              </a:buClr>
            </a:pPr>
            <a:endParaRPr lang="en-US" sz="2000" b="0" dirty="0" smtClean="0"/>
          </a:p>
          <a:p>
            <a:pPr>
              <a:buClr>
                <a:schemeClr val="accent6"/>
              </a:buClr>
            </a:pPr>
            <a:r>
              <a:rPr lang="en-US" sz="2000" b="0" dirty="0" smtClean="0"/>
              <a:t>Look to case law regarding determining bond and relevance towards best interests of the child.</a:t>
            </a:r>
            <a:endParaRPr lang="en-US" sz="2000" b="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TPR: Requisite Findings</a:t>
            </a:r>
            <a:endParaRPr lang="en-US" dirty="0">
              <a:solidFill>
                <a:schemeClr val="tx2"/>
              </a:solidFill>
            </a:endParaRPr>
          </a:p>
        </p:txBody>
      </p:sp>
      <p:sp>
        <p:nvSpPr>
          <p:cNvPr id="3" name="Content Placeholder 2"/>
          <p:cNvSpPr>
            <a:spLocks noGrp="1"/>
          </p:cNvSpPr>
          <p:nvPr>
            <p:ph idx="1"/>
          </p:nvPr>
        </p:nvSpPr>
        <p:spPr>
          <a:xfrm>
            <a:off x="609600" y="1524000"/>
            <a:ext cx="8229600" cy="4953000"/>
          </a:xfrm>
        </p:spPr>
        <p:txBody>
          <a:bodyPr>
            <a:normAutofit fontScale="55000" lnSpcReduction="20000"/>
          </a:bodyPr>
          <a:lstStyle/>
          <a:p>
            <a:pPr marL="0" indent="0">
              <a:buClr>
                <a:schemeClr val="accent6"/>
              </a:buClr>
              <a:buNone/>
            </a:pPr>
            <a:r>
              <a:rPr lang="en-US" sz="4000" b="0" dirty="0" smtClean="0"/>
              <a:t>Court must consider &amp; make 7 written </a:t>
            </a:r>
            <a:r>
              <a:rPr lang="en-US" sz="4000" b="0" dirty="0" smtClean="0"/>
              <a:t>findings: </a:t>
            </a:r>
            <a:endParaRPr lang="en-US" sz="4000" b="0" dirty="0" smtClean="0"/>
          </a:p>
          <a:p>
            <a:pPr marL="857250" lvl="1" indent="-514350">
              <a:buClr>
                <a:schemeClr val="accent6"/>
              </a:buClr>
              <a:buFont typeface="+mj-lt"/>
              <a:buAutoNum type="arabicPeriod"/>
            </a:pPr>
            <a:r>
              <a:rPr lang="en-US" sz="3600" dirty="0" smtClean="0"/>
              <a:t>The timeliness, nature &amp; extent of services offered </a:t>
            </a:r>
            <a:r>
              <a:rPr lang="en-US" sz="3600" dirty="0" smtClean="0"/>
              <a:t>by </a:t>
            </a:r>
            <a:r>
              <a:rPr lang="en-US" sz="3600" dirty="0" smtClean="0"/>
              <a:t>DCF;</a:t>
            </a:r>
          </a:p>
          <a:p>
            <a:pPr marL="857250" lvl="1" indent="-514350">
              <a:buClr>
                <a:schemeClr val="accent6"/>
              </a:buClr>
              <a:buFont typeface="+mj-lt"/>
              <a:buAutoNum type="arabicPeriod"/>
            </a:pPr>
            <a:r>
              <a:rPr lang="en-US" sz="3600" dirty="0" smtClean="0"/>
              <a:t>Whether DCF made reasonable efforts to </a:t>
            </a:r>
            <a:r>
              <a:rPr lang="en-US" sz="3600" dirty="0" smtClean="0"/>
              <a:t>reunify;</a:t>
            </a:r>
            <a:endParaRPr lang="en-US" sz="3600" dirty="0" smtClean="0"/>
          </a:p>
          <a:p>
            <a:pPr marL="857250" lvl="1" indent="-514350">
              <a:buClr>
                <a:schemeClr val="accent6"/>
              </a:buClr>
              <a:buFont typeface="+mj-lt"/>
              <a:buAutoNum type="arabicPeriod"/>
            </a:pPr>
            <a:r>
              <a:rPr lang="en-US" sz="3600" dirty="0" smtClean="0"/>
              <a:t>Compliance with Specific Steps;</a:t>
            </a:r>
            <a:endParaRPr lang="en-US" sz="3600" dirty="0" smtClean="0"/>
          </a:p>
          <a:p>
            <a:pPr marL="857250" lvl="1" indent="-514350">
              <a:buClr>
                <a:schemeClr val="accent6"/>
              </a:buClr>
              <a:buFont typeface="+mj-lt"/>
              <a:buAutoNum type="arabicPeriod"/>
            </a:pPr>
            <a:r>
              <a:rPr lang="en-US" sz="3600" dirty="0" smtClean="0"/>
              <a:t>The feelings and emotional ties of the </a:t>
            </a:r>
            <a:r>
              <a:rPr lang="en-US" sz="3600" dirty="0" smtClean="0"/>
              <a:t>child re: the </a:t>
            </a:r>
            <a:r>
              <a:rPr lang="en-US" sz="3600" dirty="0" smtClean="0"/>
              <a:t>parent and any guardian with whom the child has developed significant emotional ties;</a:t>
            </a:r>
          </a:p>
          <a:p>
            <a:pPr marL="857250" lvl="1" indent="-514350">
              <a:buClr>
                <a:schemeClr val="accent6"/>
              </a:buClr>
              <a:buFont typeface="+mj-lt"/>
              <a:buAutoNum type="arabicPeriod"/>
            </a:pPr>
            <a:r>
              <a:rPr lang="en-US" sz="3600" dirty="0" smtClean="0"/>
              <a:t>The age of the child;</a:t>
            </a:r>
          </a:p>
          <a:p>
            <a:pPr marL="857250" lvl="1" indent="-514350">
              <a:buClr>
                <a:schemeClr val="accent6"/>
              </a:buClr>
              <a:buFont typeface="+mj-lt"/>
              <a:buAutoNum type="arabicPeriod"/>
            </a:pPr>
            <a:r>
              <a:rPr lang="en-US" sz="3600" dirty="0" smtClean="0"/>
              <a:t>The efforts the parent made to adjust his/her circumstances, conduct, or conditions to make it in the BIOC to return home, including visitation; AND </a:t>
            </a:r>
          </a:p>
          <a:p>
            <a:pPr marL="857250" lvl="1" indent="-514350">
              <a:buClr>
                <a:schemeClr val="accent6"/>
              </a:buClr>
              <a:buFont typeface="+mj-lt"/>
              <a:buAutoNum type="arabicPeriod"/>
            </a:pPr>
            <a:r>
              <a:rPr lang="en-US" sz="3600" dirty="0" smtClean="0"/>
              <a:t>The extent to which a parent has been prevented from maintaining a meaningful relationship with the child, by the unreasonable conduct of the other parent or any other person, or by the parent’s economic circumstances.</a:t>
            </a:r>
          </a:p>
          <a:p>
            <a:pPr marL="457200" lvl="1" indent="0">
              <a:buClr>
                <a:schemeClr val="accent6"/>
              </a:buClr>
              <a:buNone/>
            </a:pPr>
            <a:endParaRPr lang="en-US" sz="2900" dirty="0"/>
          </a:p>
          <a:p>
            <a:pPr marL="457200" lvl="1" indent="0">
              <a:buClr>
                <a:schemeClr val="accent6"/>
              </a:buClr>
              <a:buNone/>
            </a:pPr>
            <a:endParaRPr lang="en-US" sz="2900" i="1" dirty="0" smtClean="0"/>
          </a:p>
          <a:p>
            <a:pPr marL="457200" lvl="1" indent="0">
              <a:buClr>
                <a:schemeClr val="accent6"/>
              </a:buClr>
              <a:buNone/>
            </a:pPr>
            <a:r>
              <a:rPr lang="en-US" sz="2900" i="1" dirty="0" smtClean="0"/>
              <a:t>		</a:t>
            </a:r>
          </a:p>
          <a:p>
            <a:pPr marL="457200" lvl="1" indent="0">
              <a:buClr>
                <a:schemeClr val="accent6"/>
              </a:buClr>
              <a:buNone/>
            </a:pPr>
            <a:r>
              <a:rPr lang="en-US" sz="2900" i="1" dirty="0"/>
              <a:t>	</a:t>
            </a:r>
            <a:r>
              <a:rPr lang="en-US" sz="2900" i="1" dirty="0" smtClean="0"/>
              <a:t>	</a:t>
            </a:r>
            <a:r>
              <a:rPr lang="en-US" sz="2900" i="1" dirty="0" smtClean="0"/>
              <a:t>C.G.S</a:t>
            </a:r>
            <a:r>
              <a:rPr lang="en-US" sz="2900" i="1" dirty="0" smtClean="0"/>
              <a:t>. §  17a-112(k); </a:t>
            </a:r>
            <a:r>
              <a:rPr lang="en-US" sz="2900" i="1" dirty="0" smtClean="0"/>
              <a:t>I</a:t>
            </a:r>
            <a:r>
              <a:rPr lang="it-IT" sz="2900" b="0" i="1" dirty="0" smtClean="0"/>
              <a:t>n re Nevaeh W. et al</a:t>
            </a:r>
            <a:r>
              <a:rPr lang="it-IT" sz="2900" b="0" dirty="0" smtClean="0"/>
              <a:t>., 417 Conn. 723 (2015)</a:t>
            </a:r>
            <a:endParaRPr lang="en-US" sz="2900" b="0"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7038"/>
            <a:ext cx="8229600" cy="792162"/>
          </a:xfrm>
        </p:spPr>
        <p:txBody>
          <a:bodyPr>
            <a:normAutofit/>
          </a:bodyPr>
          <a:lstStyle/>
          <a:p>
            <a:r>
              <a:rPr lang="en-US" sz="4000" dirty="0" smtClean="0">
                <a:solidFill>
                  <a:schemeClr val="tx2"/>
                </a:solidFill>
              </a:rPr>
              <a:t>Questions to Consider</a:t>
            </a:r>
            <a:endParaRPr lang="en-US" dirty="0">
              <a:solidFill>
                <a:schemeClr val="tx2"/>
              </a:solidFill>
            </a:endParaRPr>
          </a:p>
        </p:txBody>
      </p:sp>
      <p:sp>
        <p:nvSpPr>
          <p:cNvPr id="2" name="Content Placeholder 1"/>
          <p:cNvSpPr>
            <a:spLocks noGrp="1"/>
          </p:cNvSpPr>
          <p:nvPr>
            <p:ph idx="1"/>
          </p:nvPr>
        </p:nvSpPr>
        <p:spPr>
          <a:xfrm>
            <a:off x="457200" y="1371600"/>
            <a:ext cx="8229600" cy="4525963"/>
          </a:xfrm>
        </p:spPr>
        <p:txBody>
          <a:bodyPr>
            <a:normAutofit lnSpcReduction="10000"/>
          </a:bodyPr>
          <a:lstStyle/>
          <a:p>
            <a:pPr marL="0" indent="0">
              <a:buClr>
                <a:schemeClr val="accent6"/>
              </a:buClr>
              <a:buNone/>
            </a:pPr>
            <a:endParaRPr lang="en-US" b="0" dirty="0" smtClean="0"/>
          </a:p>
          <a:p>
            <a:pPr>
              <a:buClr>
                <a:schemeClr val="accent6"/>
              </a:buClr>
            </a:pPr>
            <a:r>
              <a:rPr lang="en-US" b="0" dirty="0" smtClean="0"/>
              <a:t>What documents needed to prepare for trial, and how do you get them?  Admissibility?</a:t>
            </a:r>
          </a:p>
          <a:p>
            <a:pPr lvl="1">
              <a:buClr>
                <a:schemeClr val="accent6"/>
              </a:buClr>
              <a:buFont typeface="Courier New" panose="02070309020205020404" pitchFamily="49" charset="0"/>
              <a:buChar char="o"/>
            </a:pPr>
            <a:r>
              <a:rPr lang="en-US" b="0" dirty="0" smtClean="0"/>
              <a:t> How does state seek expert evaluations, and how do parties deal with that? </a:t>
            </a:r>
          </a:p>
          <a:p>
            <a:pPr>
              <a:buClr>
                <a:schemeClr val="accent6"/>
              </a:buClr>
            </a:pPr>
            <a:r>
              <a:rPr lang="en-US" b="0" dirty="0" smtClean="0"/>
              <a:t>What evidence do you need to get in, and who will be the witnesses to do so? </a:t>
            </a:r>
          </a:p>
          <a:p>
            <a:pPr lvl="1">
              <a:buClr>
                <a:schemeClr val="accent6"/>
              </a:buClr>
              <a:buFont typeface="Courier New" panose="02070309020205020404" pitchFamily="49" charset="0"/>
              <a:buChar char="o"/>
            </a:pPr>
            <a:r>
              <a:rPr lang="en-US" b="0" dirty="0" smtClean="0"/>
              <a:t> How will you prepare the witnesses to testify?</a:t>
            </a:r>
          </a:p>
          <a:p>
            <a:pPr lvl="1">
              <a:buClr>
                <a:schemeClr val="accent6"/>
              </a:buClr>
              <a:buFont typeface="Courier New" panose="02070309020205020404" pitchFamily="49" charset="0"/>
              <a:buChar char="o"/>
            </a:pPr>
            <a:r>
              <a:rPr lang="en-US" b="0" dirty="0" smtClean="0"/>
              <a:t> How will the witnesses get to court? </a:t>
            </a:r>
            <a:endParaRPr lang="en-US" dirty="0"/>
          </a:p>
          <a:p>
            <a:pPr lvl="1">
              <a:buClr>
                <a:schemeClr val="accent6"/>
              </a:buClr>
              <a:buFont typeface="Courier New" panose="02070309020205020404" pitchFamily="49" charset="0"/>
              <a:buChar char="o"/>
            </a:pPr>
            <a:r>
              <a:rPr lang="en-US" b="0" dirty="0" smtClean="0"/>
              <a:t>What </a:t>
            </a:r>
            <a:r>
              <a:rPr lang="en-US" b="0" dirty="0" smtClean="0"/>
              <a:t>questions should you ask the </a:t>
            </a:r>
            <a:r>
              <a:rPr lang="en-US" b="0" dirty="0" smtClean="0"/>
              <a:t>witnesses?</a:t>
            </a:r>
          </a:p>
          <a:p>
            <a:pPr>
              <a:buClr>
                <a:schemeClr val="accent6"/>
              </a:buClr>
            </a:pPr>
            <a:r>
              <a:rPr lang="en-US" b="0" dirty="0" smtClean="0"/>
              <a:t>Advocating for post-TPR and post-adoption visitation, </a:t>
            </a:r>
            <a:r>
              <a:rPr lang="en-US" b="0" i="1" dirty="0" smtClean="0"/>
              <a:t>In re Ava W.</a:t>
            </a:r>
            <a:r>
              <a:rPr lang="en-US" b="0" dirty="0" smtClean="0"/>
              <a:t> (SC20465, Aug 2020)</a:t>
            </a:r>
            <a:endParaRPr lang="en-US" b="0" dirty="0" smtClean="0"/>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Post TPR Motions</a:t>
            </a:r>
            <a:endParaRPr lang="en-US" dirty="0">
              <a:solidFill>
                <a:schemeClr val="tx2"/>
              </a:solidFill>
            </a:endParaRPr>
          </a:p>
        </p:txBody>
      </p:sp>
      <p:sp>
        <p:nvSpPr>
          <p:cNvPr id="2" name="Content Placeholder 1"/>
          <p:cNvSpPr>
            <a:spLocks noGrp="1"/>
          </p:cNvSpPr>
          <p:nvPr>
            <p:ph idx="1"/>
          </p:nvPr>
        </p:nvSpPr>
        <p:spPr>
          <a:xfrm>
            <a:off x="1066800" y="1600201"/>
            <a:ext cx="7391400" cy="3657600"/>
          </a:xfrm>
        </p:spPr>
        <p:txBody>
          <a:bodyPr>
            <a:normAutofit fontScale="92500" lnSpcReduction="10000"/>
          </a:bodyPr>
          <a:lstStyle/>
          <a:p>
            <a:pPr marL="0" indent="0">
              <a:buNone/>
            </a:pPr>
            <a:endParaRPr lang="en-US" sz="1200" b="0" dirty="0" smtClean="0"/>
          </a:p>
          <a:p>
            <a:pPr marL="0" indent="0">
              <a:buNone/>
            </a:pPr>
            <a:r>
              <a:rPr lang="en-US" sz="2800" dirty="0" smtClean="0"/>
              <a:t>If TPR is granted over your objection:</a:t>
            </a:r>
          </a:p>
          <a:p>
            <a:pPr>
              <a:buClr>
                <a:schemeClr val="accent6"/>
              </a:buClr>
            </a:pPr>
            <a:r>
              <a:rPr lang="en-US" b="0" dirty="0" smtClean="0"/>
              <a:t>Request a stay on adoption</a:t>
            </a:r>
          </a:p>
          <a:p>
            <a:pPr>
              <a:buClr>
                <a:schemeClr val="accent6"/>
              </a:buClr>
            </a:pPr>
            <a:r>
              <a:rPr lang="en-US" b="0" dirty="0" smtClean="0"/>
              <a:t>Request </a:t>
            </a:r>
            <a:r>
              <a:rPr lang="en-US" b="0" dirty="0" smtClean="0"/>
              <a:t>post-TPR </a:t>
            </a:r>
            <a:r>
              <a:rPr lang="en-US" b="0" dirty="0" smtClean="0"/>
              <a:t>visitation</a:t>
            </a:r>
          </a:p>
          <a:p>
            <a:pPr>
              <a:buClr>
                <a:schemeClr val="accent6"/>
              </a:buClr>
            </a:pPr>
            <a:r>
              <a:rPr lang="en-US" b="0" dirty="0" smtClean="0"/>
              <a:t>Request evidentiary hearing if necessary, to </a:t>
            </a:r>
            <a:br>
              <a:rPr lang="en-US" b="0" dirty="0" smtClean="0"/>
            </a:br>
            <a:r>
              <a:rPr lang="en-US" b="0" dirty="0" smtClean="0"/>
              <a:t>support ongoing visitation pending appeal</a:t>
            </a:r>
          </a:p>
          <a:p>
            <a:pPr>
              <a:buClr>
                <a:schemeClr val="accent6"/>
              </a:buClr>
            </a:pPr>
            <a:r>
              <a:rPr lang="en-US" b="0" dirty="0" smtClean="0"/>
              <a:t>File appeal (within 20 days)</a:t>
            </a:r>
          </a:p>
          <a:p>
            <a:endParaRPr lang="en-US" b="0" dirty="0"/>
          </a:p>
          <a:p>
            <a:pPr marL="0" indent="0">
              <a:buClr>
                <a:schemeClr val="accent6"/>
              </a:buClr>
              <a:buNone/>
            </a:pPr>
            <a:r>
              <a:rPr lang="en-US" sz="2800" dirty="0"/>
              <a:t>If TPR is denied, is new permanency plan required?</a:t>
            </a:r>
            <a:endParaRPr lang="en-US" sz="28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Open Adoption Agreements</a:t>
            </a:r>
            <a:endParaRPr lang="en-US" dirty="0">
              <a:solidFill>
                <a:schemeClr val="tx2"/>
              </a:solidFill>
            </a:endParaRPr>
          </a:p>
        </p:txBody>
      </p:sp>
      <p:sp>
        <p:nvSpPr>
          <p:cNvPr id="3" name="Content Placeholder 2"/>
          <p:cNvSpPr>
            <a:spLocks noGrp="1"/>
          </p:cNvSpPr>
          <p:nvPr>
            <p:ph idx="1"/>
          </p:nvPr>
        </p:nvSpPr>
        <p:spPr/>
        <p:txBody>
          <a:bodyPr/>
          <a:lstStyle/>
          <a:p>
            <a:pPr>
              <a:buClr>
                <a:schemeClr val="accent6"/>
              </a:buClr>
            </a:pPr>
            <a:r>
              <a:rPr lang="en-US" b="0" dirty="0" smtClean="0"/>
              <a:t>As attorneys, you have ability to negotiate an agreement for post-termination &amp; post-adoption contact.</a:t>
            </a:r>
          </a:p>
          <a:p>
            <a:pPr>
              <a:buClr>
                <a:schemeClr val="accent6"/>
              </a:buClr>
            </a:pPr>
            <a:r>
              <a:rPr lang="en-US" b="0" dirty="0" smtClean="0"/>
              <a:t>Make </a:t>
            </a:r>
            <a:r>
              <a:rPr lang="en-US" b="0" dirty="0" smtClean="0"/>
              <a:t>requests of DCF worker about what you want included in the agreement, BEFORE it gets sent to CSO for approval.</a:t>
            </a:r>
          </a:p>
          <a:p>
            <a:pPr>
              <a:buClr>
                <a:schemeClr val="accent6"/>
              </a:buClr>
            </a:pPr>
            <a:r>
              <a:rPr lang="en-US" b="0" dirty="0" smtClean="0"/>
              <a:t>Have adoptive resource write a letter to DCF with requests.</a:t>
            </a:r>
          </a:p>
          <a:p>
            <a:pPr>
              <a:buClr>
                <a:schemeClr val="accent6"/>
              </a:buClr>
            </a:pPr>
            <a:r>
              <a:rPr lang="en-US" b="0" dirty="0" smtClean="0"/>
              <a:t>Go up the chain of command if need be.</a:t>
            </a:r>
            <a:endParaRPr lang="en-US" b="0" dirty="0"/>
          </a:p>
        </p:txBody>
      </p:sp>
    </p:spTree>
    <p:extLst>
      <p:ext uri="{BB962C8B-B14F-4D97-AF65-F5344CB8AC3E}">
        <p14:creationId xmlns:p14="http://schemas.microsoft.com/office/powerpoint/2010/main" val="235257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Permanent Guardianship</a:t>
            </a:r>
            <a:endParaRPr lang="en-US" dirty="0">
              <a:solidFill>
                <a:schemeClr val="tx2"/>
              </a:solidFill>
            </a:endParaRPr>
          </a:p>
        </p:txBody>
      </p:sp>
      <p:sp>
        <p:nvSpPr>
          <p:cNvPr id="2" name="Content Placeholder 1"/>
          <p:cNvSpPr>
            <a:spLocks noGrp="1"/>
          </p:cNvSpPr>
          <p:nvPr>
            <p:ph idx="1"/>
          </p:nvPr>
        </p:nvSpPr>
        <p:spPr>
          <a:xfrm>
            <a:off x="762000" y="1600200"/>
            <a:ext cx="7239000" cy="4525963"/>
          </a:xfrm>
        </p:spPr>
        <p:txBody>
          <a:bodyPr>
            <a:normAutofit/>
          </a:bodyPr>
          <a:lstStyle/>
          <a:p>
            <a:pPr>
              <a:buClr>
                <a:schemeClr val="accent6"/>
              </a:buClr>
            </a:pPr>
            <a:endParaRPr lang="en-US" dirty="0" smtClean="0"/>
          </a:p>
          <a:p>
            <a:pPr>
              <a:buClr>
                <a:schemeClr val="accent6"/>
              </a:buClr>
            </a:pPr>
            <a:r>
              <a:rPr lang="en-US" sz="2800" b="0" dirty="0" smtClean="0"/>
              <a:t>Hybrid between traditional guardianship and adoption/Termination of Parental Rights (TPR).</a:t>
            </a:r>
          </a:p>
          <a:p>
            <a:pPr>
              <a:buClr>
                <a:schemeClr val="accent6"/>
              </a:buClr>
            </a:pPr>
            <a:endParaRPr lang="en-US" sz="2800" b="0" dirty="0" smtClean="0"/>
          </a:p>
          <a:p>
            <a:pPr>
              <a:buClr>
                <a:schemeClr val="accent6"/>
              </a:buClr>
            </a:pPr>
            <a:r>
              <a:rPr lang="en-US" sz="2800" b="0" dirty="0" smtClean="0"/>
              <a:t>Guardianship cannot be dissolved on parent’s motion. </a:t>
            </a:r>
          </a:p>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37" y="3581400"/>
            <a:ext cx="1914525" cy="284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3200400"/>
            <a:ext cx="6400800" cy="584775"/>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Fighting for the legal rights of Connecticut’s most vulnerable children</a:t>
            </a:r>
          </a:p>
          <a:p>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ca-ct.org</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1" y="1295399"/>
            <a:ext cx="5638800" cy="1676401"/>
          </a:xfrm>
          <a:prstGeom prst="rect">
            <a:avLst/>
          </a:prstGeom>
        </p:spPr>
      </p:pic>
    </p:spTree>
    <p:extLst>
      <p:ext uri="{BB962C8B-B14F-4D97-AF65-F5344CB8AC3E}">
        <p14:creationId xmlns:p14="http://schemas.microsoft.com/office/powerpoint/2010/main" val="26107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Permanent Guardianship</a:t>
            </a:r>
            <a:endParaRPr lang="en-US" dirty="0">
              <a:solidFill>
                <a:schemeClr val="tx2"/>
              </a:solidFill>
            </a:endParaRPr>
          </a:p>
        </p:txBody>
      </p:sp>
      <p:sp>
        <p:nvSpPr>
          <p:cNvPr id="2" name="Content Placeholder 1"/>
          <p:cNvSpPr>
            <a:spLocks noGrp="1"/>
          </p:cNvSpPr>
          <p:nvPr>
            <p:ph idx="1"/>
          </p:nvPr>
        </p:nvSpPr>
        <p:spPr/>
        <p:txBody>
          <a:bodyPr>
            <a:normAutofit/>
          </a:bodyPr>
          <a:lstStyle/>
          <a:p>
            <a:pPr>
              <a:buClr>
                <a:schemeClr val="accent6"/>
              </a:buClr>
            </a:pPr>
            <a:r>
              <a:rPr lang="en-US" b="0" dirty="0"/>
              <a:t>C</a:t>
            </a:r>
            <a:r>
              <a:rPr lang="en-US" b="0" dirty="0" smtClean="0"/>
              <a:t>ourt may reopen </a:t>
            </a:r>
            <a:r>
              <a:rPr lang="en-US" b="0" dirty="0" smtClean="0"/>
              <a:t>permanent </a:t>
            </a:r>
            <a:r>
              <a:rPr lang="en-US" b="0" dirty="0" smtClean="0"/>
              <a:t>guardianship, and remove a person serving as child’s permanent legal guardian, when motion is filed by someone </a:t>
            </a:r>
            <a:r>
              <a:rPr lang="en-US" b="0" i="1" dirty="0" smtClean="0"/>
              <a:t>other than the parent. </a:t>
            </a:r>
            <a:r>
              <a:rPr lang="en-US" dirty="0" smtClean="0"/>
              <a:t/>
            </a:r>
            <a:br>
              <a:rPr lang="en-US" dirty="0" smtClean="0"/>
            </a:br>
            <a:endParaRPr lang="en-US" dirty="0" smtClean="0"/>
          </a:p>
          <a:p>
            <a:pPr>
              <a:buClr>
                <a:schemeClr val="accent6"/>
              </a:buClr>
            </a:pPr>
            <a:r>
              <a:rPr lang="en-US" b="0" dirty="0" smtClean="0"/>
              <a:t>The moving party must </a:t>
            </a:r>
            <a:r>
              <a:rPr lang="en-US" b="0" dirty="0" smtClean="0"/>
              <a:t>prove, </a:t>
            </a:r>
            <a:r>
              <a:rPr lang="en-US" b="0" dirty="0" smtClean="0"/>
              <a:t>by a fair preponderance of </a:t>
            </a:r>
            <a:r>
              <a:rPr lang="en-US" b="0" dirty="0" smtClean="0"/>
              <a:t>evidence, </a:t>
            </a:r>
            <a:r>
              <a:rPr lang="en-US" b="0" dirty="0" smtClean="0"/>
              <a:t>that guardian is no longer suitable and worthy.</a:t>
            </a:r>
          </a:p>
          <a:p>
            <a:pPr>
              <a:buClr>
                <a:schemeClr val="accent6"/>
              </a:buClr>
            </a:pPr>
            <a:endParaRPr lang="en-US" dirty="0"/>
          </a:p>
          <a:p>
            <a:pPr>
              <a:buClr>
                <a:schemeClr val="accent6"/>
              </a:buClr>
            </a:pPr>
            <a:r>
              <a:rPr lang="en-US" b="0" dirty="0" smtClean="0"/>
              <a:t>Court must hold a hearing before terminating a permanent legal guardianship.</a:t>
            </a:r>
          </a:p>
          <a:p>
            <a:pPr marL="457200" lvl="1" indent="0">
              <a:buNone/>
            </a:pPr>
            <a:r>
              <a:rPr lang="en-US" sz="1800" dirty="0"/>
              <a:t>	</a:t>
            </a:r>
            <a:r>
              <a:rPr lang="en-US" sz="1800" dirty="0" smtClean="0"/>
              <a:t>					                 </a:t>
            </a:r>
            <a:r>
              <a:rPr lang="en-US" sz="1800" i="1" dirty="0" smtClean="0"/>
              <a:t>C.G.S</a:t>
            </a:r>
            <a:r>
              <a:rPr lang="en-US" sz="1800" i="1" dirty="0"/>
              <a:t>. § </a:t>
            </a:r>
            <a:r>
              <a:rPr lang="en-US" sz="1800" i="1" dirty="0" smtClean="0"/>
              <a:t> 46b-129(j)(7)</a:t>
            </a:r>
            <a:endParaRPr lang="en-US" sz="1800" i="1" dirty="0"/>
          </a:p>
          <a:p>
            <a:pPr marL="457200" lvl="1" indent="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solidFill>
                  <a:schemeClr val="tx2"/>
                </a:solidFill>
              </a:rPr>
              <a:t>Permanent Guardianship</a:t>
            </a:r>
            <a:endParaRPr lang="en-US" dirty="0">
              <a:solidFill>
                <a:schemeClr val="tx2"/>
              </a:solidFill>
            </a:endParaRPr>
          </a:p>
        </p:txBody>
      </p:sp>
      <p:sp>
        <p:nvSpPr>
          <p:cNvPr id="2" name="Content Placeholder 1"/>
          <p:cNvSpPr>
            <a:spLocks noGrp="1"/>
          </p:cNvSpPr>
          <p:nvPr>
            <p:ph idx="1"/>
          </p:nvPr>
        </p:nvSpPr>
        <p:spPr>
          <a:xfrm>
            <a:off x="420701" y="1295400"/>
            <a:ext cx="8229600" cy="4449763"/>
          </a:xfrm>
        </p:spPr>
        <p:txBody>
          <a:bodyPr>
            <a:normAutofit fontScale="92500" lnSpcReduction="20000"/>
          </a:bodyPr>
          <a:lstStyle/>
          <a:p>
            <a:pPr>
              <a:buNone/>
            </a:pPr>
            <a:r>
              <a:rPr lang="en-US" b="0" dirty="0" smtClean="0"/>
              <a:t>May be ordered when: </a:t>
            </a:r>
          </a:p>
          <a:p>
            <a:pPr>
              <a:buNone/>
            </a:pPr>
            <a:endParaRPr lang="en-US" b="0" dirty="0" smtClean="0"/>
          </a:p>
          <a:p>
            <a:pPr>
              <a:buClr>
                <a:schemeClr val="accent6"/>
              </a:buClr>
            </a:pPr>
            <a:r>
              <a:rPr lang="en-US" b="0" dirty="0" smtClean="0"/>
              <a:t>One of the statutory grounds for TPR exists, or parents have voluntarily consented to the guardianship; </a:t>
            </a:r>
          </a:p>
          <a:p>
            <a:pPr>
              <a:buClr>
                <a:schemeClr val="accent6"/>
              </a:buClr>
            </a:pPr>
            <a:r>
              <a:rPr lang="en-US" b="0" dirty="0" smtClean="0"/>
              <a:t>Adoption is not possible or appropriate; </a:t>
            </a:r>
          </a:p>
          <a:p>
            <a:pPr>
              <a:buClr>
                <a:schemeClr val="accent6"/>
              </a:buClr>
            </a:pPr>
            <a:r>
              <a:rPr lang="en-US" b="0" dirty="0" smtClean="0"/>
              <a:t>If over age 12, child consents to appointment, </a:t>
            </a:r>
            <a:endParaRPr lang="en-US" b="0" dirty="0" smtClean="0"/>
          </a:p>
          <a:p>
            <a:pPr>
              <a:buClr>
                <a:schemeClr val="accent6"/>
              </a:buClr>
            </a:pPr>
            <a:r>
              <a:rPr lang="en-US" b="0" dirty="0" smtClean="0"/>
              <a:t>If </a:t>
            </a:r>
            <a:r>
              <a:rPr lang="en-US" b="0" dirty="0" smtClean="0"/>
              <a:t>under age 12, proposed guardian is a relative, caregiver, or already a sibling’s permanent legal guardian; </a:t>
            </a:r>
          </a:p>
          <a:p>
            <a:pPr>
              <a:buClr>
                <a:schemeClr val="accent6"/>
              </a:buClr>
            </a:pPr>
            <a:r>
              <a:rPr lang="en-US" b="0" dirty="0" smtClean="0"/>
              <a:t>Child has lived with </a:t>
            </a:r>
            <a:r>
              <a:rPr lang="en-US" b="0" dirty="0" smtClean="0"/>
              <a:t>proposed guardian </a:t>
            </a:r>
            <a:r>
              <a:rPr lang="en-US" b="0" dirty="0" smtClean="0"/>
              <a:t>for at least a year; AND</a:t>
            </a:r>
          </a:p>
          <a:p>
            <a:pPr>
              <a:buClr>
                <a:schemeClr val="accent6"/>
              </a:buClr>
            </a:pPr>
            <a:r>
              <a:rPr lang="en-US" b="0" dirty="0" smtClean="0"/>
              <a:t>Proposed guardian is a suitable and worthy person, committed to remaining child’s permanent legal guardian and assuming rights and responsibilities for child until age 18. </a:t>
            </a:r>
          </a:p>
          <a:p>
            <a:pPr marL="0" indent="0">
              <a:buNone/>
            </a:pPr>
            <a:r>
              <a:rPr lang="en-US" dirty="0" smtClean="0"/>
              <a:t>						                        </a:t>
            </a:r>
          </a:p>
          <a:p>
            <a:pPr marL="0" indent="0">
              <a:buNone/>
            </a:pPr>
            <a:r>
              <a:rPr lang="en-US" sz="1900" b="0" i="1" dirty="0"/>
              <a:t>	</a:t>
            </a:r>
            <a:r>
              <a:rPr lang="en-US" sz="1900" b="0" i="1" dirty="0" smtClean="0"/>
              <a:t>						C.G.S. </a:t>
            </a:r>
            <a:r>
              <a:rPr lang="en-US" sz="2000" b="0" i="1" dirty="0"/>
              <a:t>§</a:t>
            </a:r>
            <a:r>
              <a:rPr lang="en-US" sz="2000" i="1" dirty="0"/>
              <a:t> </a:t>
            </a:r>
            <a:r>
              <a:rPr lang="en-US" sz="2000" i="1" dirty="0" smtClean="0"/>
              <a:t> </a:t>
            </a:r>
            <a:r>
              <a:rPr lang="en-US" sz="1900" b="0" i="1" dirty="0" smtClean="0"/>
              <a:t>46b-129(j)(6)</a:t>
            </a:r>
            <a:endParaRPr lang="en-US" sz="1900" b="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Important Policy/Sources of Law</a:t>
            </a:r>
            <a:endParaRPr lang="en-US" dirty="0">
              <a:solidFill>
                <a:schemeClr val="tx2"/>
              </a:solidFill>
            </a:endParaRPr>
          </a:p>
        </p:txBody>
      </p:sp>
      <p:sp>
        <p:nvSpPr>
          <p:cNvPr id="3" name="Content Placeholder 2"/>
          <p:cNvSpPr>
            <a:spLocks noGrp="1"/>
          </p:cNvSpPr>
          <p:nvPr>
            <p:ph idx="1"/>
          </p:nvPr>
        </p:nvSpPr>
        <p:spPr/>
        <p:txBody>
          <a:bodyPr>
            <a:normAutofit/>
          </a:bodyPr>
          <a:lstStyle/>
          <a:p>
            <a:pPr>
              <a:buClr>
                <a:schemeClr val="accent6"/>
              </a:buClr>
            </a:pPr>
            <a:r>
              <a:rPr lang="en-US" sz="2800" b="0" dirty="0" smtClean="0"/>
              <a:t>Adoption and Safe Families Act of 1997 (ASFA)</a:t>
            </a:r>
          </a:p>
          <a:p>
            <a:pPr>
              <a:buClr>
                <a:schemeClr val="accent6"/>
              </a:buClr>
            </a:pPr>
            <a:endParaRPr lang="en-US" sz="2800" b="0" dirty="0" smtClean="0"/>
          </a:p>
          <a:p>
            <a:pPr>
              <a:buClr>
                <a:schemeClr val="accent6"/>
              </a:buClr>
            </a:pPr>
            <a:r>
              <a:rPr lang="en-US" sz="2800" b="0" dirty="0" smtClean="0"/>
              <a:t>Fostering Connections to Success and Increasing Adoptions Act of 2008</a:t>
            </a:r>
          </a:p>
          <a:p>
            <a:pPr>
              <a:buClr>
                <a:schemeClr val="accent6"/>
              </a:buClr>
            </a:pPr>
            <a:endParaRPr lang="en-US" sz="2800" b="0" i="1" dirty="0" smtClean="0"/>
          </a:p>
          <a:p>
            <a:pPr>
              <a:buClr>
                <a:schemeClr val="accent6"/>
              </a:buClr>
            </a:pPr>
            <a:r>
              <a:rPr lang="en-US" sz="2800" b="0" dirty="0" smtClean="0"/>
              <a:t>C.G.S</a:t>
            </a:r>
            <a:r>
              <a:rPr lang="en-US" sz="2800" b="0" dirty="0"/>
              <a:t>. §  </a:t>
            </a:r>
            <a:r>
              <a:rPr lang="en-US" sz="2800" b="0" dirty="0" smtClean="0"/>
              <a:t>46b-129(j) &amp; (k)</a:t>
            </a:r>
          </a:p>
          <a:p>
            <a:pPr>
              <a:buClr>
                <a:schemeClr val="accent6"/>
              </a:buClr>
            </a:pPr>
            <a:endParaRPr lang="en-US" sz="2800" b="0" dirty="0" smtClean="0"/>
          </a:p>
          <a:p>
            <a:pPr>
              <a:buClr>
                <a:schemeClr val="accent6"/>
              </a:buClr>
            </a:pPr>
            <a:r>
              <a:rPr lang="en-US" sz="2800" b="0" dirty="0" smtClean="0"/>
              <a:t>DCF Policy 28-1, pp.27-29: Adolescent Transition Plans</a:t>
            </a:r>
            <a:endParaRPr lang="en-US" sz="2800" b="0" dirty="0"/>
          </a:p>
        </p:txBody>
      </p:sp>
    </p:spTree>
    <p:extLst>
      <p:ext uri="{BB962C8B-B14F-4D97-AF65-F5344CB8AC3E}">
        <p14:creationId xmlns:p14="http://schemas.microsoft.com/office/powerpoint/2010/main" val="319220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Permanency Plans</a:t>
            </a:r>
            <a:endParaRPr lang="en-US" dirty="0">
              <a:solidFill>
                <a:schemeClr val="tx2"/>
              </a:solidFill>
            </a:endParaRPr>
          </a:p>
        </p:txBody>
      </p:sp>
      <p:sp>
        <p:nvSpPr>
          <p:cNvPr id="3" name="Content Placeholder 2"/>
          <p:cNvSpPr>
            <a:spLocks noGrp="1"/>
          </p:cNvSpPr>
          <p:nvPr>
            <p:ph idx="1"/>
          </p:nvPr>
        </p:nvSpPr>
        <p:spPr>
          <a:xfrm>
            <a:off x="609600" y="1828800"/>
            <a:ext cx="5181600" cy="2133600"/>
          </a:xfrm>
        </p:spPr>
        <p:txBody>
          <a:bodyPr/>
          <a:lstStyle/>
          <a:p>
            <a:pPr>
              <a:buClr>
                <a:schemeClr val="accent6"/>
              </a:buClr>
            </a:pPr>
            <a:r>
              <a:rPr lang="en-US" sz="2800" b="0" dirty="0" smtClean="0"/>
              <a:t>What does DCF file?</a:t>
            </a:r>
          </a:p>
          <a:p>
            <a:pPr>
              <a:buClr>
                <a:schemeClr val="accent6"/>
              </a:buClr>
            </a:pPr>
            <a:endParaRPr lang="en-US" sz="2800" b="0" dirty="0" smtClean="0"/>
          </a:p>
          <a:p>
            <a:pPr>
              <a:buClr>
                <a:schemeClr val="accent6"/>
              </a:buClr>
            </a:pPr>
            <a:r>
              <a:rPr lang="en-US" sz="2800" b="0" dirty="0" smtClean="0"/>
              <a:t>What must the plan include? </a:t>
            </a:r>
            <a:r>
              <a:rPr lang="en-US" b="0" dirty="0" smtClean="0"/>
              <a:t/>
            </a:r>
            <a:br>
              <a:rPr lang="en-US" b="0" dirty="0" smtClean="0"/>
            </a:br>
            <a:endParaRPr lang="en-US" sz="2000" b="0" i="1" dirty="0" smtClean="0"/>
          </a:p>
          <a:p>
            <a:pPr marL="342900" lvl="1" indent="0">
              <a:buClr>
                <a:schemeClr val="accent6"/>
              </a:buClr>
              <a:buNone/>
            </a:pPr>
            <a:r>
              <a:rPr lang="en-US" sz="2000" i="1" dirty="0"/>
              <a:t>	</a:t>
            </a:r>
            <a:r>
              <a:rPr lang="en-US" sz="2000" i="1" dirty="0" smtClean="0"/>
              <a:t>	S</a:t>
            </a:r>
            <a:r>
              <a:rPr lang="en-US" sz="2000" b="0" i="1" dirty="0" smtClean="0"/>
              <a:t>ee C.G.S. </a:t>
            </a:r>
            <a:r>
              <a:rPr lang="en-US" sz="2000" b="0" i="1" dirty="0"/>
              <a:t>§</a:t>
            </a:r>
            <a:r>
              <a:rPr lang="en-US" sz="2000" i="1" dirty="0"/>
              <a:t> </a:t>
            </a:r>
            <a:r>
              <a:rPr lang="en-US" sz="2000" b="0" i="1" dirty="0" smtClean="0"/>
              <a:t>46b-129(k)</a:t>
            </a:r>
          </a:p>
          <a:p>
            <a:pPr>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46100"/>
            <a:ext cx="3571875" cy="282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Timelines</a:t>
            </a:r>
            <a:endParaRPr lang="en-US" dirty="0">
              <a:solidFill>
                <a:schemeClr val="tx2"/>
              </a:solidFill>
            </a:endParaRPr>
          </a:p>
        </p:txBody>
      </p:sp>
      <p:sp>
        <p:nvSpPr>
          <p:cNvPr id="2" name="Content Placeholder 1"/>
          <p:cNvSpPr>
            <a:spLocks noGrp="1"/>
          </p:cNvSpPr>
          <p:nvPr>
            <p:ph idx="1"/>
          </p:nvPr>
        </p:nvSpPr>
        <p:spPr/>
        <p:txBody>
          <a:bodyPr/>
          <a:lstStyle/>
          <a:p>
            <a:pPr marL="0" indent="0">
              <a:buNone/>
            </a:pPr>
            <a:r>
              <a:rPr lang="en-US" b="0" dirty="0" smtClean="0"/>
              <a:t>Permanency plans must be: </a:t>
            </a:r>
          </a:p>
          <a:p>
            <a:pPr marL="0" indent="0">
              <a:buNone/>
            </a:pPr>
            <a:endParaRPr lang="en-US" sz="1200" b="0" dirty="0" smtClean="0"/>
          </a:p>
          <a:p>
            <a:pPr>
              <a:buClr>
                <a:schemeClr val="accent6"/>
              </a:buClr>
            </a:pPr>
            <a:r>
              <a:rPr lang="en-US" b="0" dirty="0"/>
              <a:t>F</a:t>
            </a:r>
            <a:r>
              <a:rPr lang="en-US" b="0" dirty="0" smtClean="0"/>
              <a:t>iled within 9 months of</a:t>
            </a:r>
            <a:r>
              <a:rPr lang="en-US" b="0" dirty="0"/>
              <a:t> </a:t>
            </a:r>
            <a:r>
              <a:rPr lang="en-US" b="0" dirty="0" smtClean="0"/>
              <a:t>child coming into care </a:t>
            </a:r>
          </a:p>
          <a:p>
            <a:pPr>
              <a:buClr>
                <a:schemeClr val="accent6"/>
              </a:buClr>
            </a:pPr>
            <a:r>
              <a:rPr lang="en-US" b="0" dirty="0" smtClean="0"/>
              <a:t>Reviewed within 12 months of child coming into care </a:t>
            </a:r>
            <a:br>
              <a:rPr lang="en-US" b="0" dirty="0" smtClean="0"/>
            </a:br>
            <a:r>
              <a:rPr lang="en-US" dirty="0" smtClean="0"/>
              <a:t/>
            </a:r>
            <a:br>
              <a:rPr lang="en-US" dirty="0" smtClean="0"/>
            </a:br>
            <a:r>
              <a:rPr lang="en-US" dirty="0" smtClean="0"/>
              <a:t>             </a:t>
            </a:r>
            <a:r>
              <a:rPr lang="en-US" sz="2000" b="0" i="1" dirty="0" smtClean="0"/>
              <a:t>C.G.S. </a:t>
            </a:r>
            <a:r>
              <a:rPr lang="en-US" sz="2000" b="0" i="1" dirty="0"/>
              <a:t>§ </a:t>
            </a:r>
            <a:r>
              <a:rPr lang="en-US" sz="2000" b="0" i="1" dirty="0" smtClean="0"/>
              <a:t> 46b-129(k) </a:t>
            </a:r>
          </a:p>
          <a:p>
            <a:pPr>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957" y="3657600"/>
            <a:ext cx="408214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cca ppt fo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cca ppt for template.potx</Template>
  <TotalTime>2986</TotalTime>
  <Words>2790</Words>
  <Application>Microsoft Office PowerPoint</Application>
  <PresentationFormat>On-screen Show (4:3)</PresentationFormat>
  <Paragraphs>287</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Wingdings</vt:lpstr>
      <vt:lpstr>cca ppt for template</vt:lpstr>
      <vt:lpstr>Permanency Planning &amp;  Termination of Parental Rights   October 2020 </vt:lpstr>
      <vt:lpstr>What is Permanency Planning?</vt:lpstr>
      <vt:lpstr>Permanency Plan Options</vt:lpstr>
      <vt:lpstr>Permanent Guardianship</vt:lpstr>
      <vt:lpstr>Permanent Guardianship</vt:lpstr>
      <vt:lpstr>Permanent Guardianship</vt:lpstr>
      <vt:lpstr>Important Policy/Sources of Law</vt:lpstr>
      <vt:lpstr>Permanency Plans</vt:lpstr>
      <vt:lpstr>Timelines</vt:lpstr>
      <vt:lpstr>Obligations of Counsel</vt:lpstr>
      <vt:lpstr>Permanency Plan Hearing (“MRP”)</vt:lpstr>
      <vt:lpstr>Permanency Plan Hearings</vt:lpstr>
      <vt:lpstr>Next Steps after Permanency Plan</vt:lpstr>
      <vt:lpstr>Permanency Plan: Case Study</vt:lpstr>
      <vt:lpstr>Permanency Plan: Case Study</vt:lpstr>
      <vt:lpstr>Discussion: Case Study</vt:lpstr>
      <vt:lpstr>Termination Petitions</vt:lpstr>
      <vt:lpstr>TPR: Case Study</vt:lpstr>
      <vt:lpstr>Case Study </vt:lpstr>
      <vt:lpstr>Termination Petition </vt:lpstr>
      <vt:lpstr>TPR:  What Must Be Proven</vt:lpstr>
      <vt:lpstr>TPR: Reasonable Efforts Requirement </vt:lpstr>
      <vt:lpstr>Statutory Grounds: Abandonment</vt:lpstr>
      <vt:lpstr>Grounds: Failure to Rehabilitate</vt:lpstr>
      <vt:lpstr>Failure to Rehabilitate: Evidence</vt:lpstr>
      <vt:lpstr>Case Study</vt:lpstr>
      <vt:lpstr>Case Study, cont.</vt:lpstr>
      <vt:lpstr>Grounds: Coterminous</vt:lpstr>
      <vt:lpstr>Grounds: Commission or Omission </vt:lpstr>
      <vt:lpstr>Commission or Omission, cont. </vt:lpstr>
      <vt:lpstr>Case Example </vt:lpstr>
      <vt:lpstr>Grounds: No Ongoing Parent/Child Relationship</vt:lpstr>
      <vt:lpstr>No Ongoing Parent/Child Relationship, cont.</vt:lpstr>
      <vt:lpstr>Remaining Grounds for TPR</vt:lpstr>
      <vt:lpstr>TPR:  Dispositional Finding</vt:lpstr>
      <vt:lpstr>TPR: Requisite Findings</vt:lpstr>
      <vt:lpstr>Questions to Consider</vt:lpstr>
      <vt:lpstr>Post TPR Motions</vt:lpstr>
      <vt:lpstr>Open Adoption Agreements</vt:lpstr>
      <vt:lpstr>PowerPoint Presentation</vt:lpstr>
    </vt:vector>
  </TitlesOfParts>
  <Company>Center For Children's Advcocacy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Permanency Planning and Termination of Parental Rights</dc:title>
  <dc:creator>Sarah Eagan</dc:creator>
  <cp:lastModifiedBy>Stacy Schleif</cp:lastModifiedBy>
  <cp:revision>135</cp:revision>
  <cp:lastPrinted>2018-10-15T15:12:38Z</cp:lastPrinted>
  <dcterms:created xsi:type="dcterms:W3CDTF">2009-09-22T19:45:14Z</dcterms:created>
  <dcterms:modified xsi:type="dcterms:W3CDTF">2020-11-03T15:12:54Z</dcterms:modified>
</cp:coreProperties>
</file>