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31"/>
  </p:notesMasterIdLst>
  <p:handoutMasterIdLst>
    <p:handoutMasterId r:id="rId32"/>
  </p:handoutMasterIdLst>
  <p:sldIdLst>
    <p:sldId id="256" r:id="rId2"/>
    <p:sldId id="257" r:id="rId3"/>
    <p:sldId id="304" r:id="rId4"/>
    <p:sldId id="305" r:id="rId5"/>
    <p:sldId id="306" r:id="rId6"/>
    <p:sldId id="294" r:id="rId7"/>
    <p:sldId id="293" r:id="rId8"/>
    <p:sldId id="259" r:id="rId9"/>
    <p:sldId id="295" r:id="rId10"/>
    <p:sldId id="296" r:id="rId11"/>
    <p:sldId id="291" r:id="rId12"/>
    <p:sldId id="297" r:id="rId13"/>
    <p:sldId id="290" r:id="rId14"/>
    <p:sldId id="299" r:id="rId15"/>
    <p:sldId id="262" r:id="rId16"/>
    <p:sldId id="264" r:id="rId17"/>
    <p:sldId id="266" r:id="rId18"/>
    <p:sldId id="300" r:id="rId19"/>
    <p:sldId id="263" r:id="rId20"/>
    <p:sldId id="258" r:id="rId21"/>
    <p:sldId id="303" r:id="rId22"/>
    <p:sldId id="268" r:id="rId23"/>
    <p:sldId id="301" r:id="rId24"/>
    <p:sldId id="269" r:id="rId25"/>
    <p:sldId id="302" r:id="rId26"/>
    <p:sldId id="271" r:id="rId27"/>
    <p:sldId id="292" r:id="rId28"/>
    <p:sldId id="307" r:id="rId29"/>
    <p:sldId id="30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05" autoAdjust="0"/>
    <p:restoredTop sz="94701" autoAdjust="0"/>
  </p:normalViewPr>
  <p:slideViewPr>
    <p:cSldViewPr>
      <p:cViewPr varScale="1">
        <p:scale>
          <a:sx n="61" d="100"/>
          <a:sy n="61" d="100"/>
        </p:scale>
        <p:origin x="15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695D3A-BEAD-49FC-B90E-29C949FC95C6}" type="datetimeFigureOut">
              <a:rPr lang="en-US" smtClean="0"/>
              <a:t>11/13/2020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55673AE-EFE4-42D1-B6A0-C770C9AC320F}" type="slidenum">
              <a:rPr lang="en-US" smtClean="0"/>
              <a:t>‹#›</a:t>
            </a:fld>
            <a:endParaRPr lang="en-US"/>
          </a:p>
        </p:txBody>
      </p:sp>
    </p:spTree>
    <p:extLst>
      <p:ext uri="{BB962C8B-B14F-4D97-AF65-F5344CB8AC3E}">
        <p14:creationId xmlns:p14="http://schemas.microsoft.com/office/powerpoint/2010/main" val="3695288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DC97204-E211-4399-BDCB-13CE387F71EE}" type="datetimeFigureOut">
              <a:rPr lang="en-US" smtClean="0"/>
              <a:t>11/13/2020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A837C72-792D-4A85-9D4C-98DF11F7012C}" type="slidenum">
              <a:rPr lang="en-US" smtClean="0"/>
              <a:t>‹#›</a:t>
            </a:fld>
            <a:endParaRPr lang="en-US"/>
          </a:p>
        </p:txBody>
      </p:sp>
    </p:spTree>
    <p:extLst>
      <p:ext uri="{BB962C8B-B14F-4D97-AF65-F5344CB8AC3E}">
        <p14:creationId xmlns:p14="http://schemas.microsoft.com/office/powerpoint/2010/main" val="419479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What is </a:t>
            </a:r>
            <a:r>
              <a:rPr lang="en-US" altLang="en-US" b="1" dirty="0"/>
              <a:t>Confidentiality</a:t>
            </a:r>
            <a:r>
              <a:rPr lang="en-US" altLang="en-US" dirty="0"/>
              <a:t>?  Laws governing confidentiality regulate the person who holds protected information.  </a:t>
            </a:r>
          </a:p>
          <a:p>
            <a:r>
              <a:rPr lang="en-US" altLang="en-US" dirty="0"/>
              <a:t>They prohibit treatment providers and others from disclosing certain confidential information without the person’s consent.</a:t>
            </a:r>
          </a:p>
        </p:txBody>
      </p:sp>
      <p:sp>
        <p:nvSpPr>
          <p:cNvPr id="4" name="Slide Number Placeholder 3"/>
          <p:cNvSpPr>
            <a:spLocks noGrp="1"/>
          </p:cNvSpPr>
          <p:nvPr>
            <p:ph type="sldNum" sz="quarter" idx="10"/>
          </p:nvPr>
        </p:nvSpPr>
        <p:spPr/>
        <p:txBody>
          <a:bodyPr/>
          <a:lstStyle/>
          <a:p>
            <a:fld id="{FA837C72-792D-4A85-9D4C-98DF11F7012C}" type="slidenum">
              <a:rPr lang="en-US" smtClean="0"/>
              <a:t>2</a:t>
            </a:fld>
            <a:endParaRPr lang="en-US"/>
          </a:p>
        </p:txBody>
      </p:sp>
    </p:spTree>
    <p:extLst>
      <p:ext uri="{BB962C8B-B14F-4D97-AF65-F5344CB8AC3E}">
        <p14:creationId xmlns:p14="http://schemas.microsoft.com/office/powerpoint/2010/main" val="195737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 privilege, sometimes called a testimonial privilege, permits a person to refuse to testify and to prevent someone else from testifying about particular matters.  </a:t>
            </a:r>
          </a:p>
          <a:p>
            <a:r>
              <a:rPr lang="en-US" altLang="en-US" dirty="0"/>
              <a:t>This may also prevent the admission in evidence of privileged info. in documents.</a:t>
            </a:r>
          </a:p>
        </p:txBody>
      </p:sp>
      <p:sp>
        <p:nvSpPr>
          <p:cNvPr id="4" name="Slide Number Placeholder 3"/>
          <p:cNvSpPr>
            <a:spLocks noGrp="1"/>
          </p:cNvSpPr>
          <p:nvPr>
            <p:ph type="sldNum" sz="quarter" idx="10"/>
          </p:nvPr>
        </p:nvSpPr>
        <p:spPr/>
        <p:txBody>
          <a:bodyPr/>
          <a:lstStyle/>
          <a:p>
            <a:fld id="{FA837C72-792D-4A85-9D4C-98DF11F7012C}" type="slidenum">
              <a:rPr lang="en-US" smtClean="0"/>
              <a:t>3</a:t>
            </a:fld>
            <a:endParaRPr lang="en-US"/>
          </a:p>
        </p:txBody>
      </p:sp>
    </p:spTree>
    <p:extLst>
      <p:ext uri="{BB962C8B-B14F-4D97-AF65-F5344CB8AC3E}">
        <p14:creationId xmlns:p14="http://schemas.microsoft.com/office/powerpoint/2010/main" val="976254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Aft>
                <a:spcPts val="600"/>
              </a:spcAft>
              <a:defRPr/>
            </a:pPr>
            <a:r>
              <a:rPr lang="en-US" dirty="0"/>
              <a:t>BRAINSTORM</a:t>
            </a:r>
            <a:r>
              <a:rPr lang="en-US" baseline="0" dirty="0"/>
              <a:t> --</a:t>
            </a:r>
            <a:endParaRPr lang="en-US" dirty="0"/>
          </a:p>
          <a:p>
            <a:pPr marL="171450" indent="-171450" eaLnBrk="1" hangingPunct="1">
              <a:spcAft>
                <a:spcPts val="600"/>
              </a:spcAft>
              <a:buFont typeface="Arial" pitchFamily="34" charset="0"/>
              <a:buChar char="•"/>
              <a:defRPr/>
            </a:pPr>
            <a:r>
              <a:rPr lang="en-US" dirty="0"/>
              <a:t>Medical/health</a:t>
            </a:r>
          </a:p>
          <a:p>
            <a:pPr marL="171450" indent="-171450" eaLnBrk="1" hangingPunct="1">
              <a:spcAft>
                <a:spcPts val="600"/>
              </a:spcAft>
              <a:buFont typeface="Arial" pitchFamily="34" charset="0"/>
              <a:buChar char="•"/>
              <a:defRPr/>
            </a:pPr>
            <a:r>
              <a:rPr lang="en-US" dirty="0"/>
              <a:t>Treatment for substance use disorder</a:t>
            </a:r>
          </a:p>
          <a:p>
            <a:pPr marL="171450" indent="-171450" eaLnBrk="1" hangingPunct="1">
              <a:spcAft>
                <a:spcPts val="600"/>
              </a:spcAft>
              <a:buFont typeface="Arial" pitchFamily="34" charset="0"/>
              <a:buChar char="•"/>
              <a:defRPr/>
            </a:pPr>
            <a:r>
              <a:rPr lang="en-US" dirty="0"/>
              <a:t>Social workers</a:t>
            </a:r>
          </a:p>
          <a:p>
            <a:pPr marL="171450" indent="-171450" eaLnBrk="1" hangingPunct="1">
              <a:spcAft>
                <a:spcPts val="600"/>
              </a:spcAft>
              <a:buFont typeface="Arial" pitchFamily="34" charset="0"/>
              <a:buChar char="•"/>
              <a:defRPr/>
            </a:pPr>
            <a:r>
              <a:rPr lang="en-US" dirty="0"/>
              <a:t>Psychotherapists</a:t>
            </a:r>
          </a:p>
          <a:p>
            <a:pPr marL="171450" indent="-171450" eaLnBrk="1" hangingPunct="1">
              <a:spcAft>
                <a:spcPts val="600"/>
              </a:spcAft>
              <a:buFont typeface="Arial" pitchFamily="34" charset="0"/>
              <a:buChar char="•"/>
              <a:defRPr/>
            </a:pPr>
            <a:r>
              <a:rPr lang="en-US" dirty="0"/>
              <a:t>Mental health counselors</a:t>
            </a:r>
          </a:p>
          <a:p>
            <a:pPr marL="171450" indent="-171450" eaLnBrk="1" hangingPunct="1">
              <a:spcAft>
                <a:spcPts val="600"/>
              </a:spcAft>
              <a:buFont typeface="Arial" pitchFamily="34" charset="0"/>
              <a:buChar char="•"/>
              <a:defRPr/>
            </a:pPr>
            <a:r>
              <a:rPr lang="en-US" dirty="0"/>
              <a:t>Sexual assault counselors</a:t>
            </a:r>
          </a:p>
          <a:p>
            <a:pPr marL="171450" indent="-171450" eaLnBrk="1" hangingPunct="1">
              <a:spcAft>
                <a:spcPts val="600"/>
              </a:spcAft>
              <a:buFont typeface="Arial" pitchFamily="34" charset="0"/>
              <a:buChar char="•"/>
              <a:defRPr/>
            </a:pPr>
            <a:r>
              <a:rPr lang="en-US" dirty="0"/>
              <a:t>DV counselors</a:t>
            </a:r>
          </a:p>
          <a:p>
            <a:pPr marL="171450" indent="-171450" eaLnBrk="1" hangingPunct="1">
              <a:spcBef>
                <a:spcPct val="0"/>
              </a:spcBef>
              <a:spcAft>
                <a:spcPts val="600"/>
              </a:spcAft>
              <a:buFont typeface="Arial" pitchFamily="34" charset="0"/>
              <a:buChar char="•"/>
              <a:defRPr/>
            </a:pPr>
            <a:r>
              <a:rPr lang="en-US" dirty="0"/>
              <a:t>Attorney-Client</a:t>
            </a:r>
          </a:p>
          <a:p>
            <a:pPr marL="171450" indent="-171450" eaLnBrk="1" hangingPunct="1">
              <a:spcBef>
                <a:spcPct val="0"/>
              </a:spcBef>
              <a:spcAft>
                <a:spcPts val="600"/>
              </a:spcAft>
              <a:buFont typeface="Arial" pitchFamily="34" charset="0"/>
              <a:buChar char="•"/>
              <a:defRPr/>
            </a:pPr>
            <a:r>
              <a:rPr lang="en-US" dirty="0"/>
              <a:t>Attorney Work Product</a:t>
            </a:r>
          </a:p>
          <a:p>
            <a:pPr marL="171450" indent="-171450" eaLnBrk="1" hangingPunct="1">
              <a:spcBef>
                <a:spcPct val="0"/>
              </a:spcBef>
              <a:spcAft>
                <a:spcPts val="600"/>
              </a:spcAft>
              <a:buFont typeface="Arial" pitchFamily="34" charset="0"/>
              <a:buChar char="•"/>
              <a:defRPr/>
            </a:pPr>
            <a:r>
              <a:rPr lang="en-US" dirty="0"/>
              <a:t>Clergy</a:t>
            </a:r>
          </a:p>
          <a:p>
            <a:pPr marL="171450" indent="-171450" eaLnBrk="1" hangingPunct="1">
              <a:spcBef>
                <a:spcPct val="0"/>
              </a:spcBef>
              <a:spcAft>
                <a:spcPts val="600"/>
              </a:spcAft>
              <a:buFont typeface="Arial" pitchFamily="34" charset="0"/>
              <a:buChar char="•"/>
              <a:defRPr/>
            </a:pPr>
            <a:r>
              <a:rPr lang="en-US" dirty="0"/>
              <a:t>DCF Records</a:t>
            </a:r>
          </a:p>
          <a:p>
            <a:pPr marL="171450" indent="-171450" eaLnBrk="1" hangingPunct="1">
              <a:spcBef>
                <a:spcPct val="0"/>
              </a:spcBef>
              <a:spcAft>
                <a:spcPts val="600"/>
              </a:spcAft>
              <a:buFont typeface="Arial" pitchFamily="34" charset="0"/>
              <a:buChar char="•"/>
              <a:defRPr/>
            </a:pPr>
            <a:r>
              <a:rPr lang="en-US" dirty="0"/>
              <a:t>Juvenile Ct.  Proceeding &amp; Records</a:t>
            </a:r>
          </a:p>
          <a:p>
            <a:pPr marL="171450" indent="-171450" eaLnBrk="1" hangingPunct="1">
              <a:spcBef>
                <a:spcPct val="0"/>
              </a:spcBef>
              <a:spcAft>
                <a:spcPts val="600"/>
              </a:spcAft>
              <a:buFont typeface="Arial" pitchFamily="34" charset="0"/>
              <a:buChar char="•"/>
              <a:defRPr/>
            </a:pPr>
            <a:r>
              <a:rPr lang="en-US" dirty="0"/>
              <a:t>Some Probate Ct.  Proceedings &amp; Records</a:t>
            </a:r>
          </a:p>
          <a:p>
            <a:pPr marL="171450" indent="-171450" eaLnBrk="1" hangingPunct="1">
              <a:spcBef>
                <a:spcPct val="0"/>
              </a:spcBef>
              <a:spcAft>
                <a:spcPts val="600"/>
              </a:spcAft>
              <a:buFont typeface="Arial" pitchFamily="34" charset="0"/>
              <a:buChar char="•"/>
              <a:defRPr/>
            </a:pPr>
            <a:r>
              <a:rPr lang="en-US" dirty="0"/>
              <a:t>Probation</a:t>
            </a:r>
          </a:p>
          <a:p>
            <a:pPr marL="171450" indent="-171450" eaLnBrk="1" hangingPunct="1">
              <a:spcBef>
                <a:spcPct val="0"/>
              </a:spcBef>
              <a:spcAft>
                <a:spcPts val="600"/>
              </a:spcAft>
              <a:buFont typeface="Arial" pitchFamily="34" charset="0"/>
              <a:buChar char="•"/>
              <a:defRPr/>
            </a:pPr>
            <a:r>
              <a:rPr lang="en-US" dirty="0"/>
              <a:t>School Records</a:t>
            </a:r>
          </a:p>
        </p:txBody>
      </p:sp>
      <p:sp>
        <p:nvSpPr>
          <p:cNvPr id="4" name="Slide Number Placeholder 3"/>
          <p:cNvSpPr>
            <a:spLocks noGrp="1"/>
          </p:cNvSpPr>
          <p:nvPr>
            <p:ph type="sldNum" sz="quarter" idx="10"/>
          </p:nvPr>
        </p:nvSpPr>
        <p:spPr/>
        <p:txBody>
          <a:bodyPr/>
          <a:lstStyle/>
          <a:p>
            <a:fld id="{FA837C72-792D-4A85-9D4C-98DF11F7012C}" type="slidenum">
              <a:rPr lang="en-US" smtClean="0"/>
              <a:t>4</a:t>
            </a:fld>
            <a:endParaRPr lang="en-US"/>
          </a:p>
        </p:txBody>
      </p:sp>
    </p:spTree>
    <p:extLst>
      <p:ext uri="{BB962C8B-B14F-4D97-AF65-F5344CB8AC3E}">
        <p14:creationId xmlns:p14="http://schemas.microsoft.com/office/powerpoint/2010/main" val="955242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46b-124</a:t>
            </a:r>
            <a:r>
              <a:rPr lang="en-US" baseline="0" dirty="0"/>
              <a:t> </a:t>
            </a:r>
            <a:r>
              <a:rPr lang="en-US" dirty="0"/>
              <a:t>(1) Such records shall be available to (A) the attorney representing the child or youth, including the Division of Public Defender Services, in any proceeding in which such records are relevant, (B) the parents or guardian of the child or youth until such time as the child or youth reaches the age of majority or becomes emancipated, </a:t>
            </a:r>
            <a:r>
              <a:rPr lang="en-US" dirty="0" err="1"/>
              <a:t>etc</a:t>
            </a:r>
            <a:r>
              <a:rPr lang="en-US" dirty="0"/>
              <a:t>….</a:t>
            </a:r>
          </a:p>
        </p:txBody>
      </p:sp>
      <p:sp>
        <p:nvSpPr>
          <p:cNvPr id="4" name="Slide Number Placeholder 3"/>
          <p:cNvSpPr>
            <a:spLocks noGrp="1"/>
          </p:cNvSpPr>
          <p:nvPr>
            <p:ph type="sldNum" sz="quarter" idx="10"/>
          </p:nvPr>
        </p:nvSpPr>
        <p:spPr/>
        <p:txBody>
          <a:bodyPr/>
          <a:lstStyle/>
          <a:p>
            <a:fld id="{FA837C72-792D-4A85-9D4C-98DF11F7012C}" type="slidenum">
              <a:rPr lang="en-US" smtClean="0"/>
              <a:t>5</a:t>
            </a:fld>
            <a:endParaRPr lang="en-US"/>
          </a:p>
        </p:txBody>
      </p:sp>
    </p:spTree>
    <p:extLst>
      <p:ext uri="{BB962C8B-B14F-4D97-AF65-F5344CB8AC3E}">
        <p14:creationId xmlns:p14="http://schemas.microsoft.com/office/powerpoint/2010/main" val="747219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FA837C72-792D-4A85-9D4C-98DF11F7012C}" type="slidenum">
              <a:rPr lang="en-US" smtClean="0"/>
              <a:t>12</a:t>
            </a:fld>
            <a:endParaRPr lang="en-US"/>
          </a:p>
        </p:txBody>
      </p:sp>
    </p:spTree>
    <p:extLst>
      <p:ext uri="{BB962C8B-B14F-4D97-AF65-F5344CB8AC3E}">
        <p14:creationId xmlns:p14="http://schemas.microsoft.com/office/powerpoint/2010/main" val="1523594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837C72-792D-4A85-9D4C-98DF11F7012C}" type="slidenum">
              <a:rPr lang="en-US" smtClean="0"/>
              <a:t>13</a:t>
            </a:fld>
            <a:endParaRPr lang="en-US"/>
          </a:p>
        </p:txBody>
      </p:sp>
    </p:spTree>
    <p:extLst>
      <p:ext uri="{BB962C8B-B14F-4D97-AF65-F5344CB8AC3E}">
        <p14:creationId xmlns:p14="http://schemas.microsoft.com/office/powerpoint/2010/main" val="39587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r>
              <a:rPr lang="en-US" baseline="0" dirty="0"/>
              <a:t> of Qualified Protective Order included in binder</a:t>
            </a:r>
            <a:endParaRPr lang="en-US" dirty="0"/>
          </a:p>
        </p:txBody>
      </p:sp>
      <p:sp>
        <p:nvSpPr>
          <p:cNvPr id="4" name="Slide Number Placeholder 3"/>
          <p:cNvSpPr>
            <a:spLocks noGrp="1"/>
          </p:cNvSpPr>
          <p:nvPr>
            <p:ph type="sldNum" sz="quarter" idx="10"/>
          </p:nvPr>
        </p:nvSpPr>
        <p:spPr/>
        <p:txBody>
          <a:bodyPr/>
          <a:lstStyle/>
          <a:p>
            <a:fld id="{FA837C72-792D-4A85-9D4C-98DF11F7012C}" type="slidenum">
              <a:rPr lang="en-US" smtClean="0"/>
              <a:t>19</a:t>
            </a:fld>
            <a:endParaRPr lang="en-US"/>
          </a:p>
        </p:txBody>
      </p:sp>
    </p:spTree>
    <p:extLst>
      <p:ext uri="{BB962C8B-B14F-4D97-AF65-F5344CB8AC3E}">
        <p14:creationId xmlns:p14="http://schemas.microsoft.com/office/powerpoint/2010/main" val="180020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is correct</a:t>
            </a:r>
          </a:p>
        </p:txBody>
      </p:sp>
      <p:sp>
        <p:nvSpPr>
          <p:cNvPr id="4" name="Slide Number Placeholder 3"/>
          <p:cNvSpPr>
            <a:spLocks noGrp="1"/>
          </p:cNvSpPr>
          <p:nvPr>
            <p:ph type="sldNum" sz="quarter" idx="5"/>
          </p:nvPr>
        </p:nvSpPr>
        <p:spPr/>
        <p:txBody>
          <a:bodyPr/>
          <a:lstStyle/>
          <a:p>
            <a:fld id="{FA837C72-792D-4A85-9D4C-98DF11F7012C}" type="slidenum">
              <a:rPr lang="en-US" smtClean="0"/>
              <a:t>23</a:t>
            </a:fld>
            <a:endParaRPr lang="en-US"/>
          </a:p>
        </p:txBody>
      </p:sp>
    </p:spTree>
    <p:extLst>
      <p:ext uri="{BB962C8B-B14F-4D97-AF65-F5344CB8AC3E}">
        <p14:creationId xmlns:p14="http://schemas.microsoft.com/office/powerpoint/2010/main" val="2404108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837C72-792D-4A85-9D4C-98DF11F7012C}" type="slidenum">
              <a:rPr lang="en-US" smtClean="0"/>
              <a:t>29</a:t>
            </a:fld>
            <a:endParaRPr lang="en-US"/>
          </a:p>
        </p:txBody>
      </p:sp>
    </p:spTree>
    <p:extLst>
      <p:ext uri="{BB962C8B-B14F-4D97-AF65-F5344CB8AC3E}">
        <p14:creationId xmlns:p14="http://schemas.microsoft.com/office/powerpoint/2010/main" val="979853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97010"/>
            <a:ext cx="6858000" cy="1171209"/>
          </a:xfrm>
        </p:spPr>
        <p:txBody>
          <a:bodyPr anchor="b">
            <a:normAutofit/>
          </a:bodyPr>
          <a:lstStyle>
            <a:lvl1pPr algn="ctr">
              <a:defRPr sz="36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777878"/>
            <a:ext cx="6858000" cy="697400"/>
          </a:xfrm>
        </p:spPr>
        <p:txBody>
          <a:bodyPr>
            <a:normAutofit/>
          </a:bodyPr>
          <a:lstStyle>
            <a:lvl1pPr marL="0" indent="0" algn="ctr">
              <a:buNone/>
              <a:defRPr sz="27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8224" y="611537"/>
            <a:ext cx="4987553" cy="1635140"/>
          </a:xfrm>
          <a:prstGeom prst="rect">
            <a:avLst/>
          </a:prstGeom>
        </p:spPr>
      </p:pic>
      <p:sp>
        <p:nvSpPr>
          <p:cNvPr id="9" name="TextBox 8"/>
          <p:cNvSpPr txBox="1"/>
          <p:nvPr/>
        </p:nvSpPr>
        <p:spPr>
          <a:xfrm>
            <a:off x="2705833" y="5008839"/>
            <a:ext cx="3732335" cy="300082"/>
          </a:xfrm>
          <a:prstGeom prst="rect">
            <a:avLst/>
          </a:prstGeom>
          <a:noFill/>
        </p:spPr>
        <p:txBody>
          <a:bodyPr wrap="square" rtlCol="0">
            <a:spAutoFit/>
          </a:bodyPr>
          <a:lstStyle/>
          <a:p>
            <a:pPr algn="ctr"/>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85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13" name="Group 12"/>
          <p:cNvGrpSpPr/>
          <p:nvPr/>
        </p:nvGrpSpPr>
        <p:grpSpPr>
          <a:xfrm>
            <a:off x="6027127" y="2857501"/>
            <a:ext cx="2828925" cy="3358891"/>
            <a:chOff x="8036169" y="2857500"/>
            <a:chExt cx="3771900" cy="3358891"/>
          </a:xfrm>
        </p:grpSpPr>
        <p:sp>
          <p:nvSpPr>
            <p:cNvPr id="11" name="Rectangle 10"/>
            <p:cNvSpPr/>
            <p:nvPr userDrawn="1"/>
          </p:nvSpPr>
          <p:spPr>
            <a:xfrm>
              <a:off x="8036169" y="2857500"/>
              <a:ext cx="3771900" cy="3358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extBox 11"/>
            <p:cNvSpPr txBox="1"/>
            <p:nvPr userDrawn="1"/>
          </p:nvSpPr>
          <p:spPr>
            <a:xfrm>
              <a:off x="9020909" y="3938954"/>
              <a:ext cx="1925515" cy="300082"/>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Photo goes here</a:t>
              </a:r>
            </a:p>
          </p:txBody>
        </p:sp>
      </p:grpSp>
      <p:sp>
        <p:nvSpPr>
          <p:cNvPr id="2" name="Title 1"/>
          <p:cNvSpPr>
            <a:spLocks noGrp="1"/>
          </p:cNvSpPr>
          <p:nvPr>
            <p:ph type="title" hasCustomPrompt="1"/>
          </p:nvPr>
        </p:nvSpPr>
        <p:spPr/>
        <p:txBody>
          <a:bodyPr>
            <a:normAutofit/>
          </a:bodyPr>
          <a:lstStyle>
            <a:lvl1pPr algn="ctr">
              <a:defRPr sz="2700" b="1">
                <a:latin typeface="Arial" panose="020B0604020202020204" pitchFamily="34" charset="0"/>
                <a:cs typeface="Arial" panose="020B0604020202020204" pitchFamily="34" charset="0"/>
              </a:defRPr>
            </a:lvl1pPr>
          </a:lstStyle>
          <a:p>
            <a:r>
              <a:rPr lang="en-US" dirty="0"/>
              <a:t>Click to Edit Title</a:t>
            </a:r>
          </a:p>
        </p:txBody>
      </p:sp>
      <p:sp>
        <p:nvSpPr>
          <p:cNvPr id="9" name="TextBox 8"/>
          <p:cNvSpPr txBox="1"/>
          <p:nvPr/>
        </p:nvSpPr>
        <p:spPr>
          <a:xfrm>
            <a:off x="628651" y="2445784"/>
            <a:ext cx="5325941" cy="1477328"/>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Subhead goes here</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 bullet points</a:t>
            </a: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 bullet points</a:t>
            </a: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a:t>
            </a:r>
            <a:r>
              <a:rPr lang="en-US" sz="1800" b="0" baseline="0" dirty="0">
                <a:latin typeface="Arial" panose="020B0604020202020204" pitchFamily="34" charset="0"/>
                <a:cs typeface="Arial" panose="020B0604020202020204" pitchFamily="34" charset="0"/>
              </a:rPr>
              <a:t> bullet points</a:t>
            </a:r>
            <a:endParaRPr lang="en-US"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2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2700" b="1">
                <a:latin typeface="Arial" panose="020B0604020202020204" pitchFamily="34" charset="0"/>
                <a:cs typeface="Arial" panose="020B0604020202020204" pitchFamily="34" charset="0"/>
              </a:defRPr>
            </a:lvl1pPr>
          </a:lstStyle>
          <a:p>
            <a:r>
              <a:rPr lang="en-US" dirty="0"/>
              <a:t>Click to Edit Title</a:t>
            </a:r>
          </a:p>
        </p:txBody>
      </p:sp>
      <p:sp>
        <p:nvSpPr>
          <p:cNvPr id="8" name="TextBox 7"/>
          <p:cNvSpPr txBox="1"/>
          <p:nvPr/>
        </p:nvSpPr>
        <p:spPr>
          <a:xfrm>
            <a:off x="628651" y="1927039"/>
            <a:ext cx="3815861" cy="1477328"/>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Subhead goes here</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 bullet points</a:t>
            </a: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 bullet points</a:t>
            </a: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a:t>
            </a:r>
            <a:r>
              <a:rPr lang="en-US" sz="1800" b="0" baseline="0" dirty="0">
                <a:latin typeface="Arial" panose="020B0604020202020204" pitchFamily="34" charset="0"/>
                <a:cs typeface="Arial" panose="020B0604020202020204" pitchFamily="34" charset="0"/>
              </a:rPr>
              <a:t> bullet points</a:t>
            </a:r>
            <a:endParaRPr lang="en-US" sz="1800" b="0" dirty="0">
              <a:latin typeface="Arial" panose="020B0604020202020204" pitchFamily="34" charset="0"/>
              <a:cs typeface="Arial" panose="020B0604020202020204" pitchFamily="34" charset="0"/>
            </a:endParaRPr>
          </a:p>
        </p:txBody>
      </p:sp>
      <p:sp>
        <p:nvSpPr>
          <p:cNvPr id="9" name="TextBox 8"/>
          <p:cNvSpPr txBox="1"/>
          <p:nvPr/>
        </p:nvSpPr>
        <p:spPr>
          <a:xfrm>
            <a:off x="4804995" y="1965141"/>
            <a:ext cx="3710356" cy="1477328"/>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Subhead goes here</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 bullet points</a:t>
            </a: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 bullet points</a:t>
            </a:r>
          </a:p>
          <a:p>
            <a:pPr marL="257175" indent="-257175">
              <a:buClr>
                <a:srgbClr val="00B050"/>
              </a:buClr>
              <a:buFont typeface="Arial" panose="020B0604020202020204" pitchFamily="34" charset="0"/>
              <a:buChar char="•"/>
            </a:pPr>
            <a:r>
              <a:rPr lang="en-US" sz="1800" b="0" dirty="0">
                <a:latin typeface="Arial" panose="020B0604020202020204" pitchFamily="34" charset="0"/>
                <a:cs typeface="Arial" panose="020B0604020202020204" pitchFamily="34" charset="0"/>
              </a:rPr>
              <a:t>Short</a:t>
            </a:r>
            <a:r>
              <a:rPr lang="en-US" sz="1800" b="0" baseline="0" dirty="0">
                <a:latin typeface="Arial" panose="020B0604020202020204" pitchFamily="34" charset="0"/>
                <a:cs typeface="Arial" panose="020B0604020202020204" pitchFamily="34" charset="0"/>
              </a:rPr>
              <a:t> bullet points</a:t>
            </a:r>
            <a:endParaRPr lang="en-US"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238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2700" b="1">
                <a:latin typeface="Arial" panose="020B0604020202020204" pitchFamily="34" charset="0"/>
                <a:cs typeface="Arial" panose="020B0604020202020204" pitchFamily="34" charset="0"/>
              </a:defRPr>
            </a:lvl1pPr>
          </a:lstStyle>
          <a:p>
            <a:r>
              <a:rPr lang="en-US" dirty="0"/>
              <a:t>Click to Edit Title</a:t>
            </a:r>
          </a:p>
        </p:txBody>
      </p:sp>
      <p:grpSp>
        <p:nvGrpSpPr>
          <p:cNvPr id="9" name="Group 8"/>
          <p:cNvGrpSpPr/>
          <p:nvPr/>
        </p:nvGrpSpPr>
        <p:grpSpPr>
          <a:xfrm>
            <a:off x="628650" y="2274095"/>
            <a:ext cx="7886700" cy="3358891"/>
            <a:chOff x="8036169" y="2857500"/>
            <a:chExt cx="3771900" cy="3358891"/>
          </a:xfrm>
        </p:grpSpPr>
        <p:sp>
          <p:nvSpPr>
            <p:cNvPr id="10" name="Rectangle 9"/>
            <p:cNvSpPr/>
            <p:nvPr userDrawn="1"/>
          </p:nvSpPr>
          <p:spPr>
            <a:xfrm>
              <a:off x="8036169" y="2857500"/>
              <a:ext cx="3771900" cy="3358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userDrawn="1"/>
          </p:nvSpPr>
          <p:spPr>
            <a:xfrm>
              <a:off x="9020909" y="3938954"/>
              <a:ext cx="1925515" cy="300082"/>
            </a:xfrm>
            <a:prstGeom prst="rect">
              <a:avLst/>
            </a:prstGeom>
            <a:noFill/>
          </p:spPr>
          <p:txBody>
            <a:bodyPr wrap="square" rtlCol="0">
              <a:spAutoFit/>
            </a:bodyPr>
            <a:lstStyle/>
            <a:p>
              <a:pPr algn="ctr"/>
              <a:r>
                <a:rPr lang="en-US" sz="1350" dirty="0">
                  <a:latin typeface="Arial" panose="020B0604020202020204" pitchFamily="34" charset="0"/>
                  <a:cs typeface="Arial" panose="020B0604020202020204" pitchFamily="34" charset="0"/>
                </a:rPr>
                <a:t>Photo, chart or graphic goes here</a:t>
              </a:r>
            </a:p>
          </p:txBody>
        </p:sp>
      </p:grpSp>
    </p:spTree>
    <p:extLst>
      <p:ext uri="{BB962C8B-B14F-4D97-AF65-F5344CB8AC3E}">
        <p14:creationId xmlns:p14="http://schemas.microsoft.com/office/powerpoint/2010/main" val="177146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8224" y="611537"/>
            <a:ext cx="4987553" cy="1635140"/>
          </a:xfrm>
          <a:prstGeom prst="rect">
            <a:avLst/>
          </a:prstGeom>
        </p:spPr>
      </p:pic>
      <p:sp>
        <p:nvSpPr>
          <p:cNvPr id="9" name="TextBox 8"/>
          <p:cNvSpPr txBox="1"/>
          <p:nvPr/>
        </p:nvSpPr>
        <p:spPr>
          <a:xfrm>
            <a:off x="2705833" y="3156442"/>
            <a:ext cx="3732335" cy="1200329"/>
          </a:xfrm>
          <a:prstGeom prst="rect">
            <a:avLst/>
          </a:prstGeom>
          <a:noFill/>
        </p:spPr>
        <p:txBody>
          <a:bodyPr wrap="square" rtlCol="0">
            <a:spAutoFit/>
          </a:bodyPr>
          <a:lstStyle/>
          <a:p>
            <a:pPr algn="ctr"/>
            <a:r>
              <a:rPr lang="en-US" sz="1800" dirty="0">
                <a:latin typeface="Arial" panose="020B0604020202020204" pitchFamily="34" charset="0"/>
                <a:cs typeface="Arial" panose="020B0604020202020204" pitchFamily="34" charset="0"/>
              </a:rPr>
              <a:t>Name </a:t>
            </a:r>
            <a:r>
              <a:rPr lang="en-US" sz="1800" dirty="0" err="1">
                <a:latin typeface="Arial" panose="020B0604020202020204" pitchFamily="34" charset="0"/>
                <a:cs typeface="Arial" panose="020B0604020202020204" pitchFamily="34" charset="0"/>
              </a:rPr>
              <a:t>Name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Esq</a:t>
            </a: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Title</a:t>
            </a:r>
          </a:p>
          <a:p>
            <a:pPr algn="ctr"/>
            <a:r>
              <a:rPr lang="en-US" sz="1800" dirty="0">
                <a:latin typeface="Arial" panose="020B0604020202020204" pitchFamily="34" charset="0"/>
                <a:cs typeface="Arial" panose="020B0604020202020204" pitchFamily="34" charset="0"/>
              </a:rPr>
              <a:t>email@cca-ct.org</a:t>
            </a:r>
          </a:p>
          <a:p>
            <a:pPr algn="ctr"/>
            <a:r>
              <a:rPr lang="en-US" sz="1800" dirty="0">
                <a:latin typeface="Arial" panose="020B0604020202020204" pitchFamily="34" charset="0"/>
                <a:cs typeface="Arial" panose="020B0604020202020204" pitchFamily="34" charset="0"/>
              </a:rPr>
              <a:t>Phone</a:t>
            </a:r>
          </a:p>
        </p:txBody>
      </p:sp>
    </p:spTree>
    <p:extLst>
      <p:ext uri="{BB962C8B-B14F-4D97-AF65-F5344CB8AC3E}">
        <p14:creationId xmlns:p14="http://schemas.microsoft.com/office/powerpoint/2010/main" val="111187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AD3AA-8975-4AC3-AA00-1A739F8BB170}" type="slidenum">
              <a:rPr lang="en-US" smtClean="0"/>
              <a:pPr/>
              <a:t>‹#›</a:t>
            </a:fld>
            <a:endParaRPr lang="en-US"/>
          </a:p>
        </p:txBody>
      </p:sp>
    </p:spTree>
    <p:extLst>
      <p:ext uri="{BB962C8B-B14F-4D97-AF65-F5344CB8AC3E}">
        <p14:creationId xmlns:p14="http://schemas.microsoft.com/office/powerpoint/2010/main" val="9306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p:nvGrpSpPr>
        <p:grpSpPr>
          <a:xfrm>
            <a:off x="209430" y="6210319"/>
            <a:ext cx="8725141" cy="591954"/>
            <a:chOff x="309362" y="6216391"/>
            <a:chExt cx="11633521" cy="591954"/>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09362" y="6216391"/>
              <a:ext cx="2407461" cy="591954"/>
            </a:xfrm>
            <a:prstGeom prst="rect">
              <a:avLst/>
            </a:prstGeom>
          </p:spPr>
        </p:pic>
        <p:sp>
          <p:nvSpPr>
            <p:cNvPr id="9" name="Slide Number Placeholder 5"/>
            <p:cNvSpPr txBox="1">
              <a:spLocks/>
            </p:cNvSpPr>
            <p:nvPr userDrawn="1"/>
          </p:nvSpPr>
          <p:spPr>
            <a:xfrm>
              <a:off x="9199683"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1" dirty="0">
                  <a:latin typeface="Arial" panose="020B0604020202020204" pitchFamily="34" charset="0"/>
                  <a:cs typeface="Arial" panose="020B0604020202020204" pitchFamily="34" charset="0"/>
                </a:rPr>
                <a:t>cca-ct.org</a:t>
              </a:r>
            </a:p>
          </p:txBody>
        </p:sp>
      </p:grpSp>
    </p:spTree>
    <p:extLst>
      <p:ext uri="{BB962C8B-B14F-4D97-AF65-F5344CB8AC3E}">
        <p14:creationId xmlns:p14="http://schemas.microsoft.com/office/powerpoint/2010/main" val="176549657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Lst>
  <p:txStyles>
    <p:titleStyle>
      <a:lvl1pPr algn="ctr" defTabSz="685800" rtl="0" eaLnBrk="1" latinLnBrk="0" hangingPunct="1">
        <a:lnSpc>
          <a:spcPct val="90000"/>
        </a:lnSpc>
        <a:spcBef>
          <a:spcPct val="0"/>
        </a:spcBef>
        <a:buNone/>
        <a:defRPr sz="27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Clr>
          <a:srgbClr val="00B050"/>
        </a:buClr>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rgbClr val="00B05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Clr>
          <a:srgbClr val="00B050"/>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Clr>
          <a:srgbClr val="00B050"/>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Clr>
          <a:srgbClr val="00B050"/>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438400"/>
            <a:ext cx="8534400" cy="2514600"/>
          </a:xfrm>
        </p:spPr>
        <p:txBody>
          <a:bodyPr>
            <a:noAutofit/>
          </a:bodyPr>
          <a:lstStyle/>
          <a:p>
            <a:r>
              <a:rPr lang="en-US" sz="3200" b="1" dirty="0" smtClean="0"/>
              <a:t>Confidentiality </a:t>
            </a:r>
            <a:r>
              <a:rPr lang="en-US" sz="3200" b="1" dirty="0"/>
              <a:t>&amp; Privilege </a:t>
            </a:r>
            <a:r>
              <a:rPr lang="en-US" sz="3200" b="1" dirty="0" smtClean="0"/>
              <a:t/>
            </a:r>
            <a:br>
              <a:rPr lang="en-US" sz="3200" b="1" dirty="0" smtClean="0"/>
            </a:br>
            <a:r>
              <a:rPr lang="en-US" sz="3200" b="1" dirty="0" smtClean="0"/>
              <a:t>in </a:t>
            </a:r>
            <a:r>
              <a:rPr lang="en-US" sz="3200" b="1" dirty="0"/>
              <a:t>Child Protection Proceedings</a:t>
            </a:r>
            <a:r>
              <a:rPr lang="en-US" sz="2800" b="1" dirty="0"/>
              <a:t/>
            </a:r>
            <a:br>
              <a:rPr lang="en-US" sz="2800" b="1" dirty="0"/>
            </a:br>
            <a:r>
              <a:rPr lang="en-US" sz="2800" dirty="0"/>
              <a:t/>
            </a:r>
            <a:br>
              <a:rPr lang="en-US" sz="2800" dirty="0"/>
            </a:br>
            <a:r>
              <a:rPr lang="en-US" sz="2800" dirty="0" smtClean="0"/>
              <a:t>November 2020</a:t>
            </a:r>
            <a:r>
              <a:rPr lang="en-US" sz="3200" b="1" dirty="0"/>
              <a:t/>
            </a:r>
            <a:br>
              <a:rPr lang="en-US" sz="3200" b="1" dirty="0"/>
            </a:br>
            <a:endParaRPr lang="en-US" b="1" dirty="0">
              <a:solidFill>
                <a:schemeClr val="accent3">
                  <a:lumMod val="75000"/>
                </a:schemeClr>
              </a:solidFill>
            </a:endParaRPr>
          </a:p>
        </p:txBody>
      </p:sp>
      <p:sp>
        <p:nvSpPr>
          <p:cNvPr id="3" name="Subtitle 2"/>
          <p:cNvSpPr>
            <a:spLocks noGrp="1"/>
          </p:cNvSpPr>
          <p:nvPr>
            <p:ph type="subTitle" idx="1"/>
          </p:nvPr>
        </p:nvSpPr>
        <p:spPr>
          <a:xfrm>
            <a:off x="838200" y="4876800"/>
            <a:ext cx="7406640" cy="1828800"/>
          </a:xfrm>
        </p:spPr>
        <p:txBody>
          <a:bodyPr>
            <a:normAutofit/>
          </a:bodyPr>
          <a:lstStyle/>
          <a:p>
            <a:r>
              <a:rPr lang="en-US" sz="1600" b="1" dirty="0">
                <a:solidFill>
                  <a:schemeClr val="bg1"/>
                </a:solidFill>
              </a:rPr>
              <a:t>Training for Juvenile Court Attorneys </a:t>
            </a:r>
          </a:p>
          <a:p>
            <a:r>
              <a:rPr lang="en-US" sz="1600" dirty="0">
                <a:solidFill>
                  <a:schemeClr val="bg1"/>
                </a:solidFill>
              </a:rPr>
              <a:t>October 2018</a:t>
            </a:r>
          </a:p>
          <a:p>
            <a:endParaRPr lang="en-US" dirty="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p:txBody>
          <a:bodyPr>
            <a:normAutofit/>
          </a:bodyPr>
          <a:lstStyle/>
          <a:p>
            <a:pPr marL="457200" indent="-457200">
              <a:buAutoNum type="arabicPeriod"/>
            </a:pPr>
            <a:r>
              <a:rPr lang="en-US" sz="2400" dirty="0"/>
              <a:t>You want to be certain that Terry Ramirez, the expert witness retained by the Court to conduct an evaluation of your client and his mother, has all of the information she needs to conduct a thorough evaluation. </a:t>
            </a:r>
            <a:br>
              <a:rPr lang="en-US" sz="2400" dirty="0"/>
            </a:br>
            <a:r>
              <a:rPr lang="en-US" sz="2400" b="0" dirty="0">
                <a:solidFill>
                  <a:schemeClr val="accent6"/>
                </a:solidFill>
              </a:rPr>
              <a:t>-</a:t>
            </a:r>
            <a:r>
              <a:rPr lang="en-US" sz="2400" b="0" dirty="0"/>
              <a:t>	Can you give her a copy of the court records and DCF records? If so, which records?</a:t>
            </a:r>
          </a:p>
          <a:p>
            <a:pPr marL="914400" lvl="1" indent="-457200">
              <a:buAutoNum type="arabicPeriod"/>
            </a:pPr>
            <a:endParaRPr lang="en-US" sz="2400" dirty="0"/>
          </a:p>
          <a:p>
            <a:pPr marL="457200" indent="-457200">
              <a:buAutoNum type="arabicPeriod"/>
            </a:pPr>
            <a:r>
              <a:rPr lang="en-US" sz="2400" dirty="0"/>
              <a:t>Terry Ramirez’s evaluation was terrible for your client’s position so you hire your own evaluator. </a:t>
            </a:r>
          </a:p>
          <a:p>
            <a:pPr marL="800100" lvl="1" indent="-342900">
              <a:buFontTx/>
              <a:buChar char="-"/>
            </a:pPr>
            <a:r>
              <a:rPr lang="en-US" sz="2400" dirty="0"/>
              <a:t>What records/information can you provide your evaluator?</a:t>
            </a:r>
          </a:p>
          <a:p>
            <a:endParaRPr lang="en-US" dirty="0"/>
          </a:p>
        </p:txBody>
      </p:sp>
    </p:spTree>
    <p:extLst>
      <p:ext uri="{BB962C8B-B14F-4D97-AF65-F5344CB8AC3E}">
        <p14:creationId xmlns:p14="http://schemas.microsoft.com/office/powerpoint/2010/main" val="78624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Autofit/>
          </a:bodyPr>
          <a:lstStyle/>
          <a:p>
            <a:r>
              <a:rPr lang="en-US" sz="3600" b="1" dirty="0">
                <a:solidFill>
                  <a:schemeClr val="accent5"/>
                </a:solidFill>
              </a:rPr>
              <a:t>Hearsay</a:t>
            </a:r>
          </a:p>
        </p:txBody>
      </p:sp>
      <p:sp>
        <p:nvSpPr>
          <p:cNvPr id="3" name="Content Placeholder 2"/>
          <p:cNvSpPr>
            <a:spLocks noGrp="1"/>
          </p:cNvSpPr>
          <p:nvPr>
            <p:ph idx="1"/>
          </p:nvPr>
        </p:nvSpPr>
        <p:spPr>
          <a:xfrm>
            <a:off x="533400" y="1295400"/>
            <a:ext cx="6934200" cy="4572000"/>
          </a:xfrm>
        </p:spPr>
        <p:txBody>
          <a:bodyPr>
            <a:normAutofit/>
          </a:bodyPr>
          <a:lstStyle/>
          <a:p>
            <a:r>
              <a:rPr lang="en-US" sz="2800" b="1" dirty="0"/>
              <a:t>CGSA § 46b-129(k) </a:t>
            </a:r>
            <a:r>
              <a:rPr lang="en-US" sz="2800" b="0" dirty="0"/>
              <a:t>permits</a:t>
            </a:r>
          </a:p>
          <a:p>
            <a:pPr marL="0" indent="0">
              <a:buNone/>
            </a:pPr>
            <a:r>
              <a:rPr lang="en-US" sz="2800" b="0" dirty="0"/>
              <a:t>admissibility of credible hearsay evidence in a contested permanency plan hearing</a:t>
            </a:r>
            <a:r>
              <a:rPr lang="en-US" sz="2800" b="0" dirty="0">
                <a:solidFill>
                  <a:schemeClr val="accent3">
                    <a:lumMod val="75000"/>
                  </a:schemeClr>
                </a:solidFill>
              </a:rPr>
              <a:t/>
            </a:r>
            <a:br>
              <a:rPr lang="en-US" sz="2800" b="0" dirty="0">
                <a:solidFill>
                  <a:schemeClr val="accent3">
                    <a:lumMod val="75000"/>
                  </a:schemeClr>
                </a:solidFill>
              </a:rPr>
            </a:br>
            <a:r>
              <a:rPr lang="en-US" sz="2800" dirty="0">
                <a:solidFill>
                  <a:schemeClr val="accent3">
                    <a:lumMod val="75000"/>
                  </a:schemeClr>
                </a:solidFill>
              </a:rPr>
              <a:t> </a:t>
            </a:r>
          </a:p>
          <a:p>
            <a:r>
              <a:rPr lang="en-US" sz="2800" b="1" dirty="0"/>
              <a:t>CGSA § 46b-129(g) </a:t>
            </a:r>
            <a:r>
              <a:rPr lang="en-US" sz="2800" b="0" dirty="0"/>
              <a:t>permits</a:t>
            </a:r>
          </a:p>
          <a:p>
            <a:pPr marL="0" indent="0">
              <a:buNone/>
            </a:pPr>
            <a:r>
              <a:rPr lang="en-US" sz="2800" b="0" dirty="0"/>
              <a:t>statements of a child to a </a:t>
            </a:r>
          </a:p>
          <a:p>
            <a:pPr marL="0" indent="0">
              <a:buNone/>
            </a:pPr>
            <a:r>
              <a:rPr lang="en-US" sz="2800" b="0" dirty="0"/>
              <a:t>mandated reporter or parent</a:t>
            </a:r>
          </a:p>
          <a:p>
            <a:pPr marL="0" indent="0">
              <a:buNone/>
            </a:pPr>
            <a:r>
              <a:rPr lang="en-US" sz="2800" b="0" dirty="0"/>
              <a:t>At contested OTC hearing</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610102"/>
            <a:ext cx="3467100" cy="2552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846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a:xfrm>
            <a:off x="628650" y="1447800"/>
            <a:ext cx="7886700" cy="4729163"/>
          </a:xfrm>
        </p:spPr>
        <p:txBody>
          <a:bodyPr>
            <a:normAutofit fontScale="92500"/>
          </a:bodyPr>
          <a:lstStyle/>
          <a:p>
            <a:pPr marL="0" indent="0">
              <a:buNone/>
            </a:pPr>
            <a:r>
              <a:rPr lang="en-US" sz="2200" dirty="0"/>
              <a:t>At the hearing on the OTC, DCF submits the affidavit of the social worker from the shelter who made the initial report to the DCF </a:t>
            </a:r>
            <a:r>
              <a:rPr lang="en-US" sz="2200" dirty="0" err="1"/>
              <a:t>Careline</a:t>
            </a:r>
            <a:r>
              <a:rPr lang="en-US" sz="2200" dirty="0"/>
              <a:t>. The Affidavit contains your client F’s statements about his mother’s frequent drug use and worsening mental health condition. F wants to be reunified with his mother and doesn’t want this info to come out. You:</a:t>
            </a:r>
            <a:br>
              <a:rPr lang="en-US" sz="2200" dirty="0"/>
            </a:br>
            <a:endParaRPr lang="en-US" sz="2200" dirty="0"/>
          </a:p>
          <a:p>
            <a:pPr lvl="1"/>
            <a:r>
              <a:rPr lang="en-US" sz="2200" dirty="0"/>
              <a:t>A. “Object!” on the basis that you have a right to cross examine this witness &amp; because DCF did not produce her in court today, the evidence should be excluded.  </a:t>
            </a:r>
            <a:br>
              <a:rPr lang="en-US" sz="2200" dirty="0"/>
            </a:br>
            <a:endParaRPr lang="en-US" sz="2200" dirty="0"/>
          </a:p>
          <a:p>
            <a:pPr lvl="1"/>
            <a:r>
              <a:rPr lang="en-US" sz="2200" dirty="0"/>
              <a:t>B. “Object!” on the basis that a child’s statements are not admissible as a party statement.</a:t>
            </a:r>
            <a:br>
              <a:rPr lang="en-US" sz="2200" dirty="0"/>
            </a:br>
            <a:endParaRPr lang="en-US" sz="2200" dirty="0"/>
          </a:p>
          <a:p>
            <a:pPr lvl="1"/>
            <a:r>
              <a:rPr lang="en-US" sz="2200" dirty="0"/>
              <a:t>C.  Do nothing. Because 46b-129(g) permits statements of a child to a mandated reporter at a contested OTC hearing.</a:t>
            </a:r>
            <a:r>
              <a:rPr lang="en-US" sz="2400" dirty="0"/>
              <a:t>	</a:t>
            </a:r>
          </a:p>
          <a:p>
            <a:endParaRPr lang="en-US" dirty="0"/>
          </a:p>
        </p:txBody>
      </p:sp>
    </p:spTree>
    <p:extLst>
      <p:ext uri="{BB962C8B-B14F-4D97-AF65-F5344CB8AC3E}">
        <p14:creationId xmlns:p14="http://schemas.microsoft.com/office/powerpoint/2010/main" val="449940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Business Record Exception</a:t>
            </a:r>
          </a:p>
        </p:txBody>
      </p:sp>
      <p:sp>
        <p:nvSpPr>
          <p:cNvPr id="3" name="Content Placeholder 2"/>
          <p:cNvSpPr>
            <a:spLocks noGrp="1"/>
          </p:cNvSpPr>
          <p:nvPr>
            <p:ph idx="1"/>
          </p:nvPr>
        </p:nvSpPr>
        <p:spPr>
          <a:xfrm>
            <a:off x="457200" y="1752600"/>
            <a:ext cx="8229600" cy="4373563"/>
          </a:xfrm>
        </p:spPr>
        <p:txBody>
          <a:bodyPr>
            <a:normAutofit/>
          </a:bodyPr>
          <a:lstStyle/>
          <a:p>
            <a:r>
              <a:rPr lang="en-US" sz="2800" dirty="0"/>
              <a:t>DCF records: running narrative, investigation protocol, case plan</a:t>
            </a:r>
            <a:br>
              <a:rPr lang="en-US" sz="2800" dirty="0"/>
            </a:br>
            <a:endParaRPr lang="en-US" sz="2800" dirty="0"/>
          </a:p>
          <a:p>
            <a:r>
              <a:rPr lang="en-US" sz="2800" dirty="0"/>
              <a:t>Documents submitted to DCF by contracted agencies if retained in ordinary course of business</a:t>
            </a:r>
            <a:br>
              <a:rPr lang="en-US" sz="2800" dirty="0"/>
            </a:br>
            <a:endParaRPr lang="en-US" sz="2800" dirty="0"/>
          </a:p>
          <a:p>
            <a:r>
              <a:rPr lang="en-US" sz="2800" dirty="0"/>
              <a:t>Can you get the DCF social study admitted? </a:t>
            </a:r>
            <a:endParaRPr lang="en-US" sz="2800" b="0" dirty="0"/>
          </a:p>
        </p:txBody>
      </p:sp>
    </p:spTree>
    <p:extLst>
      <p:ext uri="{BB962C8B-B14F-4D97-AF65-F5344CB8AC3E}">
        <p14:creationId xmlns:p14="http://schemas.microsoft.com/office/powerpoint/2010/main" val="1110614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a:xfrm>
            <a:off x="628650" y="1524000"/>
            <a:ext cx="7886700" cy="4652963"/>
          </a:xfrm>
        </p:spPr>
        <p:txBody>
          <a:bodyPr>
            <a:normAutofit/>
          </a:bodyPr>
          <a:lstStyle/>
          <a:p>
            <a:pPr marL="0" indent="0">
              <a:buNone/>
            </a:pPr>
            <a:r>
              <a:rPr lang="en-US" sz="2200" dirty="0"/>
              <a:t>Fast forward 3 months to the trial on the neglect petition and disposition. The social worker provides the same testimony as she did at the OTC hearing &amp; has more to say about negative things F told her about his mother after the OTC hearing. You object to her hearsay testimony: </a:t>
            </a:r>
            <a:br>
              <a:rPr lang="en-US" sz="2200" dirty="0"/>
            </a:br>
            <a:endParaRPr lang="en-US" sz="2200" dirty="0"/>
          </a:p>
          <a:p>
            <a:pPr lvl="1"/>
            <a:r>
              <a:rPr lang="en-US" sz="2200" dirty="0"/>
              <a:t>A. The Court sustains your objection on the basis………... </a:t>
            </a:r>
            <a:br>
              <a:rPr lang="en-US" sz="2200" dirty="0"/>
            </a:br>
            <a:endParaRPr lang="en-US" sz="2200" dirty="0"/>
          </a:p>
          <a:p>
            <a:pPr lvl="1"/>
            <a:r>
              <a:rPr lang="en-US" sz="2200" dirty="0"/>
              <a:t>B. The Court overrules your objection on the basis……….</a:t>
            </a:r>
            <a:br>
              <a:rPr lang="en-US" sz="2200" dirty="0"/>
            </a:br>
            <a:endParaRPr lang="en-US" sz="2200" dirty="0"/>
          </a:p>
          <a:p>
            <a:pPr lvl="1"/>
            <a:r>
              <a:rPr lang="en-US" sz="2200" dirty="0"/>
              <a:t>C. The Court admits the testimony but only for a limited purpose. </a:t>
            </a:r>
          </a:p>
        </p:txBody>
      </p:sp>
    </p:spTree>
    <p:extLst>
      <p:ext uri="{BB962C8B-B14F-4D97-AF65-F5344CB8AC3E}">
        <p14:creationId xmlns:p14="http://schemas.microsoft.com/office/powerpoint/2010/main" val="311675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5"/>
                </a:solidFill>
              </a:rPr>
              <a:t>Substance Abuse Records</a:t>
            </a:r>
          </a:p>
        </p:txBody>
      </p:sp>
      <p:sp>
        <p:nvSpPr>
          <p:cNvPr id="3" name="Content Placeholder 2"/>
          <p:cNvSpPr>
            <a:spLocks noGrp="1"/>
          </p:cNvSpPr>
          <p:nvPr>
            <p:ph idx="1"/>
          </p:nvPr>
        </p:nvSpPr>
        <p:spPr>
          <a:xfrm>
            <a:off x="1905000" y="1506185"/>
            <a:ext cx="7086600" cy="4589815"/>
          </a:xfrm>
        </p:spPr>
        <p:txBody>
          <a:bodyPr>
            <a:normAutofit fontScale="92500"/>
          </a:bodyPr>
          <a:lstStyle/>
          <a:p>
            <a:pPr marL="514350" indent="-457200">
              <a:buClr>
                <a:schemeClr val="accent3">
                  <a:lumMod val="75000"/>
                </a:schemeClr>
              </a:buClr>
            </a:pPr>
            <a:r>
              <a:rPr lang="en-US" sz="2800" b="0" dirty="0"/>
              <a:t>Federal &amp; state law provide stringent protections for information related to treatment for substance use</a:t>
            </a:r>
            <a:br>
              <a:rPr lang="en-US" sz="2800" b="0" dirty="0"/>
            </a:br>
            <a:endParaRPr lang="en-US" sz="2800" dirty="0"/>
          </a:p>
          <a:p>
            <a:pPr marL="514350" indent="-457200">
              <a:buClr>
                <a:schemeClr val="accent3">
                  <a:lumMod val="75000"/>
                </a:schemeClr>
              </a:buClr>
            </a:pPr>
            <a:r>
              <a:rPr lang="en-US" sz="2800" dirty="0"/>
              <a:t>42 USC 290dd-2; 42 CFR §§ 2.63 &amp; 2.64</a:t>
            </a:r>
            <a:br>
              <a:rPr lang="en-US" sz="2800" dirty="0"/>
            </a:br>
            <a:endParaRPr lang="en-US" sz="2800" dirty="0"/>
          </a:p>
          <a:p>
            <a:pPr marL="514350" indent="-457200">
              <a:buClr>
                <a:schemeClr val="accent3">
                  <a:lumMod val="75000"/>
                </a:schemeClr>
              </a:buClr>
            </a:pPr>
            <a:r>
              <a:rPr lang="en-US" sz="2800" dirty="0"/>
              <a:t>CGS § 17a-688 </a:t>
            </a:r>
            <a:br>
              <a:rPr lang="en-US" sz="2800" dirty="0"/>
            </a:br>
            <a:endParaRPr lang="en-US" sz="2800" dirty="0"/>
          </a:p>
          <a:p>
            <a:pPr marL="514350" indent="-457200">
              <a:buClr>
                <a:schemeClr val="accent3">
                  <a:lumMod val="75000"/>
                </a:schemeClr>
              </a:buClr>
            </a:pPr>
            <a:r>
              <a:rPr lang="en-US" sz="2800" i="1" dirty="0"/>
              <a:t>In re Marvin M,</a:t>
            </a:r>
            <a:r>
              <a:rPr lang="en-US" sz="2800" dirty="0"/>
              <a:t> 48 Conn. App. 563 (1988)</a:t>
            </a:r>
            <a:r>
              <a:rPr lang="en-US" sz="2200" b="0" dirty="0"/>
              <a:t/>
            </a:r>
            <a:br>
              <a:rPr lang="en-US" sz="2200" b="0" dirty="0"/>
            </a:br>
            <a:endParaRPr lang="en-US" sz="2200" b="0" dirty="0"/>
          </a:p>
          <a:p>
            <a:pPr marL="514350" indent="-457200">
              <a:buClr>
                <a:schemeClr val="accent3">
                  <a:lumMod val="75000"/>
                </a:schemeClr>
              </a:buClr>
            </a:pPr>
            <a:r>
              <a:rPr lang="en-US" sz="2800" dirty="0"/>
              <a:t>Practice Book Rule 32a-8</a:t>
            </a:r>
            <a:endParaRPr lang="en-US" sz="2800" b="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06185"/>
            <a:ext cx="1600200" cy="1974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5"/>
                </a:solidFill>
              </a:rPr>
              <a:t>Substance Abuse Records</a:t>
            </a:r>
            <a:endParaRPr lang="en-US" sz="3600" dirty="0">
              <a:solidFill>
                <a:schemeClr val="accent5"/>
              </a:solidFill>
            </a:endParaRPr>
          </a:p>
        </p:txBody>
      </p:sp>
      <p:sp>
        <p:nvSpPr>
          <p:cNvPr id="3" name="Content Placeholder 2"/>
          <p:cNvSpPr>
            <a:spLocks noGrp="1"/>
          </p:cNvSpPr>
          <p:nvPr>
            <p:ph idx="1"/>
          </p:nvPr>
        </p:nvSpPr>
        <p:spPr>
          <a:xfrm>
            <a:off x="628650" y="1447800"/>
            <a:ext cx="7886700" cy="4729163"/>
          </a:xfrm>
        </p:spPr>
        <p:txBody>
          <a:bodyPr>
            <a:normAutofit fontScale="92500" lnSpcReduction="20000"/>
          </a:bodyPr>
          <a:lstStyle/>
          <a:p>
            <a:pPr marL="0" indent="0" algn="ctr">
              <a:buNone/>
            </a:pPr>
            <a:r>
              <a:rPr lang="en-US" sz="2400" b="1" dirty="0">
                <a:solidFill>
                  <a:srgbClr val="FF0000"/>
                </a:solidFill>
              </a:rPr>
              <a:t>Federal Law</a:t>
            </a:r>
            <a:r>
              <a:rPr lang="en-US" sz="2400" dirty="0">
                <a:solidFill>
                  <a:srgbClr val="FF0000"/>
                </a:solidFill>
              </a:rPr>
              <a:t> -- </a:t>
            </a:r>
            <a:r>
              <a:rPr lang="en-US" sz="2400" b="1" dirty="0">
                <a:solidFill>
                  <a:srgbClr val="FF0000"/>
                </a:solidFill>
              </a:rPr>
              <a:t>42 USC § 290dd-2 </a:t>
            </a:r>
            <a:r>
              <a:rPr lang="en-US" sz="2400" b="1" dirty="0"/>
              <a:t/>
            </a:r>
            <a:br>
              <a:rPr lang="en-US" sz="2400" b="1" dirty="0"/>
            </a:br>
            <a:endParaRPr lang="en-US" sz="1600" dirty="0"/>
          </a:p>
          <a:p>
            <a:pPr marL="0" indent="0">
              <a:buNone/>
            </a:pPr>
            <a:r>
              <a:rPr lang="en-US" sz="2200" dirty="0"/>
              <a:t>Protects as confidential, records re: </a:t>
            </a:r>
          </a:p>
          <a:p>
            <a:pPr marL="0" indent="0">
              <a:buNone/>
            </a:pPr>
            <a:r>
              <a:rPr lang="en-US" dirty="0"/>
              <a:t>	- identity, diagnosis, prognosis, treatment of any patient </a:t>
            </a:r>
            <a:br>
              <a:rPr lang="en-US" dirty="0"/>
            </a:br>
            <a:endParaRPr lang="en-US" sz="1200" dirty="0"/>
          </a:p>
          <a:p>
            <a:pPr marL="0" indent="0">
              <a:buNone/>
            </a:pPr>
            <a:r>
              <a:rPr lang="en-US" sz="2200" dirty="0"/>
              <a:t>Can only be disclosed without patient’s consent </a:t>
            </a:r>
            <a:r>
              <a:rPr lang="en-US" sz="2200" u="sng" dirty="0">
                <a:solidFill>
                  <a:srgbClr val="FF0000"/>
                </a:solidFill>
              </a:rPr>
              <a:t>IF</a:t>
            </a:r>
            <a:r>
              <a:rPr lang="en-US" sz="2200" dirty="0"/>
              <a:t>:</a:t>
            </a:r>
          </a:p>
          <a:p>
            <a:pPr marL="0" indent="0">
              <a:buNone/>
            </a:pPr>
            <a:r>
              <a:rPr lang="en-US" dirty="0"/>
              <a:t>	- authorized by court order granted after application showing </a:t>
            </a:r>
            <a:r>
              <a:rPr lang="en-US" i="1" u="sng" dirty="0"/>
              <a:t>good </a:t>
            </a:r>
            <a:r>
              <a:rPr lang="en-US" i="1" dirty="0"/>
              <a:t>	</a:t>
            </a:r>
            <a:r>
              <a:rPr lang="en-US" i="1" u="sng" dirty="0"/>
              <a:t>cause</a:t>
            </a:r>
            <a:r>
              <a:rPr lang="en-US" dirty="0"/>
              <a:t>, including the need to avert a substantial risk of death or 	serious bodily harm. </a:t>
            </a:r>
          </a:p>
          <a:p>
            <a:pPr marL="0" indent="0">
              <a:buNone/>
            </a:pPr>
            <a:endParaRPr lang="en-US" dirty="0"/>
          </a:p>
          <a:p>
            <a:pPr marL="0" indent="0">
              <a:buNone/>
            </a:pPr>
            <a:r>
              <a:rPr lang="en-US" u="sng" dirty="0"/>
              <a:t>Good Cause </a:t>
            </a:r>
            <a:r>
              <a:rPr lang="mr-IN" dirty="0"/>
              <a:t>–</a:t>
            </a:r>
            <a:r>
              <a:rPr lang="en-US" dirty="0"/>
              <a:t>weigh public interest &amp; need for disclosure against:</a:t>
            </a:r>
          </a:p>
          <a:p>
            <a:pPr marL="0" indent="0">
              <a:buNone/>
            </a:pPr>
            <a:r>
              <a:rPr lang="en-US" dirty="0"/>
              <a:t>	(1) injury to the patient, </a:t>
            </a:r>
            <a:br>
              <a:rPr lang="en-US" dirty="0"/>
            </a:br>
            <a:r>
              <a:rPr lang="en-US" dirty="0"/>
              <a:t>	(2) to the physician-patient relationship, and </a:t>
            </a:r>
          </a:p>
          <a:p>
            <a:pPr marL="0" indent="0">
              <a:buNone/>
            </a:pPr>
            <a:r>
              <a:rPr lang="en-US" dirty="0"/>
              <a:t>	(3) to the treatment services. </a:t>
            </a:r>
          </a:p>
          <a:p>
            <a:pPr marL="0" indent="0">
              <a:buNone/>
            </a:pPr>
            <a:endParaRPr lang="en-US" dirty="0"/>
          </a:p>
          <a:p>
            <a:pPr marL="0" indent="0">
              <a:buNone/>
            </a:pPr>
            <a:r>
              <a:rPr lang="en-US" u="sng" dirty="0"/>
              <a:t>Court must</a:t>
            </a:r>
            <a:r>
              <a:rPr lang="en-US" dirty="0"/>
              <a:t>: (1) Limit disclosure to necessary parts of record; and </a:t>
            </a:r>
          </a:p>
          <a:p>
            <a:pPr marL="0" indent="0">
              <a:buNone/>
            </a:pPr>
            <a:r>
              <a:rPr lang="en-US" dirty="0"/>
              <a:t>(2) impose appropriate safeguards against unauthorized disclosure.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sz="3600" b="1" dirty="0">
                <a:solidFill>
                  <a:schemeClr val="accent5"/>
                </a:solidFill>
              </a:rPr>
              <a:t>“Good Cause”</a:t>
            </a:r>
          </a:p>
        </p:txBody>
      </p:sp>
      <p:sp>
        <p:nvSpPr>
          <p:cNvPr id="3" name="Content Placeholder 2"/>
          <p:cNvSpPr>
            <a:spLocks noGrp="1"/>
          </p:cNvSpPr>
          <p:nvPr>
            <p:ph idx="1"/>
          </p:nvPr>
        </p:nvSpPr>
        <p:spPr>
          <a:xfrm>
            <a:off x="762000" y="1143000"/>
            <a:ext cx="8077200" cy="5105400"/>
          </a:xfrm>
        </p:spPr>
        <p:txBody>
          <a:bodyPr>
            <a:normAutofit fontScale="40000" lnSpcReduction="20000"/>
          </a:bodyPr>
          <a:lstStyle/>
          <a:p>
            <a:pPr>
              <a:buNone/>
            </a:pPr>
            <a:r>
              <a:rPr lang="en-US" sz="6000" b="1" i="1" dirty="0"/>
              <a:t>In re Marvin M.</a:t>
            </a:r>
            <a:r>
              <a:rPr lang="en-US" sz="6000" b="0" dirty="0"/>
              <a:t>, </a:t>
            </a:r>
            <a:r>
              <a:rPr lang="en-US" sz="4500" b="0" dirty="0"/>
              <a:t>48 Conn. App 563 (1988)</a:t>
            </a:r>
            <a:r>
              <a:rPr lang="en-US" sz="6000" b="1" dirty="0"/>
              <a:t/>
            </a:r>
            <a:br>
              <a:rPr lang="en-US" sz="6000" b="1" dirty="0"/>
            </a:br>
            <a:endParaRPr lang="en-US" sz="6000" b="1" dirty="0"/>
          </a:p>
          <a:p>
            <a:pPr>
              <a:buNone/>
            </a:pPr>
            <a:r>
              <a:rPr lang="en-US" sz="4000" dirty="0"/>
              <a:t>	</a:t>
            </a:r>
            <a:r>
              <a:rPr lang="en-US" sz="5100" dirty="0">
                <a:solidFill>
                  <a:srgbClr val="FF0000"/>
                </a:solidFill>
              </a:rPr>
              <a:t>”Ordinary, run-of-the-mill objective data” </a:t>
            </a:r>
            <a:endParaRPr lang="en-US" sz="5100" dirty="0"/>
          </a:p>
          <a:p>
            <a:pPr>
              <a:buNone/>
            </a:pPr>
            <a:r>
              <a:rPr lang="en-US" sz="5100" dirty="0"/>
              <a:t>		</a:t>
            </a:r>
            <a:r>
              <a:rPr lang="en-US" sz="5100" b="0" dirty="0"/>
              <a:t>- </a:t>
            </a:r>
            <a:r>
              <a:rPr lang="en-US" sz="5100" dirty="0"/>
              <a:t>NOT </a:t>
            </a:r>
            <a:r>
              <a:rPr lang="en-US" sz="5100" b="1" dirty="0"/>
              <a:t>confidential</a:t>
            </a:r>
            <a:r>
              <a:rPr lang="en-US" sz="5100" dirty="0"/>
              <a:t> communications</a:t>
            </a:r>
          </a:p>
          <a:p>
            <a:pPr>
              <a:buNone/>
            </a:pPr>
            <a:r>
              <a:rPr lang="en-US" sz="5100" b="0" dirty="0"/>
              <a:t>		- is </a:t>
            </a:r>
            <a:r>
              <a:rPr lang="en-US" sz="5100" b="0" dirty="0" err="1"/>
              <a:t>disclosable</a:t>
            </a:r>
            <a:r>
              <a:rPr lang="en-US" sz="5100" b="0" dirty="0"/>
              <a:t> IF the Government meets the ‘good cause’ test</a:t>
            </a:r>
          </a:p>
          <a:p>
            <a:pPr>
              <a:buNone/>
            </a:pPr>
            <a:r>
              <a:rPr lang="en-US" sz="5100" dirty="0"/>
              <a:t/>
            </a:r>
            <a:br>
              <a:rPr lang="en-US" sz="5100" dirty="0"/>
            </a:br>
            <a:endParaRPr lang="en-US" sz="5100" dirty="0"/>
          </a:p>
          <a:p>
            <a:pPr>
              <a:buNone/>
            </a:pPr>
            <a:r>
              <a:rPr lang="en-US" sz="5100" dirty="0"/>
              <a:t>To determine whether “good cause” exists, the court</a:t>
            </a:r>
          </a:p>
          <a:p>
            <a:pPr>
              <a:buNone/>
            </a:pPr>
            <a:r>
              <a:rPr lang="en-US" sz="5100" dirty="0"/>
              <a:t>must find that: </a:t>
            </a:r>
          </a:p>
          <a:p>
            <a:pPr>
              <a:buNone/>
            </a:pPr>
            <a:r>
              <a:rPr lang="en-US" sz="5100" dirty="0"/>
              <a:t>	</a:t>
            </a:r>
            <a:r>
              <a:rPr lang="en-US" sz="5100" b="0" dirty="0"/>
              <a:t>(1) Other ways of obtaining the information are not</a:t>
            </a:r>
          </a:p>
          <a:p>
            <a:pPr>
              <a:buNone/>
            </a:pPr>
            <a:r>
              <a:rPr lang="en-US" sz="5100" b="0" dirty="0"/>
              <a:t>		available or would not be effective; and </a:t>
            </a:r>
          </a:p>
          <a:p>
            <a:pPr>
              <a:buNone/>
            </a:pPr>
            <a:r>
              <a:rPr lang="en-US" sz="5100" b="0" dirty="0"/>
              <a:t>	(2) The public interest and need for the disclosure outweigh the 	potential injury to the patient, the physician-patient 	relationship and the treatment services.’ </a:t>
            </a:r>
            <a:br>
              <a:rPr lang="en-US" sz="5100" b="0" dirty="0"/>
            </a:br>
            <a:endParaRPr lang="en-US" sz="5100" b="0" dirty="0"/>
          </a:p>
          <a:p>
            <a:pPr>
              <a:buNone/>
            </a:pPr>
            <a:r>
              <a:rPr lang="en-US" sz="3500" b="0" dirty="0"/>
              <a:t>See 42 CFR § 2.64(d) and 42 USC </a:t>
            </a:r>
            <a:r>
              <a:rPr lang="en-US" sz="3600" b="0" dirty="0"/>
              <a:t>§§ 290dd-2(b)(2)(C) </a:t>
            </a:r>
            <a:endParaRPr lang="en-US" sz="3500"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a:xfrm>
            <a:off x="628650" y="1371600"/>
            <a:ext cx="7886700" cy="4805363"/>
          </a:xfrm>
        </p:spPr>
        <p:txBody>
          <a:bodyPr>
            <a:normAutofit fontScale="92500" lnSpcReduction="20000"/>
          </a:bodyPr>
          <a:lstStyle/>
          <a:p>
            <a:pPr marL="0" indent="0" algn="ctr">
              <a:lnSpc>
                <a:spcPct val="115000"/>
              </a:lnSpc>
              <a:spcBef>
                <a:spcPts val="0"/>
              </a:spcBef>
              <a:buNone/>
            </a:pPr>
            <a:r>
              <a:rPr lang="en-US" sz="2400" i="1" dirty="0">
                <a:solidFill>
                  <a:srgbClr val="4F81BD"/>
                </a:solidFill>
                <a:latin typeface="Arial" charset="0"/>
                <a:ea typeface="Arial" charset="0"/>
                <a:cs typeface="Arial" charset="0"/>
              </a:rPr>
              <a:t>SWITCH HATS! </a:t>
            </a:r>
          </a:p>
          <a:p>
            <a:pPr marL="0" indent="0" algn="ctr">
              <a:lnSpc>
                <a:spcPct val="115000"/>
              </a:lnSpc>
              <a:spcBef>
                <a:spcPts val="0"/>
              </a:spcBef>
              <a:buNone/>
            </a:pPr>
            <a:r>
              <a:rPr lang="en-US" sz="2400" i="1" dirty="0">
                <a:solidFill>
                  <a:srgbClr val="4F81BD"/>
                </a:solidFill>
                <a:latin typeface="Arial" charset="0"/>
                <a:ea typeface="Arial" charset="0"/>
                <a:cs typeface="Arial" charset="0"/>
              </a:rPr>
              <a:t>You’ve been appointed to represent F’s mother </a:t>
            </a:r>
          </a:p>
          <a:p>
            <a:pPr marL="0" indent="0" algn="ctr">
              <a:lnSpc>
                <a:spcPct val="115000"/>
              </a:lnSpc>
              <a:spcBef>
                <a:spcPts val="0"/>
              </a:spcBef>
              <a:buNone/>
            </a:pPr>
            <a:endParaRPr lang="en-US" sz="2000" dirty="0"/>
          </a:p>
          <a:p>
            <a:pPr marL="0" indent="0">
              <a:buNone/>
            </a:pPr>
            <a:r>
              <a:rPr lang="en-US" sz="2000" dirty="0"/>
              <a:t>At trial on the neglect petition, DCF offers into evidence records from your client’s substance abuse program including her attendance records, drug test results, and notes of conversations with her substance abuse counselor.  You:</a:t>
            </a:r>
          </a:p>
          <a:p>
            <a:pPr marL="0" indent="0">
              <a:buNone/>
            </a:pPr>
            <a:endParaRPr lang="en-US" sz="1600" b="0" dirty="0"/>
          </a:p>
          <a:p>
            <a:pPr>
              <a:buFont typeface="Arial" charset="0"/>
              <a:buChar char="•"/>
            </a:pPr>
            <a:r>
              <a:rPr lang="en-US" sz="2000" b="0" dirty="0"/>
              <a:t>A. </a:t>
            </a:r>
            <a:r>
              <a:rPr lang="en-US" sz="2000" dirty="0"/>
              <a:t>Object! To all of it coming in. </a:t>
            </a:r>
            <a:r>
              <a:rPr lang="en-US" sz="2000" b="0" dirty="0"/>
              <a:t>Federal &amp; state law protect substance abuse treatment records.</a:t>
            </a:r>
            <a:br>
              <a:rPr lang="en-US" sz="2000" b="0" dirty="0"/>
            </a:br>
            <a:endParaRPr lang="en-US" sz="2000" b="0" dirty="0"/>
          </a:p>
          <a:p>
            <a:pPr>
              <a:buFont typeface="Arial" charset="0"/>
              <a:buChar char="•"/>
            </a:pPr>
            <a:r>
              <a:rPr lang="en-US" sz="2000" b="0" dirty="0"/>
              <a:t>B. </a:t>
            </a:r>
            <a:r>
              <a:rPr lang="en-US" sz="2000" dirty="0"/>
              <a:t>Object!</a:t>
            </a:r>
            <a:r>
              <a:rPr lang="en-US" sz="2000" b="0" dirty="0"/>
              <a:t> On the basis that your client never signed a HIPAA release and the SA program violated federal law by turning documents over to DCF. </a:t>
            </a:r>
            <a:br>
              <a:rPr lang="en-US" sz="2000" b="0" dirty="0"/>
            </a:br>
            <a:endParaRPr lang="en-US" sz="2000" b="0" dirty="0"/>
          </a:p>
          <a:p>
            <a:pPr>
              <a:buFont typeface="Arial" charset="0"/>
              <a:buChar char="•"/>
            </a:pPr>
            <a:r>
              <a:rPr lang="en-US" sz="2000" b="0" dirty="0"/>
              <a:t>C.  </a:t>
            </a:r>
            <a:r>
              <a:rPr lang="en-US" sz="2000" dirty="0"/>
              <a:t>Object half-heartedly, it’s a losing fight. </a:t>
            </a:r>
            <a:r>
              <a:rPr lang="en-US" sz="2000" b="0" dirty="0"/>
              <a:t>The Specific Steps mandated that your client sign a release for DCF &amp; the social study, case plan &amp; DCF records already discuss your client’s SA program.</a:t>
            </a:r>
          </a:p>
          <a:p>
            <a:pPr marL="0" indent="0">
              <a:buNone/>
            </a:pPr>
            <a:endParaRPr lang="en-US" sz="2000" b="0" dirty="0"/>
          </a:p>
        </p:txBody>
      </p:sp>
    </p:spTree>
    <p:extLst>
      <p:ext uri="{BB962C8B-B14F-4D97-AF65-F5344CB8AC3E}">
        <p14:creationId xmlns:p14="http://schemas.microsoft.com/office/powerpoint/2010/main" val="2004867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b="1" dirty="0">
                <a:solidFill>
                  <a:schemeClr val="accent5"/>
                </a:solidFill>
              </a:rPr>
              <a:t>Qualified Protective Order</a:t>
            </a:r>
            <a:endParaRPr lang="en-US" sz="3600" dirty="0">
              <a:solidFill>
                <a:schemeClr val="accent5"/>
              </a:solidFill>
            </a:endParaRPr>
          </a:p>
        </p:txBody>
      </p:sp>
      <p:sp>
        <p:nvSpPr>
          <p:cNvPr id="3" name="Content Placeholder 2"/>
          <p:cNvSpPr>
            <a:spLocks noGrp="1"/>
          </p:cNvSpPr>
          <p:nvPr>
            <p:ph idx="1"/>
          </p:nvPr>
        </p:nvSpPr>
        <p:spPr>
          <a:xfrm>
            <a:off x="628650" y="1447800"/>
            <a:ext cx="7886700" cy="4729163"/>
          </a:xfrm>
        </p:spPr>
        <p:txBody>
          <a:bodyPr>
            <a:normAutofit fontScale="25000" lnSpcReduction="20000"/>
          </a:bodyPr>
          <a:lstStyle/>
          <a:p>
            <a:pPr>
              <a:buNone/>
            </a:pPr>
            <a:r>
              <a:rPr lang="en-US" sz="8000" b="1" dirty="0">
                <a:solidFill>
                  <a:srgbClr val="FF0000"/>
                </a:solidFill>
              </a:rPr>
              <a:t>PB Rule 32a-8: Use of Confidential Alcohol or Drug</a:t>
            </a:r>
          </a:p>
          <a:p>
            <a:pPr>
              <a:buNone/>
            </a:pPr>
            <a:r>
              <a:rPr lang="en-US" sz="8000" b="1" dirty="0">
                <a:solidFill>
                  <a:srgbClr val="FF0000"/>
                </a:solidFill>
              </a:rPr>
              <a:t>Abuse Treatment Records as Evidence</a:t>
            </a:r>
            <a:endParaRPr lang="en-US" sz="8000" dirty="0">
              <a:solidFill>
                <a:srgbClr val="FF0000"/>
              </a:solidFill>
            </a:endParaRPr>
          </a:p>
          <a:p>
            <a:pPr>
              <a:buNone/>
            </a:pPr>
            <a:endParaRPr lang="en-US" dirty="0"/>
          </a:p>
          <a:p>
            <a:pPr>
              <a:buNone/>
            </a:pPr>
            <a:r>
              <a:rPr lang="en-US" sz="7200" b="1" dirty="0"/>
              <a:t>(a)</a:t>
            </a:r>
            <a:r>
              <a:rPr lang="en-US" sz="7200" dirty="0"/>
              <a:t> Upon a determination by the judicial authority that </a:t>
            </a:r>
            <a:r>
              <a:rPr lang="en-US" sz="7200" i="1" dirty="0">
                <a:solidFill>
                  <a:srgbClr val="FF0000"/>
                </a:solidFill>
              </a:rPr>
              <a:t>good cause </a:t>
            </a:r>
            <a:r>
              <a:rPr lang="en-US" sz="7200" dirty="0"/>
              <a:t>exists pursuant to federal law and regulations, the judicial authority may admit evidence of any party's alcohol or drug treatment by a facility subject to said regulations.</a:t>
            </a:r>
          </a:p>
          <a:p>
            <a:pPr>
              <a:buNone/>
            </a:pPr>
            <a:r>
              <a:rPr lang="en-US" sz="7200" dirty="0"/>
              <a:t> </a:t>
            </a:r>
          </a:p>
          <a:p>
            <a:pPr>
              <a:buNone/>
            </a:pPr>
            <a:r>
              <a:rPr lang="en-US" sz="7200" b="1" dirty="0"/>
              <a:t>(b)</a:t>
            </a:r>
            <a:r>
              <a:rPr lang="en-US" sz="7200" dirty="0"/>
              <a:t> A party seeking to introduce substance abuse treatment records shall </a:t>
            </a:r>
            <a:r>
              <a:rPr lang="en-US" sz="7200" i="1" dirty="0">
                <a:solidFill>
                  <a:srgbClr val="FF0000"/>
                </a:solidFill>
              </a:rPr>
              <a:t>submit a motion </a:t>
            </a:r>
            <a:r>
              <a:rPr lang="en-US" sz="7200" dirty="0"/>
              <a:t>to the judicial authority requesting permission to subpoena such records and explaining the need for them, and shall also file a motion to disclose such confidential records and permit testimony regarding them. The motion for permission to subpoena such records may be signed ex parte by the judicial authority. If the judicial authority approves the motion, such records may be subpoenaed and submitted to the court under seal, and the judicial authority shall set a date for the parties and service providers to be heard on the motion to disclose confidential alcohol or drug abuse treatment records.</a:t>
            </a:r>
          </a:p>
          <a:p>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Confidentiality</a:t>
            </a:r>
          </a:p>
        </p:txBody>
      </p:sp>
      <p:sp>
        <p:nvSpPr>
          <p:cNvPr id="3" name="Content Placeholder 2"/>
          <p:cNvSpPr>
            <a:spLocks noGrp="1"/>
          </p:cNvSpPr>
          <p:nvPr>
            <p:ph idx="1"/>
          </p:nvPr>
        </p:nvSpPr>
        <p:spPr>
          <a:xfrm>
            <a:off x="762000" y="1524000"/>
            <a:ext cx="8001000" cy="4343400"/>
          </a:xfrm>
        </p:spPr>
        <p:txBody>
          <a:bodyPr>
            <a:normAutofit/>
          </a:bodyPr>
          <a:lstStyle/>
          <a:p>
            <a:pPr>
              <a:buFont typeface="Wingdings 3" pitchFamily="18" charset="2"/>
              <a:buChar char=""/>
              <a:defRPr/>
            </a:pPr>
            <a:r>
              <a:rPr lang="en-US" sz="2800" dirty="0"/>
              <a:t>What is confidentiality?</a:t>
            </a:r>
          </a:p>
          <a:p>
            <a:pPr marL="392113" lvl="1" indent="0">
              <a:buFont typeface="Verdana" pitchFamily="34" charset="0"/>
              <a:buNone/>
              <a:defRPr/>
            </a:pPr>
            <a:endParaRPr lang="en-US" sz="1600" dirty="0"/>
          </a:p>
          <a:p>
            <a:pPr>
              <a:buFont typeface="Wingdings 3" pitchFamily="18" charset="2"/>
              <a:buChar char=""/>
              <a:defRPr/>
            </a:pPr>
            <a:r>
              <a:rPr lang="en-US" sz="2800" dirty="0"/>
              <a:t>What do state &amp; federal confidentiality rules prevent?</a:t>
            </a:r>
          </a:p>
          <a:p>
            <a:pPr lvl="1">
              <a:buFont typeface="Verdana" pitchFamily="34" charset="0"/>
              <a:buChar char="◦"/>
              <a:defRPr/>
            </a:pPr>
            <a:r>
              <a:rPr lang="en-US" dirty="0"/>
              <a:t>Limit the disclosure of personally-identifiable information to third parties</a:t>
            </a:r>
          </a:p>
          <a:p>
            <a:pPr lvl="1">
              <a:buFont typeface="Verdana" pitchFamily="34" charset="0"/>
              <a:buChar char="◦"/>
              <a:defRPr/>
            </a:pPr>
            <a:endParaRPr lang="en-US" sz="1600" dirty="0"/>
          </a:p>
          <a:p>
            <a:pPr>
              <a:buFont typeface="Wingdings 3" pitchFamily="18" charset="2"/>
              <a:buChar char=""/>
              <a:defRPr/>
            </a:pPr>
            <a:r>
              <a:rPr lang="en-US" sz="2800" dirty="0"/>
              <a:t>When might confidentiality be implicated?</a:t>
            </a:r>
          </a:p>
          <a:p>
            <a:pPr lvl="1">
              <a:buFont typeface="Verdana" pitchFamily="34" charset="0"/>
              <a:buChar char="◦"/>
              <a:defRPr/>
            </a:pPr>
            <a:r>
              <a:rPr lang="en-US" dirty="0"/>
              <a:t>Anytime people involved in the case (lawyers, DCF, service providers, GALs) talk to each other or provide records to each other.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Confidentiality in Juvenile Court </a:t>
            </a:r>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pPr>
              <a:buNone/>
            </a:pPr>
            <a:r>
              <a:rPr lang="en-US" sz="2900" dirty="0"/>
              <a:t>Must distinguish b/w </a:t>
            </a:r>
            <a:r>
              <a:rPr lang="en-US" sz="2900" dirty="0">
                <a:solidFill>
                  <a:srgbClr val="FF0000"/>
                </a:solidFill>
              </a:rPr>
              <a:t>confidential communications</a:t>
            </a:r>
            <a:r>
              <a:rPr lang="en-US" sz="2900" dirty="0"/>
              <a:t> &amp; </a:t>
            </a:r>
            <a:r>
              <a:rPr lang="en-US" sz="2900" dirty="0">
                <a:solidFill>
                  <a:srgbClr val="FF0000"/>
                </a:solidFill>
              </a:rPr>
              <a:t>run-of-the-mill objective data</a:t>
            </a:r>
            <a:endParaRPr lang="en-US" sz="2900" b="0" dirty="0"/>
          </a:p>
          <a:p>
            <a:pPr>
              <a:buNone/>
            </a:pPr>
            <a:endParaRPr lang="en-US" sz="2400" b="1" dirty="0"/>
          </a:p>
          <a:p>
            <a:pPr>
              <a:buNone/>
            </a:pPr>
            <a:r>
              <a:rPr lang="en-US" sz="2900" b="1" dirty="0">
                <a:solidFill>
                  <a:srgbClr val="FF0000"/>
                </a:solidFill>
              </a:rPr>
              <a:t>Confidential</a:t>
            </a:r>
            <a:r>
              <a:rPr lang="en-US" sz="2900" dirty="0">
                <a:solidFill>
                  <a:srgbClr val="FF0000"/>
                </a:solidFill>
              </a:rPr>
              <a:t> </a:t>
            </a:r>
            <a:r>
              <a:rPr lang="en-US" sz="2900" b="1" dirty="0">
                <a:solidFill>
                  <a:srgbClr val="FF0000"/>
                </a:solidFill>
              </a:rPr>
              <a:t>communications</a:t>
            </a:r>
            <a:r>
              <a:rPr lang="en-US" sz="2900" dirty="0">
                <a:solidFill>
                  <a:srgbClr val="FF0000"/>
                </a:solidFill>
              </a:rPr>
              <a:t> </a:t>
            </a:r>
            <a:r>
              <a:rPr lang="en-US" sz="2900" b="0" dirty="0"/>
              <a:t>are disclosed </a:t>
            </a:r>
            <a:r>
              <a:rPr lang="en-US" sz="2900" dirty="0"/>
              <a:t>only if the “</a:t>
            </a:r>
            <a:r>
              <a:rPr lang="en-US" sz="2900" b="1" dirty="0"/>
              <a:t>good cause</a:t>
            </a:r>
            <a:r>
              <a:rPr lang="en-US" sz="2900" dirty="0"/>
              <a:t>” test is met </a:t>
            </a:r>
            <a:r>
              <a:rPr lang="en-US" sz="2900" b="1" i="1" u="sng" dirty="0"/>
              <a:t>AND</a:t>
            </a:r>
            <a:r>
              <a:rPr lang="en-US" sz="2900" b="1" i="1" dirty="0"/>
              <a:t> </a:t>
            </a:r>
            <a:r>
              <a:rPr lang="en-US" sz="2900" dirty="0"/>
              <a:t>1 of the 3</a:t>
            </a:r>
            <a:r>
              <a:rPr lang="en-US" sz="2900" b="1" dirty="0"/>
              <a:t> circumstances</a:t>
            </a:r>
            <a:r>
              <a:rPr lang="en-US" sz="2900" dirty="0"/>
              <a:t> </a:t>
            </a:r>
            <a:r>
              <a:rPr lang="en-US" sz="2900" b="0" dirty="0"/>
              <a:t>is also </a:t>
            </a:r>
            <a:r>
              <a:rPr lang="en-US" sz="2900" b="0" dirty="0" err="1"/>
              <a:t>est’d</a:t>
            </a:r>
            <a:r>
              <a:rPr lang="en-US" sz="2900" b="0" dirty="0"/>
              <a:t>: </a:t>
            </a:r>
          </a:p>
          <a:p>
            <a:pPr>
              <a:buNone/>
            </a:pPr>
            <a:endParaRPr lang="en-US" sz="2400" dirty="0"/>
          </a:p>
          <a:p>
            <a:pPr>
              <a:buNone/>
            </a:pPr>
            <a:r>
              <a:rPr lang="en-US" sz="2400" dirty="0"/>
              <a:t>		(1) </a:t>
            </a:r>
            <a:r>
              <a:rPr lang="en-US" sz="2400" b="0" dirty="0"/>
              <a:t>The disclosure is necessary to protect against </a:t>
            </a:r>
            <a:r>
              <a:rPr lang="en-US" sz="2400" dirty="0"/>
              <a:t>an existing threat to life or of serious bodily injury;</a:t>
            </a:r>
            <a:br>
              <a:rPr lang="en-US" sz="2400" dirty="0"/>
            </a:br>
            <a:endParaRPr lang="en-US" sz="2400" dirty="0"/>
          </a:p>
          <a:p>
            <a:pPr>
              <a:buNone/>
            </a:pPr>
            <a:r>
              <a:rPr lang="en-US" sz="2400" dirty="0"/>
              <a:t>		(2) </a:t>
            </a:r>
            <a:r>
              <a:rPr lang="en-US" sz="2400" b="0" dirty="0"/>
              <a:t>The disclosure is necessary in connection with the </a:t>
            </a:r>
            <a:r>
              <a:rPr lang="en-US" sz="2400" dirty="0"/>
              <a:t>investigation or prosecution of an extremely serious crime</a:t>
            </a:r>
            <a:r>
              <a:rPr lang="en-US" sz="2400" b="0" dirty="0"/>
              <a:t>; or</a:t>
            </a:r>
            <a:r>
              <a:rPr lang="en-US" sz="2400" dirty="0"/>
              <a:t/>
            </a:r>
            <a:br>
              <a:rPr lang="en-US" sz="2400" dirty="0"/>
            </a:br>
            <a:endParaRPr lang="en-US" sz="2400" dirty="0"/>
          </a:p>
          <a:p>
            <a:pPr>
              <a:buNone/>
            </a:pPr>
            <a:r>
              <a:rPr lang="en-US" sz="2400" dirty="0"/>
              <a:t>		(3) </a:t>
            </a:r>
            <a:r>
              <a:rPr lang="en-US" sz="2400" b="0" dirty="0"/>
              <a:t>The disclosure is</a:t>
            </a:r>
            <a:r>
              <a:rPr lang="en-US" sz="2400" dirty="0"/>
              <a:t> in connection with litigation or an administrative proceeding </a:t>
            </a:r>
            <a:r>
              <a:rPr lang="en-US" sz="2400" b="0" dirty="0"/>
              <a:t>in which the patient offers </a:t>
            </a:r>
            <a:r>
              <a:rPr lang="en-US" sz="2400" dirty="0"/>
              <a:t>testimony or other evidence </a:t>
            </a:r>
            <a:r>
              <a:rPr lang="en-US" sz="2400" b="0" dirty="0"/>
              <a:t>pertaining to the </a:t>
            </a:r>
            <a:r>
              <a:rPr lang="en-US" sz="2400" dirty="0"/>
              <a:t>content of the confidential communications.</a:t>
            </a:r>
            <a:endParaRPr lang="en-US" sz="2400" b="0" dirty="0"/>
          </a:p>
          <a:p>
            <a:pPr>
              <a:buNone/>
            </a:pPr>
            <a:endParaRPr lang="en-US" sz="2800" dirty="0"/>
          </a:p>
          <a:p>
            <a:pPr>
              <a:buNone/>
            </a:pPr>
            <a:r>
              <a:rPr lang="en-US" sz="2000" b="0" i="1" dirty="0"/>
              <a:t>In re August 1993 Regular Grand Jury,</a:t>
            </a:r>
            <a:r>
              <a:rPr lang="en-US" sz="2000" b="0" dirty="0"/>
              <a:t> 854 </a:t>
            </a:r>
            <a:r>
              <a:rPr lang="en-US" sz="2000" b="0" dirty="0" err="1"/>
              <a:t>F.Sup</a:t>
            </a:r>
            <a:r>
              <a:rPr lang="en-US" sz="2000" b="0" dirty="0"/>
              <a:t>. at 1384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a:xfrm>
            <a:off x="628650" y="1371600"/>
            <a:ext cx="7886700" cy="4805363"/>
          </a:xfrm>
        </p:spPr>
        <p:txBody>
          <a:bodyPr>
            <a:normAutofit fontScale="85000" lnSpcReduction="20000"/>
          </a:bodyPr>
          <a:lstStyle/>
          <a:p>
            <a:pPr marL="0" indent="0">
              <a:buNone/>
            </a:pPr>
            <a:r>
              <a:rPr lang="en-US" sz="2200" dirty="0"/>
              <a:t>You lost the battle to exclude the SA program records re: your client’s attendance and test results. Now you want to keep out the records concerning confidential communications between your client and her SA counselor. </a:t>
            </a:r>
          </a:p>
          <a:p>
            <a:pPr marL="0" indent="0">
              <a:buNone/>
            </a:pPr>
            <a:r>
              <a:rPr lang="en-US" sz="2200" dirty="0"/>
              <a:t>Your client did not testify and the communications concern the triggers for your client’s relapse history. What is the basis of your objection?</a:t>
            </a:r>
            <a:br>
              <a:rPr lang="en-US" sz="2200" dirty="0"/>
            </a:br>
            <a:endParaRPr lang="en-US" sz="2200" dirty="0"/>
          </a:p>
          <a:p>
            <a:pPr>
              <a:buFont typeface="Arial" charset="0"/>
              <a:buChar char="•"/>
            </a:pPr>
            <a:r>
              <a:rPr lang="en-US" sz="2200" b="0" dirty="0"/>
              <a:t>A. “Good Cause” does not exist because other ways of obtaining the information exist and are equally effective.</a:t>
            </a:r>
            <a:br>
              <a:rPr lang="en-US" sz="2200" b="0" dirty="0"/>
            </a:br>
            <a:endParaRPr lang="en-US" sz="2200" b="0" dirty="0"/>
          </a:p>
          <a:p>
            <a:pPr>
              <a:buFont typeface="Arial" charset="0"/>
              <a:buChar char="•"/>
            </a:pPr>
            <a:r>
              <a:rPr lang="en-US" sz="2200" b="0" dirty="0"/>
              <a:t>B. The “Good Cause” test does not apply because this is not “ordinary run-of-the-mill objective data” so the statutory privilege protects this information. </a:t>
            </a:r>
            <a:br>
              <a:rPr lang="en-US" sz="2200" b="0" dirty="0"/>
            </a:br>
            <a:endParaRPr lang="en-US" sz="2200" b="0" dirty="0"/>
          </a:p>
          <a:p>
            <a:pPr>
              <a:buFont typeface="Arial" charset="0"/>
              <a:buChar char="•"/>
            </a:pPr>
            <a:r>
              <a:rPr lang="en-US" sz="2200" b="0" dirty="0"/>
              <a:t>C.  DCF may be able to establish good cause based on the public interest in protecting children but they need something more</a:t>
            </a:r>
            <a:r>
              <a:rPr lang="mr-IN" sz="2200" b="0" dirty="0"/>
              <a:t>…</a:t>
            </a:r>
            <a:r>
              <a:rPr lang="en-US" sz="2200" b="0" dirty="0"/>
              <a:t>..</a:t>
            </a:r>
            <a:br>
              <a:rPr lang="en-US" sz="2200" b="0" dirty="0"/>
            </a:br>
            <a:endParaRPr lang="en-US" sz="2200" b="0" dirty="0"/>
          </a:p>
          <a:p>
            <a:pPr>
              <a:buFont typeface="Arial" charset="0"/>
              <a:buChar char="•"/>
            </a:pPr>
            <a:r>
              <a:rPr lang="en-US" sz="2200" b="0" dirty="0"/>
              <a:t>D.  None of the above</a:t>
            </a:r>
            <a:r>
              <a:rPr lang="en-US" sz="2000" b="0" dirty="0"/>
              <a:t/>
            </a:r>
            <a:br>
              <a:rPr lang="en-US" sz="2000" b="0" dirty="0"/>
            </a:br>
            <a:endParaRPr lang="en-US" sz="2000" b="0" dirty="0"/>
          </a:p>
        </p:txBody>
      </p:sp>
    </p:spTree>
    <p:extLst>
      <p:ext uri="{BB962C8B-B14F-4D97-AF65-F5344CB8AC3E}">
        <p14:creationId xmlns:p14="http://schemas.microsoft.com/office/powerpoint/2010/main" val="154662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State Confidentiality Statutes </a:t>
            </a:r>
          </a:p>
        </p:txBody>
      </p:sp>
      <p:sp>
        <p:nvSpPr>
          <p:cNvPr id="3" name="Content Placeholder 2"/>
          <p:cNvSpPr>
            <a:spLocks noGrp="1"/>
          </p:cNvSpPr>
          <p:nvPr>
            <p:ph idx="1"/>
          </p:nvPr>
        </p:nvSpPr>
        <p:spPr/>
        <p:txBody>
          <a:bodyPr>
            <a:normAutofit/>
          </a:bodyPr>
          <a:lstStyle/>
          <a:p>
            <a:pPr>
              <a:buClr>
                <a:schemeClr val="accent3">
                  <a:lumMod val="75000"/>
                </a:schemeClr>
              </a:buClr>
            </a:pPr>
            <a:r>
              <a:rPr lang="en-US" sz="2800" dirty="0"/>
              <a:t>CGS § 52-146, </a:t>
            </a:r>
            <a:r>
              <a:rPr lang="en-US" sz="2800" i="1" dirty="0"/>
              <a:t>et seq. </a:t>
            </a:r>
            <a:br>
              <a:rPr lang="en-US" sz="2800" i="1" dirty="0"/>
            </a:br>
            <a:endParaRPr lang="en-US" sz="2800" i="1" dirty="0"/>
          </a:p>
          <a:p>
            <a:pPr>
              <a:buClr>
                <a:schemeClr val="accent3">
                  <a:lumMod val="75000"/>
                </a:schemeClr>
              </a:buClr>
            </a:pPr>
            <a:r>
              <a:rPr lang="en-US" sz="2800" dirty="0"/>
              <a:t>Types of privilege </a:t>
            </a:r>
          </a:p>
          <a:p>
            <a:pPr lvl="1">
              <a:buClr>
                <a:schemeClr val="accent3">
                  <a:lumMod val="75000"/>
                </a:schemeClr>
              </a:buClr>
            </a:pPr>
            <a:r>
              <a:rPr lang="en-US" sz="2400" dirty="0"/>
              <a:t>doctor/patient</a:t>
            </a:r>
          </a:p>
          <a:p>
            <a:pPr lvl="1">
              <a:buClr>
                <a:schemeClr val="accent3">
                  <a:lumMod val="75000"/>
                </a:schemeClr>
              </a:buClr>
            </a:pPr>
            <a:r>
              <a:rPr lang="en-US" sz="2400" dirty="0"/>
              <a:t>psychologist/patient</a:t>
            </a:r>
          </a:p>
          <a:p>
            <a:pPr lvl="1">
              <a:buClr>
                <a:schemeClr val="accent3">
                  <a:lumMod val="75000"/>
                </a:schemeClr>
              </a:buClr>
            </a:pPr>
            <a:r>
              <a:rPr lang="en-US" sz="2400" dirty="0"/>
              <a:t>marital counselor/client</a:t>
            </a:r>
          </a:p>
          <a:p>
            <a:pPr lvl="1">
              <a:buClr>
                <a:schemeClr val="accent3">
                  <a:lumMod val="75000"/>
                </a:schemeClr>
              </a:buClr>
            </a:pPr>
            <a:r>
              <a:rPr lang="en-US" sz="2400" dirty="0"/>
              <a:t>battered women’s shelter counsel/client </a:t>
            </a:r>
            <a:br>
              <a:rPr lang="en-US" sz="2400" dirty="0"/>
            </a:br>
            <a:endParaRPr lang="en-US" sz="2400" dirty="0"/>
          </a:p>
          <a:p>
            <a:pPr>
              <a:buClr>
                <a:schemeClr val="accent3">
                  <a:lumMod val="75000"/>
                </a:schemeClr>
              </a:buClr>
            </a:pPr>
            <a:r>
              <a:rPr lang="en-US" sz="2800" b="1" dirty="0">
                <a:solidFill>
                  <a:srgbClr val="FF0000"/>
                </a:solidFill>
              </a:rPr>
              <a:t>Each privilege is worded slightly differently </a:t>
            </a:r>
            <a:r>
              <a:rPr lang="en-US" sz="2800" dirty="0"/>
              <a:t/>
            </a:r>
            <a:br>
              <a:rPr lang="en-US" sz="2800" dirty="0"/>
            </a:br>
            <a:r>
              <a:rPr lang="en-US" sz="2400" b="0" dirty="0"/>
              <a:t>This is significant for disclosure purposes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a:xfrm>
            <a:off x="628650" y="1447800"/>
            <a:ext cx="7886700" cy="4800600"/>
          </a:xfrm>
        </p:spPr>
        <p:txBody>
          <a:bodyPr>
            <a:normAutofit fontScale="92500" lnSpcReduction="20000"/>
          </a:bodyPr>
          <a:lstStyle/>
          <a:p>
            <a:pPr marL="0" indent="0">
              <a:buNone/>
            </a:pPr>
            <a:r>
              <a:rPr lang="en-US" sz="2400" dirty="0"/>
              <a:t>At trial on the neglect petition, DCF offers into evidence: </a:t>
            </a:r>
          </a:p>
          <a:p>
            <a:pPr marL="457200" indent="-457200">
              <a:buAutoNum type="arabicParenBoth"/>
            </a:pPr>
            <a:r>
              <a:rPr lang="en-US" sz="2400" dirty="0"/>
              <a:t>the court-ordered evaluation conducted by Terry Ramirez</a:t>
            </a:r>
          </a:p>
          <a:p>
            <a:pPr marL="457200" indent="-457200">
              <a:buAutoNum type="arabicParenBoth"/>
            </a:pPr>
            <a:r>
              <a:rPr lang="en-US" sz="2400" dirty="0"/>
              <a:t>records from your client’s psychiatrist; and </a:t>
            </a:r>
          </a:p>
          <a:p>
            <a:pPr marL="457200" indent="-457200">
              <a:buAutoNum type="arabicParenBoth"/>
            </a:pPr>
            <a:r>
              <a:rPr lang="en-US" sz="2400" dirty="0"/>
              <a:t>records from your client’s medical doctor. </a:t>
            </a:r>
          </a:p>
          <a:p>
            <a:pPr marL="0" indent="0">
              <a:buNone/>
            </a:pPr>
            <a:r>
              <a:rPr lang="en-US" sz="2400" dirty="0"/>
              <a:t>All records include treatment records and communications.  You object to all of the records coming into evidence. The Court </a:t>
            </a:r>
            <a:r>
              <a:rPr lang="en-US" sz="2200" dirty="0"/>
              <a:t>:</a:t>
            </a:r>
          </a:p>
          <a:p>
            <a:pPr marL="0" indent="0">
              <a:buNone/>
            </a:pPr>
            <a:endParaRPr lang="en-US" dirty="0"/>
          </a:p>
          <a:p>
            <a:pPr>
              <a:buFont typeface="Arial" charset="0"/>
              <a:buChar char="•"/>
            </a:pPr>
            <a:r>
              <a:rPr lang="en-US" b="0" dirty="0"/>
              <a:t>A. Does NOT admit any of the records because the Doctor/Patient, Psychiatrist/Patient, and Psychologist/Patient privilege all protect your client’s confidential information. </a:t>
            </a:r>
            <a:br>
              <a:rPr lang="en-US" b="0" dirty="0"/>
            </a:br>
            <a:endParaRPr lang="en-US" b="0" dirty="0"/>
          </a:p>
          <a:p>
            <a:pPr>
              <a:buFont typeface="Arial" charset="0"/>
              <a:buChar char="•"/>
            </a:pPr>
            <a:r>
              <a:rPr lang="en-US" b="0" dirty="0"/>
              <a:t>B. Admits BOTH the records from your client’s psychiatrist AND Terry Ramirez’s evaluation.</a:t>
            </a:r>
            <a:br>
              <a:rPr lang="en-US" b="0" dirty="0"/>
            </a:br>
            <a:endParaRPr lang="en-US" b="0" dirty="0"/>
          </a:p>
          <a:p>
            <a:pPr>
              <a:buFont typeface="Arial" charset="0"/>
              <a:buChar char="•"/>
            </a:pPr>
            <a:r>
              <a:rPr lang="en-US" b="0" dirty="0"/>
              <a:t>C. Admits BOTH Terry Ramirez’s evaluation AND the records from your client’s medical doctor because Doctor/Patient privilege does not apply in child protection proceedings.</a:t>
            </a:r>
          </a:p>
        </p:txBody>
      </p:sp>
    </p:spTree>
    <p:extLst>
      <p:ext uri="{BB962C8B-B14F-4D97-AF65-F5344CB8AC3E}">
        <p14:creationId xmlns:p14="http://schemas.microsoft.com/office/powerpoint/2010/main" val="81723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5"/>
                </a:solidFill>
              </a:rPr>
              <a:t>State Confidentiality Statutes</a:t>
            </a:r>
            <a:r>
              <a:rPr lang="en-US" sz="3600" b="1" dirty="0"/>
              <a:t/>
            </a:r>
            <a:br>
              <a:rPr lang="en-US" sz="3600" b="1" dirty="0"/>
            </a:br>
            <a:r>
              <a:rPr lang="en-US" sz="3000" b="1" dirty="0">
                <a:solidFill>
                  <a:srgbClr val="FF0000"/>
                </a:solidFill>
              </a:rPr>
              <a:t>Mental Health Records</a:t>
            </a:r>
          </a:p>
        </p:txBody>
      </p:sp>
      <p:sp>
        <p:nvSpPr>
          <p:cNvPr id="3" name="Content Placeholder 2"/>
          <p:cNvSpPr>
            <a:spLocks noGrp="1"/>
          </p:cNvSpPr>
          <p:nvPr>
            <p:ph idx="1"/>
          </p:nvPr>
        </p:nvSpPr>
        <p:spPr>
          <a:xfrm>
            <a:off x="990600" y="1600200"/>
            <a:ext cx="7239000" cy="4525963"/>
          </a:xfrm>
        </p:spPr>
        <p:txBody>
          <a:bodyPr>
            <a:normAutofit fontScale="92500" lnSpcReduction="10000"/>
          </a:bodyPr>
          <a:lstStyle/>
          <a:p>
            <a:pPr>
              <a:buNone/>
            </a:pPr>
            <a:r>
              <a:rPr lang="en-US" sz="2800" b="1" dirty="0"/>
              <a:t>Compare:</a:t>
            </a:r>
          </a:p>
          <a:p>
            <a:pPr lvl="0">
              <a:buClr>
                <a:schemeClr val="accent3">
                  <a:lumMod val="75000"/>
                </a:schemeClr>
              </a:buClr>
            </a:pPr>
            <a:r>
              <a:rPr lang="en-US" sz="2800" b="1" dirty="0"/>
              <a:t>Psychologist patient privilege</a:t>
            </a:r>
            <a:r>
              <a:rPr lang="en-US" sz="2800" dirty="0"/>
              <a:t/>
            </a:r>
            <a:br>
              <a:rPr lang="en-US" sz="2800" dirty="0"/>
            </a:br>
            <a:r>
              <a:rPr lang="en-US" sz="2800" dirty="0"/>
              <a:t>52-146c: </a:t>
            </a:r>
            <a:r>
              <a:rPr lang="en-US" sz="2800" b="0" dirty="0"/>
              <a:t>specifically applies in “civil action” </a:t>
            </a:r>
            <a:r>
              <a:rPr lang="en-US" sz="2800" dirty="0"/>
              <a:t/>
            </a:r>
            <a:br>
              <a:rPr lang="en-US" sz="2800" dirty="0"/>
            </a:br>
            <a:r>
              <a:rPr lang="en-US" sz="2800" b="0" dirty="0"/>
              <a:t>and “juvenile action”</a:t>
            </a:r>
            <a:br>
              <a:rPr lang="en-US" sz="2800" b="0" dirty="0"/>
            </a:br>
            <a:endParaRPr lang="en-US" sz="2800" b="0" dirty="0"/>
          </a:p>
          <a:p>
            <a:pPr lvl="0">
              <a:buClr>
                <a:schemeClr val="accent3">
                  <a:lumMod val="75000"/>
                </a:schemeClr>
              </a:buClr>
            </a:pPr>
            <a:r>
              <a:rPr lang="en-US" sz="2800" b="1" dirty="0"/>
              <a:t>Psychiatric patient privilege</a:t>
            </a:r>
            <a:r>
              <a:rPr lang="en-US" sz="2800" dirty="0"/>
              <a:t/>
            </a:r>
            <a:br>
              <a:rPr lang="en-US" sz="2800" dirty="0"/>
            </a:br>
            <a:r>
              <a:rPr lang="en-US" sz="2800" dirty="0"/>
              <a:t>146e and f: </a:t>
            </a:r>
            <a:r>
              <a:rPr lang="en-US" sz="2800" b="0" dirty="0"/>
              <a:t>not forum limited</a:t>
            </a:r>
            <a:br>
              <a:rPr lang="en-US" sz="2800" b="0" dirty="0"/>
            </a:br>
            <a:endParaRPr lang="en-US" sz="2800" b="0" dirty="0"/>
          </a:p>
          <a:p>
            <a:pPr>
              <a:buClr>
                <a:schemeClr val="accent3">
                  <a:lumMod val="75000"/>
                </a:schemeClr>
              </a:buClr>
            </a:pPr>
            <a:r>
              <a:rPr lang="en-US" sz="2800" b="1" dirty="0"/>
              <a:t>Doctor/patient privilege:</a:t>
            </a:r>
            <a:r>
              <a:rPr lang="en-US" sz="2800" dirty="0"/>
              <a:t/>
            </a:r>
            <a:br>
              <a:rPr lang="en-US" sz="2800" dirty="0"/>
            </a:br>
            <a:r>
              <a:rPr lang="en-US" sz="2800" b="0" dirty="0"/>
              <a:t>Applies in civil action</a:t>
            </a:r>
            <a:r>
              <a:rPr lang="en-US" sz="2800" dirty="0"/>
              <a:t/>
            </a:r>
            <a:br>
              <a:rPr lang="en-US" sz="2800" dirty="0"/>
            </a:br>
            <a:r>
              <a:rPr lang="en-US" sz="2800" dirty="0"/>
              <a:t/>
            </a:r>
            <a:br>
              <a:rPr lang="en-US" sz="2800" dirty="0"/>
            </a:br>
            <a:r>
              <a:rPr lang="en-US" sz="2800" b="1" dirty="0">
                <a:solidFill>
                  <a:srgbClr val="FF0000"/>
                </a:solidFill>
              </a:rPr>
              <a:t>Is juvenile court a civil action? </a:t>
            </a:r>
            <a:r>
              <a:rPr lang="en-US" sz="2800" dirty="0">
                <a:solidFill>
                  <a:srgbClr val="FF0000"/>
                </a:solidFill>
              </a:rPr>
              <a:t/>
            </a:r>
            <a:br>
              <a:rPr lang="en-US" sz="2800" dirty="0">
                <a:solidFill>
                  <a:srgbClr val="FF0000"/>
                </a:solidFill>
              </a:rPr>
            </a:br>
            <a:r>
              <a:rPr lang="en-US" sz="2800" b="0" i="1" dirty="0"/>
              <a:t>In re Samantha S</a:t>
            </a:r>
            <a:r>
              <a:rPr lang="en-US" sz="2800" b="0" dirty="0"/>
              <a:t>, 2007 (re 52-146o)</a:t>
            </a:r>
          </a:p>
          <a:p>
            <a:pPr marL="0" lv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endParaRPr lang="en-US" sz="3600" dirty="0"/>
          </a:p>
        </p:txBody>
      </p:sp>
      <p:sp>
        <p:nvSpPr>
          <p:cNvPr id="3" name="Content Placeholder 2"/>
          <p:cNvSpPr>
            <a:spLocks noGrp="1"/>
          </p:cNvSpPr>
          <p:nvPr>
            <p:ph idx="1"/>
          </p:nvPr>
        </p:nvSpPr>
        <p:spPr>
          <a:xfrm>
            <a:off x="628650" y="1295400"/>
            <a:ext cx="7886700" cy="5105400"/>
          </a:xfrm>
        </p:spPr>
        <p:txBody>
          <a:bodyPr>
            <a:normAutofit fontScale="55000" lnSpcReduction="20000"/>
          </a:bodyPr>
          <a:lstStyle/>
          <a:p>
            <a:pPr marL="0" indent="0" algn="ctr">
              <a:lnSpc>
                <a:spcPct val="115000"/>
              </a:lnSpc>
              <a:spcBef>
                <a:spcPts val="0"/>
              </a:spcBef>
              <a:buNone/>
            </a:pPr>
            <a:endParaRPr lang="en-US" sz="1600" i="1" dirty="0">
              <a:solidFill>
                <a:srgbClr val="4F81BD"/>
              </a:solidFill>
              <a:latin typeface="Arial" charset="0"/>
              <a:ea typeface="Arial" charset="0"/>
              <a:cs typeface="Arial" charset="0"/>
            </a:endParaRPr>
          </a:p>
          <a:p>
            <a:pPr marL="0" indent="0">
              <a:lnSpc>
                <a:spcPct val="115000"/>
              </a:lnSpc>
              <a:spcBef>
                <a:spcPts val="0"/>
              </a:spcBef>
              <a:buNone/>
            </a:pPr>
            <a:r>
              <a:rPr lang="en-US" sz="3300" dirty="0">
                <a:latin typeface="Arial" charset="0"/>
                <a:ea typeface="Arial" charset="0"/>
                <a:cs typeface="Arial" charset="0"/>
              </a:rPr>
              <a:t>At trial on the TPR, DCF asks the Court to admit those records from the psychiatrist. Mother’s attorney objects to their introduction. DCF argues that respondent mother introduced her mental health as an issue during her testimony. The Court:</a:t>
            </a:r>
            <a:br>
              <a:rPr lang="en-US" sz="3300" dirty="0">
                <a:latin typeface="Arial" charset="0"/>
                <a:ea typeface="Arial" charset="0"/>
                <a:cs typeface="Arial" charset="0"/>
              </a:rPr>
            </a:br>
            <a:endParaRPr lang="en-US" sz="3300" dirty="0">
              <a:latin typeface="Arial" charset="0"/>
              <a:ea typeface="Arial" charset="0"/>
              <a:cs typeface="Arial" charset="0"/>
            </a:endParaRPr>
          </a:p>
          <a:p>
            <a:pPr>
              <a:lnSpc>
                <a:spcPct val="115000"/>
              </a:lnSpc>
              <a:spcBef>
                <a:spcPts val="0"/>
              </a:spcBef>
              <a:buFont typeface="Arial" charset="0"/>
              <a:buChar char="•"/>
            </a:pPr>
            <a:r>
              <a:rPr lang="en-US" sz="3300" b="0" dirty="0">
                <a:latin typeface="Arial" charset="0"/>
                <a:ea typeface="Arial" charset="0"/>
                <a:cs typeface="Arial" charset="0"/>
              </a:rPr>
              <a:t>A.  Admits the records into evidence in order to consider them in making a best interests determination.</a:t>
            </a:r>
            <a:br>
              <a:rPr lang="en-US" sz="3300" b="0" dirty="0">
                <a:latin typeface="Arial" charset="0"/>
                <a:ea typeface="Arial" charset="0"/>
                <a:cs typeface="Arial" charset="0"/>
              </a:rPr>
            </a:br>
            <a:endParaRPr lang="en-US" sz="3300" b="0" dirty="0">
              <a:latin typeface="Arial" charset="0"/>
              <a:ea typeface="Arial" charset="0"/>
              <a:cs typeface="Arial" charset="0"/>
            </a:endParaRPr>
          </a:p>
          <a:p>
            <a:pPr>
              <a:lnSpc>
                <a:spcPct val="115000"/>
              </a:lnSpc>
              <a:spcBef>
                <a:spcPts val="0"/>
              </a:spcBef>
              <a:buFont typeface="Arial" charset="0"/>
              <a:buChar char="•"/>
            </a:pPr>
            <a:r>
              <a:rPr lang="en-US" sz="3300" b="0" dirty="0">
                <a:latin typeface="Arial" charset="0"/>
                <a:ea typeface="Arial" charset="0"/>
                <a:cs typeface="Arial" charset="0"/>
              </a:rPr>
              <a:t>B.  Admits the records. DCF is correct - a party waives a privilege when they testify about the content the privilege was meant to protect.</a:t>
            </a:r>
            <a:br>
              <a:rPr lang="en-US" sz="3300" b="0" dirty="0">
                <a:latin typeface="Arial" charset="0"/>
                <a:ea typeface="Arial" charset="0"/>
                <a:cs typeface="Arial" charset="0"/>
              </a:rPr>
            </a:br>
            <a:endParaRPr lang="en-US" sz="3300" b="0" dirty="0">
              <a:latin typeface="Arial" charset="0"/>
              <a:ea typeface="Arial" charset="0"/>
              <a:cs typeface="Arial" charset="0"/>
            </a:endParaRPr>
          </a:p>
          <a:p>
            <a:pPr>
              <a:lnSpc>
                <a:spcPct val="115000"/>
              </a:lnSpc>
              <a:spcBef>
                <a:spcPts val="0"/>
              </a:spcBef>
              <a:buFont typeface="Arial" charset="0"/>
              <a:buChar char="•"/>
            </a:pPr>
            <a:r>
              <a:rPr lang="en-US" sz="3300" b="0" dirty="0">
                <a:latin typeface="Arial" charset="0"/>
                <a:ea typeface="Arial" charset="0"/>
                <a:cs typeface="Arial" charset="0"/>
              </a:rPr>
              <a:t>C. Admits the records. The mother waived the privilege when she signed the waiver pursuant to the Specific Steps.</a:t>
            </a:r>
            <a:br>
              <a:rPr lang="en-US" sz="3300" b="0" dirty="0">
                <a:latin typeface="Arial" charset="0"/>
                <a:ea typeface="Arial" charset="0"/>
                <a:cs typeface="Arial" charset="0"/>
              </a:rPr>
            </a:br>
            <a:endParaRPr lang="en-US" sz="3300" b="0" dirty="0">
              <a:latin typeface="Arial" charset="0"/>
              <a:ea typeface="Arial" charset="0"/>
              <a:cs typeface="Arial" charset="0"/>
            </a:endParaRPr>
          </a:p>
          <a:p>
            <a:pPr>
              <a:lnSpc>
                <a:spcPct val="115000"/>
              </a:lnSpc>
              <a:spcBef>
                <a:spcPts val="0"/>
              </a:spcBef>
              <a:buFont typeface="Arial" charset="0"/>
              <a:buChar char="•"/>
            </a:pPr>
            <a:r>
              <a:rPr lang="en-US" sz="3300" b="0" dirty="0">
                <a:latin typeface="Arial" charset="0"/>
                <a:ea typeface="Arial" charset="0"/>
                <a:cs typeface="Arial" charset="0"/>
              </a:rPr>
              <a:t>D. None of the above.  </a:t>
            </a:r>
          </a:p>
        </p:txBody>
      </p:sp>
    </p:spTree>
    <p:extLst>
      <p:ext uri="{BB962C8B-B14F-4D97-AF65-F5344CB8AC3E}">
        <p14:creationId xmlns:p14="http://schemas.microsoft.com/office/powerpoint/2010/main" val="100388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3"/>
          </a:xfrm>
        </p:spPr>
        <p:txBody>
          <a:bodyPr>
            <a:normAutofit/>
          </a:bodyPr>
          <a:lstStyle/>
          <a:p>
            <a:r>
              <a:rPr lang="en-US" sz="2800" b="1" dirty="0">
                <a:solidFill>
                  <a:schemeClr val="accent5"/>
                </a:solidFill>
              </a:rPr>
              <a:t>Mental Health Records</a:t>
            </a:r>
          </a:p>
        </p:txBody>
      </p:sp>
      <p:sp>
        <p:nvSpPr>
          <p:cNvPr id="3" name="Content Placeholder 2"/>
          <p:cNvSpPr>
            <a:spLocks noGrp="1"/>
          </p:cNvSpPr>
          <p:nvPr>
            <p:ph idx="1"/>
          </p:nvPr>
        </p:nvSpPr>
        <p:spPr>
          <a:xfrm>
            <a:off x="457200" y="1066801"/>
            <a:ext cx="8229600" cy="5105399"/>
          </a:xfrm>
        </p:spPr>
        <p:txBody>
          <a:bodyPr>
            <a:normAutofit fontScale="77500" lnSpcReduction="20000"/>
          </a:bodyPr>
          <a:lstStyle/>
          <a:p>
            <a:pPr>
              <a:buClr>
                <a:schemeClr val="accent3">
                  <a:lumMod val="75000"/>
                </a:schemeClr>
              </a:buClr>
            </a:pPr>
            <a:r>
              <a:rPr lang="en-US" sz="2800" dirty="0"/>
              <a:t>What phase is proceeding in? Was TPR filed? </a:t>
            </a:r>
            <a:br>
              <a:rPr lang="en-US" sz="2800" dirty="0"/>
            </a:br>
            <a:endParaRPr lang="en-US" sz="2800" dirty="0"/>
          </a:p>
          <a:p>
            <a:pPr>
              <a:buClr>
                <a:schemeClr val="accent3">
                  <a:lumMod val="75000"/>
                </a:schemeClr>
              </a:buClr>
            </a:pPr>
            <a:r>
              <a:rPr lang="en-US" sz="2800" dirty="0"/>
              <a:t>Do Specific Steps require releases?</a:t>
            </a:r>
            <a:br>
              <a:rPr lang="en-US" sz="2800" dirty="0"/>
            </a:br>
            <a:endParaRPr lang="en-US" sz="2800" dirty="0"/>
          </a:p>
          <a:p>
            <a:pPr>
              <a:buClr>
                <a:schemeClr val="accent3">
                  <a:lumMod val="75000"/>
                </a:schemeClr>
              </a:buClr>
            </a:pPr>
            <a:r>
              <a:rPr lang="en-US" sz="2800" dirty="0"/>
              <a:t>Is there a </a:t>
            </a:r>
            <a:r>
              <a:rPr lang="en-US" sz="2800" u="sng" dirty="0"/>
              <a:t>statutory exception</a:t>
            </a:r>
            <a:r>
              <a:rPr lang="en-US" sz="2800" dirty="0"/>
              <a:t> to privilege that applies? </a:t>
            </a:r>
            <a:br>
              <a:rPr lang="en-US" sz="2800" dirty="0"/>
            </a:br>
            <a:endParaRPr lang="en-US" sz="2800" dirty="0"/>
          </a:p>
          <a:p>
            <a:pPr lvl="1">
              <a:buClr>
                <a:schemeClr val="accent3">
                  <a:lumMod val="75000"/>
                </a:schemeClr>
              </a:buClr>
            </a:pPr>
            <a:r>
              <a:rPr lang="en-US" sz="2800" dirty="0"/>
              <a:t>“Best interests of the child” is </a:t>
            </a:r>
            <a:r>
              <a:rPr lang="en-US" sz="2800" b="1" u="sng" dirty="0"/>
              <a:t>NOT</a:t>
            </a:r>
            <a:r>
              <a:rPr lang="en-US" sz="2800" dirty="0"/>
              <a:t> an exception </a:t>
            </a:r>
            <a:br>
              <a:rPr lang="en-US" sz="2800" dirty="0"/>
            </a:br>
            <a:endParaRPr lang="en-US" sz="2800" dirty="0"/>
          </a:p>
          <a:p>
            <a:pPr lvl="2">
              <a:buClr>
                <a:schemeClr val="accent3">
                  <a:lumMod val="75000"/>
                </a:schemeClr>
              </a:buClr>
            </a:pPr>
            <a:r>
              <a:rPr lang="en-US" sz="2100" b="1" i="1" dirty="0"/>
              <a:t>Falco v. Institute of Living</a:t>
            </a:r>
            <a:r>
              <a:rPr lang="en-US" sz="2100" dirty="0"/>
              <a:t>, 254 Conn. 321 (2000) </a:t>
            </a:r>
            <a:br>
              <a:rPr lang="en-US" sz="2100" dirty="0"/>
            </a:br>
            <a:r>
              <a:rPr lang="en-US" sz="2100" dirty="0"/>
              <a:t>*	Exceptions to privilege construed strictly; no common law exceptions</a:t>
            </a:r>
            <a:br>
              <a:rPr lang="en-US" sz="2100" dirty="0"/>
            </a:br>
            <a:endParaRPr lang="en-US" sz="2100" dirty="0"/>
          </a:p>
          <a:p>
            <a:pPr lvl="2">
              <a:buClr>
                <a:schemeClr val="accent3">
                  <a:lumMod val="75000"/>
                </a:schemeClr>
              </a:buClr>
            </a:pPr>
            <a:r>
              <a:rPr lang="en-US" sz="2100" b="1" i="1" dirty="0"/>
              <a:t>In re Romance M</a:t>
            </a:r>
            <a:r>
              <a:rPr lang="en-US" sz="2100" i="1" dirty="0"/>
              <a:t>., </a:t>
            </a:r>
            <a:r>
              <a:rPr lang="en-US" sz="2100" dirty="0"/>
              <a:t>30 Conn. App. 839, 854-57 (1993) vitiated by </a:t>
            </a:r>
            <a:r>
              <a:rPr lang="en-US" sz="2100" i="1" dirty="0"/>
              <a:t>Falco</a:t>
            </a:r>
            <a:br>
              <a:rPr lang="en-US" sz="2100" i="1" dirty="0"/>
            </a:br>
            <a:endParaRPr lang="en-US" sz="2100" i="1" dirty="0"/>
          </a:p>
          <a:p>
            <a:pPr>
              <a:buClr>
                <a:schemeClr val="accent3">
                  <a:lumMod val="75000"/>
                </a:schemeClr>
              </a:buClr>
            </a:pPr>
            <a:r>
              <a:rPr lang="en-US" sz="2800" dirty="0"/>
              <a:t>See also:</a:t>
            </a:r>
          </a:p>
          <a:p>
            <a:pPr lvl="1">
              <a:buClr>
                <a:schemeClr val="accent3">
                  <a:lumMod val="75000"/>
                </a:schemeClr>
              </a:buClr>
            </a:pPr>
            <a:r>
              <a:rPr lang="en-US" sz="2300" b="1" i="1" dirty="0"/>
              <a:t>In re Ashley</a:t>
            </a:r>
            <a:r>
              <a:rPr lang="en-US" sz="2300" dirty="0"/>
              <a:t> and </a:t>
            </a:r>
            <a:r>
              <a:rPr lang="en-US" sz="2300" b="1" i="1" dirty="0"/>
              <a:t>In re Reginald H.</a:t>
            </a:r>
            <a:br>
              <a:rPr lang="en-US" sz="2300" b="1" i="1" dirty="0"/>
            </a:br>
            <a:endParaRPr lang="en-US" sz="2300" b="1" i="1" dirty="0"/>
          </a:p>
          <a:p>
            <a:pPr lvl="1">
              <a:buClr>
                <a:schemeClr val="accent3">
                  <a:lumMod val="75000"/>
                </a:schemeClr>
              </a:buClr>
            </a:pPr>
            <a:r>
              <a:rPr lang="en-US" sz="2300" b="1" i="1" dirty="0"/>
              <a:t>In re Na-Shawn J</a:t>
            </a:r>
            <a:r>
              <a:rPr lang="en-US" sz="2300" i="1" dirty="0"/>
              <a:t>., cf. </a:t>
            </a:r>
            <a:r>
              <a:rPr lang="en-US" sz="2300" b="1" i="1" dirty="0"/>
              <a:t>In re Antoine S</a:t>
            </a:r>
            <a:r>
              <a:rPr lang="en-US" sz="2300" i="1" dirty="0"/>
              <a:t>.</a:t>
            </a:r>
            <a:br>
              <a:rPr lang="en-US" sz="2300" i="1" dirty="0"/>
            </a:br>
            <a:endParaRPr lang="en-US" sz="2300" i="1" dirty="0"/>
          </a:p>
          <a:p>
            <a:pPr lvl="1">
              <a:buClr>
                <a:schemeClr val="accent3">
                  <a:lumMod val="75000"/>
                </a:schemeClr>
              </a:buClr>
            </a:pPr>
            <a:r>
              <a:rPr lang="en-US" sz="2300" b="1" i="1" dirty="0"/>
              <a:t>In re Jacklyn H</a:t>
            </a:r>
            <a:r>
              <a:rPr lang="en-US" sz="2300" i="1" dirty="0"/>
              <a:t>.</a:t>
            </a:r>
            <a:r>
              <a:rPr lang="en-US" sz="2300" dirty="0"/>
              <a:t>, 162 Conn. App. 811 (2016)</a:t>
            </a:r>
            <a:r>
              <a:rPr lang="en-US" sz="2000" dirty="0"/>
              <a:t/>
            </a:r>
            <a:br>
              <a:rPr lang="en-US" sz="2000" dirty="0"/>
            </a:br>
            <a:r>
              <a:rPr lang="en-US" sz="2000" dirty="0"/>
              <a:t>- </a:t>
            </a:r>
            <a:r>
              <a:rPr lang="en-US" sz="2200" dirty="0"/>
              <a:t>trial court must conduct full hearing before disclosing psychological report conducted for neglect proceeding to juvenile probation for delinquency matter</a:t>
            </a:r>
            <a:endParaRPr lang="en-US" sz="2200" i="1" dirty="0"/>
          </a:p>
          <a:p>
            <a:pPr lvl="3">
              <a:buClr>
                <a:schemeClr val="accent3">
                  <a:lumMod val="75000"/>
                </a:schemeClr>
              </a:buClr>
            </a:pPr>
            <a:endParaRPr lang="en-US" sz="2100" dirty="0"/>
          </a:p>
          <a:p>
            <a:pPr>
              <a:buClr>
                <a:schemeClr val="accent3">
                  <a:lumMod val="75000"/>
                </a:schemeClr>
              </a:buClr>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sz="3600" b="1" dirty="0">
                <a:solidFill>
                  <a:schemeClr val="accent5"/>
                </a:solidFill>
              </a:rPr>
              <a:t>Evidence Regarding Child</a:t>
            </a:r>
          </a:p>
        </p:txBody>
      </p:sp>
      <p:sp>
        <p:nvSpPr>
          <p:cNvPr id="17411" name="Content Placeholder 2"/>
          <p:cNvSpPr>
            <a:spLocks noGrp="1"/>
          </p:cNvSpPr>
          <p:nvPr>
            <p:ph idx="1"/>
          </p:nvPr>
        </p:nvSpPr>
        <p:spPr>
          <a:xfrm>
            <a:off x="914400" y="1905000"/>
            <a:ext cx="7239000" cy="2819400"/>
          </a:xfrm>
        </p:spPr>
        <p:txBody>
          <a:bodyPr>
            <a:normAutofit fontScale="92500"/>
          </a:bodyPr>
          <a:lstStyle/>
          <a:p>
            <a:pPr>
              <a:buClr>
                <a:schemeClr val="accent3">
                  <a:lumMod val="75000"/>
                </a:schemeClr>
              </a:buClr>
            </a:pPr>
            <a:r>
              <a:rPr lang="en-US" sz="2800" dirty="0"/>
              <a:t>Role of Guardian ad Litem</a:t>
            </a:r>
            <a:br>
              <a:rPr lang="en-US" sz="2800" dirty="0"/>
            </a:br>
            <a:endParaRPr lang="en-US" sz="2800" dirty="0"/>
          </a:p>
          <a:p>
            <a:pPr>
              <a:buClr>
                <a:schemeClr val="accent3">
                  <a:lumMod val="75000"/>
                </a:schemeClr>
              </a:buClr>
            </a:pPr>
            <a:r>
              <a:rPr lang="en-US" sz="2800" dirty="0"/>
              <a:t>Post trial submissions / position statement </a:t>
            </a:r>
            <a:br>
              <a:rPr lang="en-US" sz="2800" dirty="0"/>
            </a:br>
            <a:r>
              <a:rPr lang="en-US" sz="2800" dirty="0"/>
              <a:t>by child’s attorney</a:t>
            </a:r>
            <a:br>
              <a:rPr lang="en-US" sz="2800" dirty="0"/>
            </a:br>
            <a:endParaRPr lang="en-US" sz="2800" dirty="0"/>
          </a:p>
          <a:p>
            <a:pPr>
              <a:buClr>
                <a:schemeClr val="accent3">
                  <a:lumMod val="75000"/>
                </a:schemeClr>
              </a:buClr>
            </a:pPr>
            <a:r>
              <a:rPr lang="en-US" sz="2800" i="1" dirty="0"/>
              <a:t>In re Sarah O</a:t>
            </a:r>
            <a:r>
              <a:rPr lang="en-US" sz="2800" dirty="0"/>
              <a:t>. </a:t>
            </a:r>
            <a:br>
              <a:rPr lang="en-US" sz="2800" dirty="0"/>
            </a:br>
            <a:r>
              <a:rPr lang="en-US" sz="2800" dirty="0"/>
              <a:t>128 Conn. App. 323 (2011)</a:t>
            </a:r>
          </a:p>
          <a:p>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01" t="9540" b="7774"/>
          <a:stretch/>
        </p:blipFill>
        <p:spPr bwMode="auto">
          <a:xfrm>
            <a:off x="5715000" y="3314629"/>
            <a:ext cx="3152775" cy="2752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4733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28650" y="365127"/>
            <a:ext cx="7886700" cy="930274"/>
          </a:xfrm>
        </p:spPr>
        <p:txBody>
          <a:bodyPr>
            <a:normAutofit/>
          </a:bodyPr>
          <a:lstStyle/>
          <a:p>
            <a:r>
              <a:rPr lang="en-US" sz="2800" b="1" dirty="0">
                <a:solidFill>
                  <a:schemeClr val="accent5"/>
                </a:solidFill>
              </a:rPr>
              <a:t>Strategies for Protecting Confidential Info</a:t>
            </a:r>
          </a:p>
        </p:txBody>
      </p:sp>
      <p:sp>
        <p:nvSpPr>
          <p:cNvPr id="17411" name="Content Placeholder 2"/>
          <p:cNvSpPr>
            <a:spLocks noGrp="1"/>
          </p:cNvSpPr>
          <p:nvPr>
            <p:ph idx="1"/>
          </p:nvPr>
        </p:nvSpPr>
        <p:spPr>
          <a:xfrm>
            <a:off x="838200" y="1143000"/>
            <a:ext cx="7677150" cy="5029200"/>
          </a:xfrm>
        </p:spPr>
        <p:txBody>
          <a:bodyPr>
            <a:normAutofit/>
          </a:bodyPr>
          <a:lstStyle/>
          <a:p>
            <a:pPr marL="342900" indent="-342900">
              <a:buFont typeface="+mj-lt"/>
              <a:buAutoNum type="arabicPeriod"/>
            </a:pPr>
            <a:r>
              <a:rPr lang="en-US" dirty="0">
                <a:solidFill>
                  <a:srgbClr val="C00000"/>
                </a:solidFill>
              </a:rPr>
              <a:t>Start to control the flow of confidential information immediately upon begin assigned to the case</a:t>
            </a:r>
            <a:br>
              <a:rPr lang="en-US" dirty="0">
                <a:solidFill>
                  <a:srgbClr val="C00000"/>
                </a:solidFill>
              </a:rPr>
            </a:br>
            <a:endParaRPr lang="en-US" dirty="0">
              <a:solidFill>
                <a:srgbClr val="C00000"/>
              </a:solidFill>
            </a:endParaRPr>
          </a:p>
          <a:p>
            <a:pPr marL="342900" indent="-342900">
              <a:buFont typeface="+mj-lt"/>
              <a:buAutoNum type="arabicPeriod"/>
            </a:pPr>
            <a:r>
              <a:rPr lang="en-US" dirty="0">
                <a:solidFill>
                  <a:srgbClr val="C00000"/>
                </a:solidFill>
              </a:rPr>
              <a:t>Immediately consider revoking any and all releases your client may have signed</a:t>
            </a:r>
            <a:br>
              <a:rPr lang="en-US" dirty="0">
                <a:solidFill>
                  <a:srgbClr val="C00000"/>
                </a:solidFill>
              </a:rPr>
            </a:br>
            <a:endParaRPr lang="en-US" dirty="0">
              <a:solidFill>
                <a:srgbClr val="C00000"/>
              </a:solidFill>
            </a:endParaRPr>
          </a:p>
          <a:p>
            <a:pPr marL="342900" indent="-342900">
              <a:buFont typeface="+mj-lt"/>
              <a:buAutoNum type="arabicPeriod"/>
            </a:pPr>
            <a:r>
              <a:rPr lang="en-US" dirty="0">
                <a:solidFill>
                  <a:srgbClr val="C00000"/>
                </a:solidFill>
              </a:rPr>
              <a:t>Get your own signed release from your client so you can obtain records and talk to treatment providers</a:t>
            </a:r>
            <a:br>
              <a:rPr lang="en-US" dirty="0">
                <a:solidFill>
                  <a:srgbClr val="C00000"/>
                </a:solidFill>
              </a:rPr>
            </a:br>
            <a:endParaRPr lang="en-US" dirty="0">
              <a:solidFill>
                <a:srgbClr val="C00000"/>
              </a:solidFill>
            </a:endParaRPr>
          </a:p>
          <a:p>
            <a:pPr marL="342900" indent="-342900">
              <a:buFont typeface="+mj-lt"/>
              <a:buAutoNum type="arabicPeriod"/>
            </a:pPr>
            <a:r>
              <a:rPr lang="en-US" dirty="0">
                <a:solidFill>
                  <a:srgbClr val="C00000"/>
                </a:solidFill>
              </a:rPr>
              <a:t>Provide limited releases if necessary for DCF to </a:t>
            </a:r>
            <a:br>
              <a:rPr lang="en-US" dirty="0">
                <a:solidFill>
                  <a:srgbClr val="C00000"/>
                </a:solidFill>
              </a:rPr>
            </a:br>
            <a:r>
              <a:rPr lang="en-US" dirty="0">
                <a:solidFill>
                  <a:srgbClr val="C00000"/>
                </a:solidFill>
              </a:rPr>
              <a:t>verify compliance with services</a:t>
            </a:r>
            <a:br>
              <a:rPr lang="en-US" dirty="0">
                <a:solidFill>
                  <a:srgbClr val="C00000"/>
                </a:solidFill>
              </a:rPr>
            </a:br>
            <a:endParaRPr lang="en-US" dirty="0">
              <a:solidFill>
                <a:srgbClr val="C00000"/>
              </a:solidFill>
            </a:endParaRPr>
          </a:p>
          <a:p>
            <a:pPr marL="342900" indent="-342900">
              <a:buFont typeface="+mj-lt"/>
              <a:buAutoNum type="arabicPeriod"/>
            </a:pPr>
            <a:r>
              <a:rPr lang="en-US" dirty="0">
                <a:solidFill>
                  <a:srgbClr val="C00000"/>
                </a:solidFill>
              </a:rPr>
              <a:t>File motions for protective orders regarding access to privileged information or to prevent further dissemination of information unlawfully obtained</a:t>
            </a:r>
          </a:p>
          <a:p>
            <a:pPr marL="342900" indent="-342900">
              <a:buFont typeface="+mj-lt"/>
              <a:buAutoNum type="arabicPeriod"/>
            </a:pPr>
            <a:endParaRPr lang="en-US" dirty="0">
              <a:solidFill>
                <a:srgbClr val="C00000"/>
              </a:solidFill>
            </a:endParaRPr>
          </a:p>
          <a:p>
            <a:pPr marL="342900" indent="-342900">
              <a:buFont typeface="+mj-lt"/>
              <a:buAutoNum type="arabicPeriod"/>
            </a:pPr>
            <a:endParaRPr lang="en-US" dirty="0"/>
          </a:p>
        </p:txBody>
      </p:sp>
      <p:pic>
        <p:nvPicPr>
          <p:cNvPr id="7" name="Picture 2" descr="Image result for clip art legal docu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181600"/>
            <a:ext cx="1295400" cy="110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276600"/>
            <a:ext cx="1726481" cy="1120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420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28650" y="365127"/>
            <a:ext cx="7886700" cy="930274"/>
          </a:xfrm>
        </p:spPr>
        <p:txBody>
          <a:bodyPr>
            <a:normAutofit/>
          </a:bodyPr>
          <a:lstStyle/>
          <a:p>
            <a:r>
              <a:rPr lang="en-US" sz="2800" b="1" dirty="0">
                <a:solidFill>
                  <a:schemeClr val="accent5"/>
                </a:solidFill>
              </a:rPr>
              <a:t>Strategies for Protecting </a:t>
            </a:r>
            <a:r>
              <a:rPr lang="en-US" sz="2800" b="1">
                <a:solidFill>
                  <a:schemeClr val="accent5"/>
                </a:solidFill>
              </a:rPr>
              <a:t>Confidential Info</a:t>
            </a:r>
            <a:endParaRPr lang="en-US" sz="2800" b="1" dirty="0">
              <a:solidFill>
                <a:schemeClr val="accent5"/>
              </a:solidFill>
            </a:endParaRPr>
          </a:p>
        </p:txBody>
      </p:sp>
      <p:sp>
        <p:nvSpPr>
          <p:cNvPr id="17411" name="Content Placeholder 2"/>
          <p:cNvSpPr>
            <a:spLocks noGrp="1"/>
          </p:cNvSpPr>
          <p:nvPr>
            <p:ph idx="1"/>
          </p:nvPr>
        </p:nvSpPr>
        <p:spPr>
          <a:xfrm>
            <a:off x="838200" y="1143000"/>
            <a:ext cx="7677150" cy="5029200"/>
          </a:xfrm>
        </p:spPr>
        <p:txBody>
          <a:bodyPr>
            <a:normAutofit/>
          </a:bodyPr>
          <a:lstStyle/>
          <a:p>
            <a:pPr marL="342900" indent="-342900">
              <a:buAutoNum type="arabicPeriod" startAt="6"/>
            </a:pPr>
            <a:r>
              <a:rPr lang="en-US" dirty="0">
                <a:solidFill>
                  <a:srgbClr val="C00000"/>
                </a:solidFill>
              </a:rPr>
              <a:t>File motions to quash subpoenas issued by other parties or oppositions to motions for the court-ordered release of record</a:t>
            </a:r>
            <a:br>
              <a:rPr lang="en-US" dirty="0">
                <a:solidFill>
                  <a:srgbClr val="C00000"/>
                </a:solidFill>
              </a:rPr>
            </a:br>
            <a:endParaRPr lang="en-US" dirty="0">
              <a:solidFill>
                <a:srgbClr val="C00000"/>
              </a:solidFill>
            </a:endParaRPr>
          </a:p>
          <a:p>
            <a:pPr marL="342900" indent="-342900">
              <a:buAutoNum type="arabicPeriod" startAt="6"/>
            </a:pPr>
            <a:r>
              <a:rPr lang="en-US" dirty="0">
                <a:solidFill>
                  <a:srgbClr val="C00000"/>
                </a:solidFill>
              </a:rPr>
              <a:t>Guard against court ordered evaluations and DCF </a:t>
            </a:r>
            <a:br>
              <a:rPr lang="en-US" dirty="0">
                <a:solidFill>
                  <a:srgbClr val="C00000"/>
                </a:solidFill>
              </a:rPr>
            </a:br>
            <a:r>
              <a:rPr lang="en-US" dirty="0">
                <a:solidFill>
                  <a:srgbClr val="C00000"/>
                </a:solidFill>
              </a:rPr>
              <a:t>service plans that require client to be evaluated </a:t>
            </a:r>
            <a:br>
              <a:rPr lang="en-US" dirty="0">
                <a:solidFill>
                  <a:srgbClr val="C00000"/>
                </a:solidFill>
              </a:rPr>
            </a:br>
            <a:endParaRPr lang="en-US" dirty="0">
              <a:solidFill>
                <a:srgbClr val="C00000"/>
              </a:solidFill>
            </a:endParaRPr>
          </a:p>
          <a:p>
            <a:pPr marL="342900" indent="-342900">
              <a:buAutoNum type="arabicPeriod" startAt="6"/>
            </a:pPr>
            <a:r>
              <a:rPr lang="en-US" dirty="0">
                <a:solidFill>
                  <a:srgbClr val="C00000"/>
                </a:solidFill>
              </a:rPr>
              <a:t>File motions in </a:t>
            </a:r>
            <a:r>
              <a:rPr lang="en-US" dirty="0" err="1">
                <a:solidFill>
                  <a:srgbClr val="C00000"/>
                </a:solidFill>
              </a:rPr>
              <a:t>limine</a:t>
            </a:r>
            <a:r>
              <a:rPr lang="en-US" dirty="0">
                <a:solidFill>
                  <a:srgbClr val="C00000"/>
                </a:solidFill>
              </a:rPr>
              <a:t> to redact any privileged information from documents admitted at trial. Object to any testimony based on privileged information</a:t>
            </a:r>
            <a:br>
              <a:rPr lang="en-US" dirty="0">
                <a:solidFill>
                  <a:srgbClr val="C00000"/>
                </a:solidFill>
              </a:rPr>
            </a:br>
            <a:endParaRPr lang="en-US" dirty="0">
              <a:solidFill>
                <a:srgbClr val="C00000"/>
              </a:solidFill>
            </a:endParaRPr>
          </a:p>
          <a:p>
            <a:pPr marL="342900" indent="-342900">
              <a:buAutoNum type="arabicPeriod" startAt="6"/>
            </a:pPr>
            <a:r>
              <a:rPr lang="en-US" dirty="0">
                <a:solidFill>
                  <a:srgbClr val="C00000"/>
                </a:solidFill>
              </a:rPr>
              <a:t>Ensure confidentiality is maintained when working with a hired expert</a:t>
            </a:r>
            <a:br>
              <a:rPr lang="en-US" dirty="0">
                <a:solidFill>
                  <a:srgbClr val="C00000"/>
                </a:solidFill>
              </a:rPr>
            </a:br>
            <a:endParaRPr lang="en-US" dirty="0">
              <a:solidFill>
                <a:srgbClr val="C00000"/>
              </a:solidFill>
            </a:endParaRPr>
          </a:p>
          <a:p>
            <a:pPr marL="342900" indent="-342900">
              <a:buAutoNum type="arabicPeriod" startAt="6"/>
            </a:pPr>
            <a:r>
              <a:rPr lang="en-US" dirty="0">
                <a:solidFill>
                  <a:srgbClr val="C00000"/>
                </a:solidFill>
              </a:rPr>
              <a:t>Talk to your child clients about confidentiality</a:t>
            </a:r>
          </a:p>
          <a:p>
            <a:pPr marL="342900" indent="-342900">
              <a:buFont typeface="+mj-lt"/>
              <a:buAutoNum type="arabicPeriod"/>
            </a:pPr>
            <a:endParaRPr lang="en-US" dirty="0"/>
          </a:p>
        </p:txBody>
      </p:sp>
      <p:pic>
        <p:nvPicPr>
          <p:cNvPr id="4" name="Picture 2" descr="Image result for clip art child and adult tal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514850"/>
            <a:ext cx="2490231"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752600"/>
            <a:ext cx="1426888" cy="100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042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Privilege</a:t>
            </a:r>
          </a:p>
        </p:txBody>
      </p:sp>
      <p:sp>
        <p:nvSpPr>
          <p:cNvPr id="3" name="Content Placeholder 2"/>
          <p:cNvSpPr>
            <a:spLocks noGrp="1"/>
          </p:cNvSpPr>
          <p:nvPr>
            <p:ph idx="1"/>
          </p:nvPr>
        </p:nvSpPr>
        <p:spPr>
          <a:xfrm>
            <a:off x="914400" y="1676400"/>
            <a:ext cx="7600950" cy="4267200"/>
          </a:xfrm>
        </p:spPr>
        <p:txBody>
          <a:bodyPr>
            <a:normAutofit/>
          </a:bodyPr>
          <a:lstStyle/>
          <a:p>
            <a:r>
              <a:rPr lang="en-US" altLang="en-US" sz="2800" dirty="0"/>
              <a:t>What is privilege?</a:t>
            </a:r>
          </a:p>
          <a:p>
            <a:pPr lvl="1"/>
            <a:r>
              <a:rPr lang="en-US" altLang="en-US" dirty="0"/>
              <a:t>Privilege is a rule of evidence that prevents the admission of certain protected information into evidence in a court proceeding.</a:t>
            </a:r>
            <a:br>
              <a:rPr lang="en-US" altLang="en-US" dirty="0"/>
            </a:br>
            <a:endParaRPr lang="en-US" altLang="en-US" dirty="0"/>
          </a:p>
          <a:p>
            <a:r>
              <a:rPr lang="en-US" altLang="en-US" sz="2800" dirty="0"/>
              <a:t>What is allowed under privilege statutes?</a:t>
            </a:r>
          </a:p>
          <a:p>
            <a:pPr lvl="1"/>
            <a:r>
              <a:rPr lang="en-US" altLang="en-US" dirty="0"/>
              <a:t>The holder of the privilege can refuse to testify or prevent a witness from testifying to protected information </a:t>
            </a:r>
            <a:br>
              <a:rPr lang="en-US" altLang="en-US" dirty="0"/>
            </a:br>
            <a:endParaRPr lang="en-US" altLang="en-US" dirty="0"/>
          </a:p>
          <a:p>
            <a:r>
              <a:rPr lang="en-US" altLang="en-US" sz="2800" dirty="0"/>
              <a:t>When might privilege apply?</a:t>
            </a:r>
          </a:p>
          <a:p>
            <a:pPr lvl="1"/>
            <a:r>
              <a:rPr lang="en-US" altLang="en-US" dirty="0"/>
              <a:t>Anytime someone with whom your client has a therapeutic relationship testifies or is the source of information in a document being admitted into evidence</a:t>
            </a:r>
          </a:p>
          <a:p>
            <a:pPr>
              <a:buNone/>
            </a:pPr>
            <a:endParaRPr lang="en-US" dirty="0"/>
          </a:p>
        </p:txBody>
      </p:sp>
    </p:spTree>
    <p:extLst>
      <p:ext uri="{BB962C8B-B14F-4D97-AF65-F5344CB8AC3E}">
        <p14:creationId xmlns:p14="http://schemas.microsoft.com/office/powerpoint/2010/main" val="126450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5"/>
                </a:solidFill>
              </a:rPr>
              <a:t>Brainstorm</a:t>
            </a:r>
            <a:endParaRPr lang="en-US" sz="3600" b="1" dirty="0">
              <a:solidFill>
                <a:schemeClr val="accent5"/>
              </a:solidFill>
            </a:endParaRPr>
          </a:p>
        </p:txBody>
      </p:sp>
      <p:sp>
        <p:nvSpPr>
          <p:cNvPr id="3" name="Content Placeholder 2"/>
          <p:cNvSpPr>
            <a:spLocks noGrp="1"/>
          </p:cNvSpPr>
          <p:nvPr>
            <p:ph idx="1"/>
          </p:nvPr>
        </p:nvSpPr>
        <p:spPr>
          <a:xfrm>
            <a:off x="914400" y="1447800"/>
            <a:ext cx="5486400" cy="2895600"/>
          </a:xfrm>
        </p:spPr>
        <p:txBody>
          <a:bodyPr>
            <a:normAutofit/>
          </a:bodyPr>
          <a:lstStyle/>
          <a:p>
            <a:pPr>
              <a:buNone/>
            </a:pPr>
            <a:r>
              <a:rPr lang="en-US" altLang="en-US" sz="2800" dirty="0"/>
              <a:t>  What types of information in care and protection cases might be protected by some rule of confidentiality or privilege?  </a:t>
            </a:r>
          </a:p>
          <a:p>
            <a:pPr>
              <a:buNone/>
            </a:pPr>
            <a:endParaRPr lang="en-US" dirty="0"/>
          </a:p>
        </p:txBody>
      </p:sp>
      <p:pic>
        <p:nvPicPr>
          <p:cNvPr id="6" name="Picture 6" descr="Image result for brainstorm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55454"/>
            <a:ext cx="3943350" cy="2878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084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Court Records</a:t>
            </a:r>
          </a:p>
        </p:txBody>
      </p:sp>
      <p:sp>
        <p:nvSpPr>
          <p:cNvPr id="3" name="Content Placeholder 2"/>
          <p:cNvSpPr>
            <a:spLocks noGrp="1"/>
          </p:cNvSpPr>
          <p:nvPr>
            <p:ph idx="1"/>
          </p:nvPr>
        </p:nvSpPr>
        <p:spPr>
          <a:xfrm>
            <a:off x="914400" y="1676400"/>
            <a:ext cx="6705600" cy="3048000"/>
          </a:xfrm>
        </p:spPr>
        <p:txBody>
          <a:bodyPr>
            <a:normAutofit/>
          </a:bodyPr>
          <a:lstStyle/>
          <a:p>
            <a:pPr>
              <a:buClr>
                <a:schemeClr val="accent3">
                  <a:lumMod val="75000"/>
                </a:schemeClr>
              </a:buClr>
            </a:pPr>
            <a:r>
              <a:rPr lang="en-US" sz="2800" dirty="0"/>
              <a:t>CGSA § 46b-124</a:t>
            </a:r>
            <a:br>
              <a:rPr lang="en-US" sz="2800" dirty="0"/>
            </a:br>
            <a:endParaRPr lang="en-US" sz="2800" dirty="0"/>
          </a:p>
          <a:p>
            <a:pPr>
              <a:buClr>
                <a:schemeClr val="accent3">
                  <a:lumMod val="75000"/>
                </a:schemeClr>
              </a:buClr>
            </a:pPr>
            <a:r>
              <a:rPr lang="en-US" sz="2800" dirty="0"/>
              <a:t>Includes anything in the file</a:t>
            </a:r>
            <a:br>
              <a:rPr lang="en-US" sz="2800" dirty="0"/>
            </a:br>
            <a:r>
              <a:rPr lang="en-US" sz="2800" dirty="0"/>
              <a:t> </a:t>
            </a:r>
          </a:p>
          <a:p>
            <a:pPr>
              <a:buClr>
                <a:schemeClr val="accent3">
                  <a:lumMod val="75000"/>
                </a:schemeClr>
              </a:buClr>
            </a:pPr>
            <a:r>
              <a:rPr lang="en-US" sz="2800" dirty="0"/>
              <a:t>Motions for Release </a:t>
            </a:r>
            <a:br>
              <a:rPr lang="en-US" sz="2800" dirty="0"/>
            </a:br>
            <a:r>
              <a:rPr lang="en-US" sz="2800" dirty="0"/>
              <a:t>of Court Records </a:t>
            </a:r>
          </a:p>
          <a:p>
            <a:pPr>
              <a:buNone/>
            </a:pPr>
            <a:endParaRPr lang="en-US" dirty="0"/>
          </a:p>
        </p:txBody>
      </p:sp>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780" r="5932"/>
          <a:stretch/>
        </p:blipFill>
        <p:spPr bwMode="auto">
          <a:xfrm>
            <a:off x="4991100" y="3175000"/>
            <a:ext cx="3924300" cy="299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9978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p>
        </p:txBody>
      </p:sp>
      <p:sp>
        <p:nvSpPr>
          <p:cNvPr id="3" name="Content Placeholder 2"/>
          <p:cNvSpPr>
            <a:spLocks noGrp="1"/>
          </p:cNvSpPr>
          <p:nvPr>
            <p:ph idx="1"/>
          </p:nvPr>
        </p:nvSpPr>
        <p:spPr>
          <a:xfrm>
            <a:off x="628650" y="1524000"/>
            <a:ext cx="7886700" cy="4652963"/>
          </a:xfrm>
        </p:spPr>
        <p:txBody>
          <a:bodyPr/>
          <a:lstStyle/>
          <a:p>
            <a:pPr marL="0" indent="0" algn="ctr">
              <a:lnSpc>
                <a:spcPct val="115000"/>
              </a:lnSpc>
              <a:spcBef>
                <a:spcPts val="0"/>
              </a:spcBef>
              <a:buNone/>
            </a:pPr>
            <a:r>
              <a:rPr lang="en-US" sz="2600" i="1" dirty="0">
                <a:solidFill>
                  <a:srgbClr val="4F81BD"/>
                </a:solidFill>
                <a:latin typeface="Arial" charset="0"/>
                <a:ea typeface="Arial" charset="0"/>
                <a:cs typeface="Arial" charset="0"/>
              </a:rPr>
              <a:t>You’ve been appointed to represent F </a:t>
            </a:r>
          </a:p>
          <a:p>
            <a:pPr marL="0" indent="0" algn="ctr">
              <a:lnSpc>
                <a:spcPct val="115000"/>
              </a:lnSpc>
              <a:spcBef>
                <a:spcPts val="0"/>
              </a:spcBef>
              <a:buNone/>
            </a:pPr>
            <a:r>
              <a:rPr lang="en-US" sz="2600" i="1" dirty="0">
                <a:solidFill>
                  <a:srgbClr val="4F81BD"/>
                </a:solidFill>
                <a:latin typeface="Arial" charset="0"/>
                <a:ea typeface="Arial" charset="0"/>
                <a:cs typeface="Arial" charset="0"/>
              </a:rPr>
              <a:t>as attorney for the minor child. </a:t>
            </a:r>
            <a:endParaRPr lang="en-US" sz="2600" dirty="0">
              <a:latin typeface="Arial" charset="0"/>
              <a:ea typeface="Arial" charset="0"/>
              <a:cs typeface="Arial" charset="0"/>
            </a:endParaRPr>
          </a:p>
          <a:p>
            <a:pPr marL="0" indent="0">
              <a:lnSpc>
                <a:spcPct val="115000"/>
              </a:lnSpc>
              <a:spcAft>
                <a:spcPts val="1000"/>
              </a:spcAft>
              <a:buNone/>
            </a:pPr>
            <a:r>
              <a:rPr lang="en-US" sz="2200" dirty="0">
                <a:latin typeface="Arial" charset="0"/>
                <a:ea typeface="Arial" charset="0"/>
                <a:cs typeface="Arial" charset="0"/>
              </a:rPr>
              <a:t/>
            </a:r>
            <a:br>
              <a:rPr lang="en-US" sz="2200" dirty="0">
                <a:latin typeface="Arial" charset="0"/>
                <a:ea typeface="Arial" charset="0"/>
                <a:cs typeface="Arial" charset="0"/>
              </a:rPr>
            </a:br>
            <a:r>
              <a:rPr lang="en-US" sz="2200" dirty="0">
                <a:solidFill>
                  <a:schemeClr val="accent6"/>
                </a:solidFill>
                <a:latin typeface="Arial" charset="0"/>
                <a:ea typeface="Arial" charset="0"/>
                <a:cs typeface="Arial" charset="0"/>
              </a:rPr>
              <a:t>1.</a:t>
            </a:r>
            <a:r>
              <a:rPr lang="en-US" sz="2200" dirty="0">
                <a:latin typeface="Arial" charset="0"/>
                <a:ea typeface="Arial" charset="0"/>
                <a:cs typeface="Arial" charset="0"/>
              </a:rPr>
              <a:t>	</a:t>
            </a:r>
            <a:r>
              <a:rPr lang="en-US" sz="2400" dirty="0">
                <a:latin typeface="Arial" charset="0"/>
                <a:ea typeface="Arial" charset="0"/>
                <a:cs typeface="Arial" charset="0"/>
              </a:rPr>
              <a:t>Upon appointment as AMC, what records if any 	would you want to obtain? </a:t>
            </a:r>
          </a:p>
          <a:p>
            <a:pPr marL="0" indent="0">
              <a:lnSpc>
                <a:spcPct val="115000"/>
              </a:lnSpc>
              <a:spcAft>
                <a:spcPts val="1000"/>
              </a:spcAft>
              <a:buNone/>
            </a:pPr>
            <a:r>
              <a:rPr lang="en-US" sz="2400" dirty="0">
                <a:solidFill>
                  <a:schemeClr val="accent6"/>
                </a:solidFill>
                <a:latin typeface="Arial" charset="0"/>
                <a:ea typeface="Arial" charset="0"/>
                <a:cs typeface="Arial" charset="0"/>
              </a:rPr>
              <a:t>2.</a:t>
            </a:r>
            <a:r>
              <a:rPr lang="en-US" sz="2400" dirty="0">
                <a:latin typeface="Arial" charset="0"/>
                <a:ea typeface="Arial" charset="0"/>
                <a:cs typeface="Arial" charset="0"/>
              </a:rPr>
              <a:t>	How would you obtain them?</a:t>
            </a:r>
            <a:r>
              <a:rPr lang="en-US" sz="2400" dirty="0">
                <a:latin typeface="Calibri" panose="020F0502020204030204" pitchFamily="34" charset="0"/>
                <a:ea typeface="Calibri" panose="020F0502020204030204" pitchFamily="34" charset="0"/>
                <a:cs typeface="Times New Roman" panose="02020603050405020304" pitchFamily="18" charset="0"/>
              </a:rPr>
              <a:t/>
            </a:r>
            <a:br>
              <a:rPr lang="en-US" sz="2400" dirty="0">
                <a:latin typeface="Calibri" panose="020F0502020204030204" pitchFamily="34" charset="0"/>
                <a:ea typeface="Calibri" panose="020F0502020204030204" pitchFamily="34" charset="0"/>
                <a:cs typeface="Times New Roman" panose="02020603050405020304" pitchFamily="18" charset="0"/>
              </a:rPr>
            </a:b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298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Child’s attorney</a:t>
            </a:r>
          </a:p>
        </p:txBody>
      </p:sp>
      <p:sp>
        <p:nvSpPr>
          <p:cNvPr id="3" name="Content Placeholder 2"/>
          <p:cNvSpPr>
            <a:spLocks noGrp="1"/>
          </p:cNvSpPr>
          <p:nvPr>
            <p:ph idx="1"/>
          </p:nvPr>
        </p:nvSpPr>
        <p:spPr>
          <a:xfrm>
            <a:off x="457200" y="1524000"/>
            <a:ext cx="8229600" cy="4602163"/>
          </a:xfrm>
        </p:spPr>
        <p:txBody>
          <a:bodyPr>
            <a:noAutofit/>
          </a:bodyPr>
          <a:lstStyle/>
          <a:p>
            <a:pPr marL="0" indent="0">
              <a:buNone/>
            </a:pPr>
            <a:r>
              <a:rPr lang="en-US" sz="2400" dirty="0"/>
              <a:t>Upon appointment, counsel for the minor child shall be granted </a:t>
            </a:r>
            <a:r>
              <a:rPr lang="en-US" sz="2400" dirty="0">
                <a:solidFill>
                  <a:srgbClr val="FF0000"/>
                </a:solidFill>
              </a:rPr>
              <a:t>immediate access </a:t>
            </a:r>
            <a:r>
              <a:rPr lang="en-US" sz="2400" dirty="0"/>
              <a:t>to </a:t>
            </a:r>
            <a:br>
              <a:rPr lang="en-US" sz="2400" dirty="0"/>
            </a:br>
            <a:r>
              <a:rPr lang="en-US" sz="2400" dirty="0"/>
              <a:t/>
            </a:r>
            <a:br>
              <a:rPr lang="en-US" sz="2400" dirty="0"/>
            </a:br>
            <a:r>
              <a:rPr lang="en-US" sz="2400" dirty="0"/>
              <a:t>	(i) </a:t>
            </a:r>
            <a:r>
              <a:rPr lang="en-US" sz="2400" b="1" u="sng" dirty="0"/>
              <a:t>records</a:t>
            </a:r>
            <a:r>
              <a:rPr lang="en-US" sz="2400" dirty="0"/>
              <a:t> relating to the child, including, but not limited to, Department of Social Services records and medical, mental health and substance abuse treatment, law enforcement and educational records, </a:t>
            </a:r>
            <a:r>
              <a:rPr lang="en-US" sz="2400" dirty="0">
                <a:solidFill>
                  <a:srgbClr val="FF0000"/>
                </a:solidFill>
              </a:rPr>
              <a:t>without the necessity of securing further releases</a:t>
            </a:r>
            <a:r>
              <a:rPr lang="en-US" sz="2400" dirty="0"/>
              <a:t>, and </a:t>
            </a:r>
            <a:br>
              <a:rPr lang="en-US" sz="2400" dirty="0"/>
            </a:br>
            <a:r>
              <a:rPr lang="en-US" sz="2400" dirty="0"/>
              <a:t/>
            </a:r>
            <a:br>
              <a:rPr lang="en-US" sz="2400" dirty="0"/>
            </a:br>
            <a:r>
              <a:rPr lang="en-US" sz="2400" dirty="0"/>
              <a:t>	(ii) </a:t>
            </a:r>
            <a:r>
              <a:rPr lang="en-US" sz="2400" b="1" u="sng" dirty="0"/>
              <a:t>the child</a:t>
            </a:r>
            <a:r>
              <a:rPr lang="en-US" sz="2400" dirty="0"/>
              <a:t>, for the purpose of consulting with the child privately.</a:t>
            </a:r>
            <a:br>
              <a:rPr lang="en-US" sz="2400" dirty="0"/>
            </a:br>
            <a:r>
              <a:rPr lang="en-US" sz="2400" dirty="0"/>
              <a:t/>
            </a:r>
            <a:br>
              <a:rPr lang="en-US" sz="2400" dirty="0"/>
            </a:br>
            <a:r>
              <a:rPr lang="en-US" sz="2400" dirty="0"/>
              <a:t> CGSA § 46b-129a(2) </a:t>
            </a:r>
          </a:p>
        </p:txBody>
      </p:sp>
    </p:spTree>
    <p:extLst>
      <p:ext uri="{BB962C8B-B14F-4D97-AF65-F5344CB8AC3E}">
        <p14:creationId xmlns:p14="http://schemas.microsoft.com/office/powerpoint/2010/main" val="1833879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5"/>
                </a:solidFill>
              </a:rPr>
              <a:t>DCF Records</a:t>
            </a:r>
          </a:p>
        </p:txBody>
      </p:sp>
      <p:sp>
        <p:nvSpPr>
          <p:cNvPr id="3" name="Content Placeholder 2"/>
          <p:cNvSpPr>
            <a:spLocks noGrp="1"/>
          </p:cNvSpPr>
          <p:nvPr>
            <p:ph idx="1"/>
          </p:nvPr>
        </p:nvSpPr>
        <p:spPr>
          <a:xfrm>
            <a:off x="990600" y="1600200"/>
            <a:ext cx="6629400" cy="4525963"/>
          </a:xfrm>
        </p:spPr>
        <p:txBody>
          <a:bodyPr>
            <a:normAutofit/>
          </a:bodyPr>
          <a:lstStyle/>
          <a:p>
            <a:pPr>
              <a:buClr>
                <a:schemeClr val="accent3">
                  <a:lumMod val="75000"/>
                </a:schemeClr>
              </a:buClr>
            </a:pPr>
            <a:r>
              <a:rPr lang="en-US" sz="2800" dirty="0"/>
              <a:t>CGS § 17a-28</a:t>
            </a:r>
            <a:br>
              <a:rPr lang="en-US" sz="2800" dirty="0"/>
            </a:br>
            <a:endParaRPr lang="en-US" sz="2800" dirty="0"/>
          </a:p>
          <a:p>
            <a:pPr>
              <a:buClr>
                <a:schemeClr val="accent3">
                  <a:lumMod val="75000"/>
                </a:schemeClr>
              </a:buClr>
            </a:pPr>
            <a:r>
              <a:rPr lang="en-US" sz="2800" dirty="0"/>
              <a:t>Requests </a:t>
            </a:r>
          </a:p>
          <a:p>
            <a:pPr lvl="1">
              <a:buClr>
                <a:schemeClr val="accent3">
                  <a:lumMod val="75000"/>
                </a:schemeClr>
              </a:buClr>
            </a:pPr>
            <a:r>
              <a:rPr lang="en-US" dirty="0"/>
              <a:t>in writing to DCF legal or </a:t>
            </a:r>
          </a:p>
          <a:p>
            <a:pPr lvl="1">
              <a:buClr>
                <a:schemeClr val="accent3">
                  <a:lumMod val="75000"/>
                </a:schemeClr>
              </a:buClr>
            </a:pPr>
            <a:r>
              <a:rPr lang="en-US" dirty="0"/>
              <a:t>order from court </a:t>
            </a:r>
            <a:br>
              <a:rPr lang="en-US" dirty="0"/>
            </a:br>
            <a:endParaRPr lang="en-US" dirty="0"/>
          </a:p>
          <a:p>
            <a:pPr>
              <a:buClr>
                <a:schemeClr val="accent3">
                  <a:lumMod val="75000"/>
                </a:schemeClr>
              </a:buClr>
            </a:pPr>
            <a:r>
              <a:rPr lang="en-US" sz="2800" dirty="0"/>
              <a:t>Cross-releases for parents’ attorneys</a:t>
            </a:r>
            <a:br>
              <a:rPr lang="en-US" sz="2800" dirty="0"/>
            </a:br>
            <a:endParaRPr lang="en-US" sz="2800" dirty="0"/>
          </a:p>
          <a:p>
            <a:pPr>
              <a:buClr>
                <a:schemeClr val="accent3">
                  <a:lumMod val="75000"/>
                </a:schemeClr>
              </a:buClr>
            </a:pPr>
            <a:r>
              <a:rPr lang="en-US" sz="2800" dirty="0"/>
              <a:t>Expect redactions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6"/>
                </a:solidFill>
              </a:rPr>
              <a:t>Exercise: Mock Case File</a:t>
            </a:r>
          </a:p>
        </p:txBody>
      </p:sp>
      <p:sp>
        <p:nvSpPr>
          <p:cNvPr id="3" name="Content Placeholder 2"/>
          <p:cNvSpPr>
            <a:spLocks noGrp="1"/>
          </p:cNvSpPr>
          <p:nvPr>
            <p:ph idx="1"/>
          </p:nvPr>
        </p:nvSpPr>
        <p:spPr>
          <a:xfrm>
            <a:off x="628650" y="1600200"/>
            <a:ext cx="7886700" cy="4576763"/>
          </a:xfrm>
        </p:spPr>
        <p:txBody>
          <a:bodyPr>
            <a:noAutofit/>
          </a:bodyPr>
          <a:lstStyle/>
          <a:p>
            <a:pPr marL="0" marR="0" lvl="0" indent="0">
              <a:lnSpc>
                <a:spcPct val="115000"/>
              </a:lnSpc>
              <a:spcBef>
                <a:spcPts val="0"/>
              </a:spcBef>
              <a:spcAft>
                <a:spcPts val="1000"/>
              </a:spcAft>
              <a:buNone/>
            </a:pPr>
            <a:r>
              <a:rPr lang="en-US" sz="2800" dirty="0">
                <a:latin typeface="Arial" charset="0"/>
                <a:ea typeface="Arial" charset="0"/>
                <a:cs typeface="Arial" charset="0"/>
              </a:rPr>
              <a:t>Your youth client F is upset and doesn’t believe that his mother would agree to leave him in DCF care, even temporarily. He demands to see the DCF records that you’ve obtained about his mother. </a:t>
            </a:r>
          </a:p>
          <a:p>
            <a:pPr marL="0" marR="0" lvl="0" indent="0" algn="ctr">
              <a:lnSpc>
                <a:spcPct val="115000"/>
              </a:lnSpc>
              <a:spcBef>
                <a:spcPts val="0"/>
              </a:spcBef>
              <a:spcAft>
                <a:spcPts val="1000"/>
              </a:spcAft>
              <a:buNone/>
            </a:pPr>
            <a:r>
              <a:rPr lang="en-US" sz="2800" dirty="0">
                <a:latin typeface="Arial" charset="0"/>
                <a:ea typeface="Arial" charset="0"/>
                <a:cs typeface="Arial" charset="0"/>
              </a:rPr>
              <a:t>What do you do?</a:t>
            </a:r>
            <a:br>
              <a:rPr lang="en-US" sz="2800" dirty="0">
                <a:latin typeface="Arial" charset="0"/>
                <a:ea typeface="Arial" charset="0"/>
                <a:cs typeface="Arial" charset="0"/>
              </a:rPr>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6199358"/>
      </p:ext>
    </p:extLst>
  </p:cSld>
  <p:clrMapOvr>
    <a:masterClrMapping/>
  </p:clrMapOvr>
</p:sld>
</file>

<file path=ppt/theme/theme1.xml><?xml version="1.0" encoding="utf-8"?>
<a:theme xmlns:a="http://schemas.openxmlformats.org/drawingml/2006/main" name="cca ppt fo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cca ppt for template.potx</Template>
  <TotalTime>4738</TotalTime>
  <Words>2692</Words>
  <Application>Microsoft Office PowerPoint</Application>
  <PresentationFormat>On-screen Show (4:3)</PresentationFormat>
  <Paragraphs>221</Paragraphs>
  <Slides>29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Times New Roman</vt:lpstr>
      <vt:lpstr>Verdana</vt:lpstr>
      <vt:lpstr>Wingdings 3</vt:lpstr>
      <vt:lpstr>cca ppt for template</vt:lpstr>
      <vt:lpstr>Confidentiality &amp; Privilege  in Child Protection Proceedings  November 2020 </vt:lpstr>
      <vt:lpstr>Confidentiality</vt:lpstr>
      <vt:lpstr>Privilege</vt:lpstr>
      <vt:lpstr>Brainstorm</vt:lpstr>
      <vt:lpstr>Court Records</vt:lpstr>
      <vt:lpstr>Exercise: Mock Case File</vt:lpstr>
      <vt:lpstr>Child’s attorney</vt:lpstr>
      <vt:lpstr>DCF Records</vt:lpstr>
      <vt:lpstr>Exercise: Mock Case File</vt:lpstr>
      <vt:lpstr>Exercise: Mock Case File</vt:lpstr>
      <vt:lpstr>Hearsay</vt:lpstr>
      <vt:lpstr>Exercise: Mock Case File</vt:lpstr>
      <vt:lpstr>Business Record Exception</vt:lpstr>
      <vt:lpstr>Exercise: Mock Case File</vt:lpstr>
      <vt:lpstr>Substance Abuse Records</vt:lpstr>
      <vt:lpstr>Substance Abuse Records</vt:lpstr>
      <vt:lpstr>“Good Cause”</vt:lpstr>
      <vt:lpstr>Exercise: Mock Case File</vt:lpstr>
      <vt:lpstr>Qualified Protective Order</vt:lpstr>
      <vt:lpstr>Confidentiality in Juvenile Court </vt:lpstr>
      <vt:lpstr>Exercise: Mock Case File</vt:lpstr>
      <vt:lpstr>State Confidentiality Statutes </vt:lpstr>
      <vt:lpstr>Exercise: Mock Case File</vt:lpstr>
      <vt:lpstr>State Confidentiality Statutes Mental Health Records</vt:lpstr>
      <vt:lpstr>Exercise: Mock Case File</vt:lpstr>
      <vt:lpstr>Mental Health Records</vt:lpstr>
      <vt:lpstr>Evidence Regarding Child</vt:lpstr>
      <vt:lpstr>Strategies for Protecting Confidential Info</vt:lpstr>
      <vt:lpstr>Strategies for Protecting Confidential Info</vt:lpstr>
    </vt:vector>
  </TitlesOfParts>
  <Company>Center For Children's Advcocacy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Records and  Experts</dc:title>
  <dc:creator>Sarah Eagan</dc:creator>
  <cp:lastModifiedBy>Stacy Schleif</cp:lastModifiedBy>
  <cp:revision>159</cp:revision>
  <cp:lastPrinted>2018-10-15T15:03:12Z</cp:lastPrinted>
  <dcterms:created xsi:type="dcterms:W3CDTF">2010-08-06T16:59:53Z</dcterms:created>
  <dcterms:modified xsi:type="dcterms:W3CDTF">2020-11-13T22:30:31Z</dcterms:modified>
</cp:coreProperties>
</file>