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8"/>
  </p:notesMasterIdLst>
  <p:sldIdLst>
    <p:sldId id="336" r:id="rId2"/>
    <p:sldId id="351" r:id="rId3"/>
    <p:sldId id="352" r:id="rId4"/>
    <p:sldId id="353" r:id="rId5"/>
    <p:sldId id="266" r:id="rId6"/>
    <p:sldId id="267" r:id="rId7"/>
    <p:sldId id="337" r:id="rId8"/>
    <p:sldId id="338" r:id="rId9"/>
    <p:sldId id="331" r:id="rId10"/>
    <p:sldId id="325" r:id="rId11"/>
    <p:sldId id="270" r:id="rId12"/>
    <p:sldId id="330" r:id="rId13"/>
    <p:sldId id="326" r:id="rId14"/>
    <p:sldId id="327" r:id="rId15"/>
    <p:sldId id="328" r:id="rId16"/>
    <p:sldId id="339" r:id="rId17"/>
    <p:sldId id="271" r:id="rId18"/>
    <p:sldId id="340" r:id="rId19"/>
    <p:sldId id="282" r:id="rId20"/>
    <p:sldId id="283" r:id="rId21"/>
    <p:sldId id="287" r:id="rId22"/>
    <p:sldId id="288" r:id="rId23"/>
    <p:sldId id="291" r:id="rId24"/>
    <p:sldId id="343" r:id="rId25"/>
    <p:sldId id="348" r:id="rId26"/>
    <p:sldId id="292" r:id="rId27"/>
    <p:sldId id="324" r:id="rId28"/>
    <p:sldId id="299" r:id="rId29"/>
    <p:sldId id="332" r:id="rId30"/>
    <p:sldId id="342" r:id="rId31"/>
    <p:sldId id="333" r:id="rId32"/>
    <p:sldId id="306" r:id="rId33"/>
    <p:sldId id="308" r:id="rId34"/>
    <p:sldId id="312" r:id="rId35"/>
    <p:sldId id="314" r:id="rId36"/>
    <p:sldId id="31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07"/>
    <p:restoredTop sz="94697"/>
  </p:normalViewPr>
  <p:slideViewPr>
    <p:cSldViewPr>
      <p:cViewPr varScale="1">
        <p:scale>
          <a:sx n="69" d="100"/>
          <a:sy n="69" d="100"/>
        </p:scale>
        <p:origin x="77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04A9A-8462-0744-8729-BBB62BC7A514}" type="datetimeFigureOut">
              <a:rPr lang="en-US" smtClean="0"/>
              <a:t>8/6/2020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8A987-5CC8-324E-BA82-EE3792921A1D}" type="slidenum">
              <a:rPr lang="en-US" smtClean="0"/>
              <a:t>‹#›</a:t>
            </a:fld>
            <a:endParaRPr lang="en-US"/>
          </a:p>
        </p:txBody>
      </p:sp>
    </p:spTree>
    <p:extLst>
      <p:ext uri="{BB962C8B-B14F-4D97-AF65-F5344CB8AC3E}">
        <p14:creationId xmlns:p14="http://schemas.microsoft.com/office/powerpoint/2010/main" val="217294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8A987-5CC8-324E-BA82-EE3792921A1D}" type="slidenum">
              <a:rPr lang="en-US" smtClean="0"/>
              <a:t>11</a:t>
            </a:fld>
            <a:endParaRPr lang="en-US"/>
          </a:p>
        </p:txBody>
      </p:sp>
    </p:spTree>
    <p:extLst>
      <p:ext uri="{BB962C8B-B14F-4D97-AF65-F5344CB8AC3E}">
        <p14:creationId xmlns:p14="http://schemas.microsoft.com/office/powerpoint/2010/main" val="134651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alternative placements: therapeutic group home, therapeutic foster home, community or home-based supports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Note: CANS may be inaccurate, outdated, inconsistent with treatment recommendations. BHP recommendation may be inconsistent with CANS.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r>
              <a:rPr lang="en-US" dirty="0" smtClean="0"/>
              <a:t>Qs for</a:t>
            </a:r>
            <a:r>
              <a:rPr lang="en-US" baseline="0" dirty="0" smtClean="0"/>
              <a:t> ARG: </a:t>
            </a:r>
          </a:p>
          <a:p>
            <a:r>
              <a:rPr lang="en-US" sz="1200" b="0" dirty="0" smtClean="0">
                <a:solidFill>
                  <a:srgbClr val="C00000"/>
                </a:solidFill>
              </a:rPr>
              <a:t>- </a:t>
            </a:r>
            <a:r>
              <a:rPr lang="en-US" sz="1200" b="0" dirty="0" smtClean="0"/>
              <a:t>Why clinically appropriate</a:t>
            </a:r>
            <a:br>
              <a:rPr lang="en-US" sz="1200" b="0" dirty="0" smtClean="0"/>
            </a:br>
            <a:r>
              <a:rPr lang="en-US" sz="1200" b="0" dirty="0" smtClean="0"/>
              <a:t>	</a:t>
            </a:r>
            <a:r>
              <a:rPr lang="en-US" sz="1200" b="0" dirty="0" smtClean="0">
                <a:solidFill>
                  <a:srgbClr val="C00000"/>
                </a:solidFill>
              </a:rPr>
              <a:t>- </a:t>
            </a:r>
            <a:r>
              <a:rPr lang="en-US" sz="1200" b="0" dirty="0" smtClean="0"/>
              <a:t>Expected duration of treatment </a:t>
            </a:r>
            <a:br>
              <a:rPr lang="en-US" sz="1200" b="0" dirty="0" smtClean="0"/>
            </a:br>
            <a:r>
              <a:rPr lang="en-US" sz="1200" b="0" dirty="0" smtClean="0"/>
              <a:t>	</a:t>
            </a:r>
            <a:r>
              <a:rPr lang="en-US" sz="1200" b="0" dirty="0" smtClean="0">
                <a:solidFill>
                  <a:srgbClr val="C00000"/>
                </a:solidFill>
              </a:rPr>
              <a:t>-</a:t>
            </a:r>
            <a:r>
              <a:rPr lang="en-US" sz="1200" b="0" dirty="0" smtClean="0"/>
              <a:t> LRE  </a:t>
            </a:r>
            <a:br>
              <a:rPr lang="en-US" sz="1200" b="0" dirty="0" smtClean="0"/>
            </a:br>
            <a:r>
              <a:rPr lang="en-US" sz="1200" b="0" dirty="0" smtClean="0"/>
              <a:t>	</a:t>
            </a:r>
            <a:r>
              <a:rPr lang="en-US" sz="1200" b="0" dirty="0" smtClean="0">
                <a:solidFill>
                  <a:srgbClr val="C00000"/>
                </a:solidFill>
              </a:rPr>
              <a:t>-</a:t>
            </a:r>
            <a:r>
              <a:rPr lang="en-US" sz="1200" b="0" dirty="0" smtClean="0"/>
              <a:t> Outcomes for kids in that placement</a:t>
            </a:r>
            <a:endParaRPr lang="en-US" dirty="0"/>
          </a:p>
        </p:txBody>
      </p:sp>
      <p:sp>
        <p:nvSpPr>
          <p:cNvPr id="4" name="Slide Number Placeholder 3"/>
          <p:cNvSpPr>
            <a:spLocks noGrp="1"/>
          </p:cNvSpPr>
          <p:nvPr>
            <p:ph type="sldNum" sz="quarter" idx="10"/>
          </p:nvPr>
        </p:nvSpPr>
        <p:spPr/>
        <p:txBody>
          <a:bodyPr/>
          <a:lstStyle/>
          <a:p>
            <a:fld id="{DCD8A987-5CC8-324E-BA82-EE3792921A1D}" type="slidenum">
              <a:rPr lang="en-US" smtClean="0"/>
              <a:t>28</a:t>
            </a:fld>
            <a:endParaRPr lang="en-US"/>
          </a:p>
        </p:txBody>
      </p:sp>
    </p:spTree>
    <p:extLst>
      <p:ext uri="{BB962C8B-B14F-4D97-AF65-F5344CB8AC3E}">
        <p14:creationId xmlns:p14="http://schemas.microsoft.com/office/powerpoint/2010/main" val="1679516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497012"/>
            <a:ext cx="6858000" cy="1171209"/>
          </a:xfrm>
        </p:spPr>
        <p:txBody>
          <a:bodyPr anchor="b">
            <a:normAutofit/>
          </a:bodyPr>
          <a:lstStyle>
            <a:lvl1pPr algn="ctr">
              <a:defRPr sz="36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143000" y="3777878"/>
            <a:ext cx="6858000" cy="697400"/>
          </a:xfrm>
        </p:spPr>
        <p:txBody>
          <a:bodyPr>
            <a:normAutofit/>
          </a:bodyPr>
          <a:lstStyle>
            <a:lvl1pPr marL="0" indent="0" algn="ctr">
              <a:buNone/>
              <a:defRPr sz="27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225" y="611537"/>
            <a:ext cx="4987553" cy="1635140"/>
          </a:xfrm>
          <a:prstGeom prst="rect">
            <a:avLst/>
          </a:prstGeom>
        </p:spPr>
      </p:pic>
      <p:sp>
        <p:nvSpPr>
          <p:cNvPr id="9" name="TextBox 8"/>
          <p:cNvSpPr txBox="1"/>
          <p:nvPr/>
        </p:nvSpPr>
        <p:spPr>
          <a:xfrm>
            <a:off x="2705834" y="4888523"/>
            <a:ext cx="3732335" cy="923330"/>
          </a:xfrm>
          <a:prstGeom prst="rect">
            <a:avLst/>
          </a:prstGeom>
          <a:noFill/>
        </p:spPr>
        <p:txBody>
          <a:bodyPr wrap="square" rtlCol="0">
            <a:spAutoFit/>
          </a:bodyPr>
          <a:lstStyle/>
          <a:p>
            <a:pPr algn="ctr"/>
            <a:r>
              <a:rPr lang="en-US" sz="1800" dirty="0" smtClean="0">
                <a:latin typeface="Arial" panose="020B0604020202020204" pitchFamily="34" charset="0"/>
                <a:cs typeface="Arial" panose="020B0604020202020204" pitchFamily="34" charset="0"/>
              </a:rPr>
              <a:t>Name </a:t>
            </a:r>
            <a:r>
              <a:rPr lang="en-US" sz="1800" dirty="0" err="1" smtClean="0">
                <a:latin typeface="Arial" panose="020B0604020202020204" pitchFamily="34" charset="0"/>
                <a:cs typeface="Arial" panose="020B0604020202020204" pitchFamily="34" charset="0"/>
              </a:rPr>
              <a:t>Name</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Esq</a:t>
            </a:r>
            <a:endParaRPr lang="en-US" sz="1800" dirty="0" smtClean="0">
              <a:latin typeface="Arial" panose="020B0604020202020204" pitchFamily="34" charset="0"/>
              <a:cs typeface="Arial" panose="020B0604020202020204" pitchFamily="34" charset="0"/>
            </a:endParaRPr>
          </a:p>
          <a:p>
            <a:pPr algn="ctr"/>
            <a:r>
              <a:rPr lang="en-US" sz="1800" dirty="0" smtClean="0">
                <a:latin typeface="Arial" panose="020B0604020202020204" pitchFamily="34" charset="0"/>
                <a:cs typeface="Arial" panose="020B0604020202020204" pitchFamily="34" charset="0"/>
              </a:rPr>
              <a:t>Title</a:t>
            </a:r>
          </a:p>
          <a:p>
            <a:pPr algn="ctr"/>
            <a:r>
              <a:rPr lang="en-US" sz="1800" dirty="0" smtClean="0">
                <a:latin typeface="Arial" panose="020B0604020202020204" pitchFamily="34" charset="0"/>
                <a:cs typeface="Arial" panose="020B0604020202020204" pitchFamily="34" charset="0"/>
              </a:rPr>
              <a:t>Date</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61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13" name="Group 12"/>
          <p:cNvGrpSpPr/>
          <p:nvPr/>
        </p:nvGrpSpPr>
        <p:grpSpPr>
          <a:xfrm>
            <a:off x="6027128" y="2857503"/>
            <a:ext cx="2828925" cy="3358891"/>
            <a:chOff x="8036169" y="2857500"/>
            <a:chExt cx="3771900" cy="3358891"/>
          </a:xfrm>
        </p:grpSpPr>
        <p:sp>
          <p:nvSpPr>
            <p:cNvPr id="11" name="Rectangle 10"/>
            <p:cNvSpPr/>
            <p:nvPr userDrawn="1"/>
          </p:nvSpPr>
          <p:spPr>
            <a:xfrm>
              <a:off x="8036169" y="2857500"/>
              <a:ext cx="3771900" cy="3358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9020909" y="3938954"/>
              <a:ext cx="1925515" cy="646331"/>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Photo goes here</a:t>
              </a:r>
              <a:endParaRPr lang="en-US" sz="1800" dirty="0">
                <a:latin typeface="Arial" panose="020B0604020202020204" pitchFamily="34" charset="0"/>
                <a:cs typeface="Arial" panose="020B0604020202020204" pitchFamily="34" charset="0"/>
              </a:endParaRPr>
            </a:p>
          </p:txBody>
        </p:sp>
      </p:grpSp>
      <p:sp>
        <p:nvSpPr>
          <p:cNvPr id="2" name="Title 1"/>
          <p:cNvSpPr>
            <a:spLocks noGrp="1"/>
          </p:cNvSpPr>
          <p:nvPr>
            <p:ph type="title" hasCustomPrompt="1"/>
          </p:nvPr>
        </p:nvSpPr>
        <p:spPr/>
        <p:txBody>
          <a:bodyPr>
            <a:normAutofit/>
          </a:bodyPr>
          <a:lstStyle>
            <a:lvl1pPr algn="ctr">
              <a:defRPr sz="2700" b="1">
                <a:latin typeface="Arial" panose="020B0604020202020204" pitchFamily="34" charset="0"/>
                <a:cs typeface="Arial" panose="020B0604020202020204" pitchFamily="34" charset="0"/>
              </a:defRPr>
            </a:lvl1pPr>
          </a:lstStyle>
          <a:p>
            <a:r>
              <a:rPr lang="en-US" dirty="0" smtClean="0"/>
              <a:t>Click to Edit Title</a:t>
            </a:r>
            <a:endParaRPr lang="en-US" dirty="0"/>
          </a:p>
        </p:txBody>
      </p:sp>
      <p:sp>
        <p:nvSpPr>
          <p:cNvPr id="9" name="TextBox 8"/>
          <p:cNvSpPr txBox="1"/>
          <p:nvPr/>
        </p:nvSpPr>
        <p:spPr>
          <a:xfrm>
            <a:off x="628652" y="2445784"/>
            <a:ext cx="5325941" cy="1477328"/>
          </a:xfrm>
          <a:prstGeom prst="rect">
            <a:avLst/>
          </a:prstGeom>
          <a:noFill/>
        </p:spPr>
        <p:txBody>
          <a:bodyPr wrap="square" rtlCol="0">
            <a:spAutoFit/>
          </a:bodyPr>
          <a:lstStyle/>
          <a:p>
            <a:r>
              <a:rPr lang="en-US" sz="1800" b="1" dirty="0" smtClean="0">
                <a:latin typeface="Arial" panose="020B0604020202020204" pitchFamily="34" charset="0"/>
                <a:cs typeface="Arial" panose="020B0604020202020204" pitchFamily="34" charset="0"/>
              </a:rPr>
              <a:t>Subhead goes here</a:t>
            </a:r>
            <a:br>
              <a:rPr lang="en-US" sz="1800" b="1" dirty="0" smtClean="0">
                <a:latin typeface="Arial" panose="020B0604020202020204" pitchFamily="34" charset="0"/>
                <a:cs typeface="Arial" panose="020B0604020202020204" pitchFamily="34" charset="0"/>
              </a:rPr>
            </a:br>
            <a:endParaRPr lang="en-US" sz="1800" b="1" dirty="0" smtClean="0">
              <a:latin typeface="Arial" panose="020B0604020202020204" pitchFamily="34" charset="0"/>
              <a:cs typeface="Arial" panose="020B0604020202020204" pitchFamily="34" charset="0"/>
            </a:endParaRPr>
          </a:p>
          <a:p>
            <a:pPr marL="257175" indent="-257175">
              <a:buClr>
                <a:srgbClr val="00B050"/>
              </a:buClr>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Short bullet points</a:t>
            </a:r>
          </a:p>
          <a:p>
            <a:pPr marL="257175" indent="-257175">
              <a:buClr>
                <a:srgbClr val="00B050"/>
              </a:buClr>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Short bullet points</a:t>
            </a:r>
          </a:p>
          <a:p>
            <a:pPr marL="257175" indent="-257175">
              <a:buClr>
                <a:srgbClr val="00B050"/>
              </a:buClr>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Short</a:t>
            </a:r>
            <a:r>
              <a:rPr lang="en-US" sz="1800" b="0" baseline="0" dirty="0" smtClean="0">
                <a:latin typeface="Arial" panose="020B0604020202020204" pitchFamily="34" charset="0"/>
                <a:cs typeface="Arial" panose="020B0604020202020204" pitchFamily="34" charset="0"/>
              </a:rPr>
              <a:t> bullet points</a:t>
            </a:r>
            <a:endParaRPr lang="en-US" sz="1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00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2700" b="1">
                <a:latin typeface="Arial" panose="020B0604020202020204" pitchFamily="34" charset="0"/>
                <a:cs typeface="Arial" panose="020B0604020202020204" pitchFamily="34" charset="0"/>
              </a:defRPr>
            </a:lvl1pPr>
          </a:lstStyle>
          <a:p>
            <a:r>
              <a:rPr lang="en-US" dirty="0" smtClean="0"/>
              <a:t>Click to Edit Title</a:t>
            </a:r>
            <a:endParaRPr lang="en-US" dirty="0"/>
          </a:p>
        </p:txBody>
      </p:sp>
      <p:sp>
        <p:nvSpPr>
          <p:cNvPr id="8" name="TextBox 7"/>
          <p:cNvSpPr txBox="1"/>
          <p:nvPr/>
        </p:nvSpPr>
        <p:spPr>
          <a:xfrm>
            <a:off x="628652" y="1927039"/>
            <a:ext cx="3815861" cy="1477328"/>
          </a:xfrm>
          <a:prstGeom prst="rect">
            <a:avLst/>
          </a:prstGeom>
          <a:noFill/>
        </p:spPr>
        <p:txBody>
          <a:bodyPr wrap="square" rtlCol="0">
            <a:spAutoFit/>
          </a:bodyPr>
          <a:lstStyle/>
          <a:p>
            <a:r>
              <a:rPr lang="en-US" sz="1800" b="1" dirty="0" smtClean="0">
                <a:latin typeface="Arial" panose="020B0604020202020204" pitchFamily="34" charset="0"/>
                <a:cs typeface="Arial" panose="020B0604020202020204" pitchFamily="34" charset="0"/>
              </a:rPr>
              <a:t>Subhead goes here</a:t>
            </a:r>
            <a:br>
              <a:rPr lang="en-US" sz="1800" b="1" dirty="0" smtClean="0">
                <a:latin typeface="Arial" panose="020B0604020202020204" pitchFamily="34" charset="0"/>
                <a:cs typeface="Arial" panose="020B0604020202020204" pitchFamily="34" charset="0"/>
              </a:rPr>
            </a:br>
            <a:endParaRPr lang="en-US" sz="1800" b="1" dirty="0" smtClean="0">
              <a:latin typeface="Arial" panose="020B0604020202020204" pitchFamily="34" charset="0"/>
              <a:cs typeface="Arial" panose="020B0604020202020204" pitchFamily="34" charset="0"/>
            </a:endParaRPr>
          </a:p>
          <a:p>
            <a:pPr marL="257175" indent="-257175">
              <a:buClr>
                <a:srgbClr val="00B050"/>
              </a:buClr>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Short bullet points</a:t>
            </a:r>
          </a:p>
          <a:p>
            <a:pPr marL="257175" indent="-257175">
              <a:buClr>
                <a:srgbClr val="00B050"/>
              </a:buClr>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Short bullet points</a:t>
            </a:r>
          </a:p>
          <a:p>
            <a:pPr marL="257175" indent="-257175">
              <a:buClr>
                <a:srgbClr val="00B050"/>
              </a:buClr>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Short</a:t>
            </a:r>
            <a:r>
              <a:rPr lang="en-US" sz="1800" b="0" baseline="0" dirty="0" smtClean="0">
                <a:latin typeface="Arial" panose="020B0604020202020204" pitchFamily="34" charset="0"/>
                <a:cs typeface="Arial" panose="020B0604020202020204" pitchFamily="34" charset="0"/>
              </a:rPr>
              <a:t> bullet points</a:t>
            </a:r>
            <a:endParaRPr lang="en-US" sz="1800" b="0" dirty="0">
              <a:latin typeface="Arial" panose="020B0604020202020204" pitchFamily="34" charset="0"/>
              <a:cs typeface="Arial" panose="020B0604020202020204" pitchFamily="34" charset="0"/>
            </a:endParaRPr>
          </a:p>
        </p:txBody>
      </p:sp>
      <p:sp>
        <p:nvSpPr>
          <p:cNvPr id="9" name="TextBox 8"/>
          <p:cNvSpPr txBox="1"/>
          <p:nvPr/>
        </p:nvSpPr>
        <p:spPr>
          <a:xfrm>
            <a:off x="4804995" y="1965141"/>
            <a:ext cx="3710356" cy="1477328"/>
          </a:xfrm>
          <a:prstGeom prst="rect">
            <a:avLst/>
          </a:prstGeom>
          <a:noFill/>
        </p:spPr>
        <p:txBody>
          <a:bodyPr wrap="square" rtlCol="0">
            <a:spAutoFit/>
          </a:bodyPr>
          <a:lstStyle/>
          <a:p>
            <a:r>
              <a:rPr lang="en-US" sz="1800" b="1" dirty="0" smtClean="0">
                <a:latin typeface="Arial" panose="020B0604020202020204" pitchFamily="34" charset="0"/>
                <a:cs typeface="Arial" panose="020B0604020202020204" pitchFamily="34" charset="0"/>
              </a:rPr>
              <a:t>Subhead goes here</a:t>
            </a:r>
            <a:br>
              <a:rPr lang="en-US" sz="1800" b="1" dirty="0" smtClean="0">
                <a:latin typeface="Arial" panose="020B0604020202020204" pitchFamily="34" charset="0"/>
                <a:cs typeface="Arial" panose="020B0604020202020204" pitchFamily="34" charset="0"/>
              </a:rPr>
            </a:br>
            <a:endParaRPr lang="en-US" sz="1800" b="1" dirty="0" smtClean="0">
              <a:latin typeface="Arial" panose="020B0604020202020204" pitchFamily="34" charset="0"/>
              <a:cs typeface="Arial" panose="020B0604020202020204" pitchFamily="34" charset="0"/>
            </a:endParaRPr>
          </a:p>
          <a:p>
            <a:pPr marL="257175" indent="-257175">
              <a:buClr>
                <a:srgbClr val="00B050"/>
              </a:buClr>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Short bullet points</a:t>
            </a:r>
          </a:p>
          <a:p>
            <a:pPr marL="257175" indent="-257175">
              <a:buClr>
                <a:srgbClr val="00B050"/>
              </a:buClr>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Short bullet points</a:t>
            </a:r>
          </a:p>
          <a:p>
            <a:pPr marL="257175" indent="-257175">
              <a:buClr>
                <a:srgbClr val="00B050"/>
              </a:buClr>
              <a:buFont typeface="Arial" panose="020B0604020202020204" pitchFamily="34" charset="0"/>
              <a:buChar char="•"/>
            </a:pPr>
            <a:r>
              <a:rPr lang="en-US" sz="1800" b="0" dirty="0" smtClean="0">
                <a:latin typeface="Arial" panose="020B0604020202020204" pitchFamily="34" charset="0"/>
                <a:cs typeface="Arial" panose="020B0604020202020204" pitchFamily="34" charset="0"/>
              </a:rPr>
              <a:t>Short</a:t>
            </a:r>
            <a:r>
              <a:rPr lang="en-US" sz="1800" b="0" baseline="0" dirty="0" smtClean="0">
                <a:latin typeface="Arial" panose="020B0604020202020204" pitchFamily="34" charset="0"/>
                <a:cs typeface="Arial" panose="020B0604020202020204" pitchFamily="34" charset="0"/>
              </a:rPr>
              <a:t> bullet points</a:t>
            </a:r>
            <a:endParaRPr lang="en-US" sz="1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3833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2700" b="1">
                <a:latin typeface="Arial" panose="020B0604020202020204" pitchFamily="34" charset="0"/>
                <a:cs typeface="Arial" panose="020B0604020202020204" pitchFamily="34" charset="0"/>
              </a:defRPr>
            </a:lvl1pPr>
          </a:lstStyle>
          <a:p>
            <a:r>
              <a:rPr lang="en-US" dirty="0" smtClean="0"/>
              <a:t>Click to Edit Title</a:t>
            </a:r>
            <a:endParaRPr lang="en-US" dirty="0"/>
          </a:p>
        </p:txBody>
      </p:sp>
      <p:grpSp>
        <p:nvGrpSpPr>
          <p:cNvPr id="9" name="Group 8"/>
          <p:cNvGrpSpPr/>
          <p:nvPr/>
        </p:nvGrpSpPr>
        <p:grpSpPr>
          <a:xfrm>
            <a:off x="628650" y="2274097"/>
            <a:ext cx="7886700" cy="3358891"/>
            <a:chOff x="8036169" y="2857500"/>
            <a:chExt cx="3771900" cy="3358891"/>
          </a:xfrm>
        </p:grpSpPr>
        <p:sp>
          <p:nvSpPr>
            <p:cNvPr id="10" name="Rectangle 9"/>
            <p:cNvSpPr/>
            <p:nvPr userDrawn="1"/>
          </p:nvSpPr>
          <p:spPr>
            <a:xfrm>
              <a:off x="8036169" y="2857500"/>
              <a:ext cx="3771900" cy="3358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p:cNvSpPr txBox="1"/>
            <p:nvPr userDrawn="1"/>
          </p:nvSpPr>
          <p:spPr>
            <a:xfrm>
              <a:off x="9020909" y="3938954"/>
              <a:ext cx="1925515" cy="369332"/>
            </a:xfrm>
            <a:prstGeom prst="rect">
              <a:avLst/>
            </a:prstGeom>
            <a:noFill/>
          </p:spPr>
          <p:txBody>
            <a:bodyPr wrap="square" rtlCol="0">
              <a:spAutoFit/>
            </a:bodyPr>
            <a:lstStyle/>
            <a:p>
              <a:pPr algn="ctr"/>
              <a:r>
                <a:rPr lang="en-US" sz="1800" dirty="0" smtClean="0">
                  <a:latin typeface="Arial" panose="020B0604020202020204" pitchFamily="34" charset="0"/>
                  <a:cs typeface="Arial" panose="020B0604020202020204" pitchFamily="34" charset="0"/>
                </a:rPr>
                <a:t>Photo, chart or graphic goes here</a:t>
              </a:r>
              <a:endParaRPr lang="en-US" sz="1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562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225" y="611537"/>
            <a:ext cx="4987553" cy="1635140"/>
          </a:xfrm>
          <a:prstGeom prst="rect">
            <a:avLst/>
          </a:prstGeom>
        </p:spPr>
      </p:pic>
      <p:sp>
        <p:nvSpPr>
          <p:cNvPr id="9" name="TextBox 8"/>
          <p:cNvSpPr txBox="1"/>
          <p:nvPr/>
        </p:nvSpPr>
        <p:spPr>
          <a:xfrm>
            <a:off x="2705834" y="3156442"/>
            <a:ext cx="3732335" cy="1200329"/>
          </a:xfrm>
          <a:prstGeom prst="rect">
            <a:avLst/>
          </a:prstGeom>
          <a:noFill/>
        </p:spPr>
        <p:txBody>
          <a:bodyPr wrap="square" rtlCol="0">
            <a:spAutoFit/>
          </a:bodyPr>
          <a:lstStyle/>
          <a:p>
            <a:pPr algn="ctr"/>
            <a:r>
              <a:rPr lang="en-US" sz="1800" dirty="0" smtClean="0">
                <a:latin typeface="Arial" panose="020B0604020202020204" pitchFamily="34" charset="0"/>
                <a:cs typeface="Arial" panose="020B0604020202020204" pitchFamily="34" charset="0"/>
              </a:rPr>
              <a:t>Name </a:t>
            </a:r>
            <a:r>
              <a:rPr lang="en-US" sz="1800" dirty="0" err="1" smtClean="0">
                <a:latin typeface="Arial" panose="020B0604020202020204" pitchFamily="34" charset="0"/>
                <a:cs typeface="Arial" panose="020B0604020202020204" pitchFamily="34" charset="0"/>
              </a:rPr>
              <a:t>Name</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Esq</a:t>
            </a:r>
            <a:endParaRPr lang="en-US" sz="1800" dirty="0" smtClean="0">
              <a:latin typeface="Arial" panose="020B0604020202020204" pitchFamily="34" charset="0"/>
              <a:cs typeface="Arial" panose="020B0604020202020204" pitchFamily="34" charset="0"/>
            </a:endParaRPr>
          </a:p>
          <a:p>
            <a:pPr algn="ctr"/>
            <a:r>
              <a:rPr lang="en-US" sz="1800" dirty="0" smtClean="0">
                <a:latin typeface="Arial" panose="020B0604020202020204" pitchFamily="34" charset="0"/>
                <a:cs typeface="Arial" panose="020B0604020202020204" pitchFamily="34" charset="0"/>
              </a:rPr>
              <a:t>Title</a:t>
            </a:r>
          </a:p>
          <a:p>
            <a:pPr algn="ctr"/>
            <a:r>
              <a:rPr lang="en-US" sz="1800" dirty="0" smtClean="0">
                <a:latin typeface="Arial" panose="020B0604020202020204" pitchFamily="34" charset="0"/>
                <a:cs typeface="Arial" panose="020B0604020202020204" pitchFamily="34" charset="0"/>
              </a:rPr>
              <a:t>email@cca-ct.org</a:t>
            </a:r>
          </a:p>
          <a:p>
            <a:pPr algn="ctr"/>
            <a:r>
              <a:rPr lang="en-US" sz="1800" dirty="0" smtClean="0">
                <a:latin typeface="Arial" panose="020B0604020202020204" pitchFamily="34" charset="0"/>
                <a:cs typeface="Arial" panose="020B0604020202020204" pitchFamily="34" charset="0"/>
              </a:rPr>
              <a:t>Phone</a:t>
            </a:r>
          </a:p>
        </p:txBody>
      </p:sp>
    </p:spTree>
    <p:extLst>
      <p:ext uri="{BB962C8B-B14F-4D97-AF65-F5344CB8AC3E}">
        <p14:creationId xmlns:p14="http://schemas.microsoft.com/office/powerpoint/2010/main" val="47351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0B9EDE-E893-424F-9DB5-7F9656E2CE57}" type="slidenum">
              <a:rPr lang="en-US" smtClean="0"/>
              <a:pPr>
                <a:defRPr/>
              </a:pPr>
              <a:t>‹#›</a:t>
            </a:fld>
            <a:endParaRPr lang="en-US"/>
          </a:p>
        </p:txBody>
      </p:sp>
    </p:spTree>
    <p:extLst>
      <p:ext uri="{BB962C8B-B14F-4D97-AF65-F5344CB8AC3E}">
        <p14:creationId xmlns:p14="http://schemas.microsoft.com/office/powerpoint/2010/main" val="300889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D00E946-F0BE-48EC-A14F-86B015F175EB}" type="slidenum">
              <a:rPr lang="en-US" smtClean="0"/>
              <a:pPr>
                <a:defRPr/>
              </a:pPr>
              <a:t>‹#›</a:t>
            </a:fld>
            <a:endParaRPr lang="en-US"/>
          </a:p>
        </p:txBody>
      </p:sp>
    </p:spTree>
    <p:extLst>
      <p:ext uri="{BB962C8B-B14F-4D97-AF65-F5344CB8AC3E}">
        <p14:creationId xmlns:p14="http://schemas.microsoft.com/office/powerpoint/2010/main" val="140774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209431" y="6210319"/>
            <a:ext cx="8725141" cy="591954"/>
            <a:chOff x="309362" y="6216391"/>
            <a:chExt cx="11633521" cy="591954"/>
          </a:xfrm>
        </p:grpSpPr>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9362" y="6216391"/>
              <a:ext cx="2407461" cy="591954"/>
            </a:xfrm>
            <a:prstGeom prst="rect">
              <a:avLst/>
            </a:prstGeom>
          </p:spPr>
        </p:pic>
        <p:sp>
          <p:nvSpPr>
            <p:cNvPr id="9" name="Slide Number Placeholder 5"/>
            <p:cNvSpPr txBox="1">
              <a:spLocks/>
            </p:cNvSpPr>
            <p:nvPr userDrawn="1"/>
          </p:nvSpPr>
          <p:spPr>
            <a:xfrm>
              <a:off x="919968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dirty="0" smtClean="0">
                  <a:latin typeface="Arial" panose="020B0604020202020204" pitchFamily="34" charset="0"/>
                  <a:cs typeface="Arial" panose="020B0604020202020204" pitchFamily="34" charset="0"/>
                </a:rPr>
                <a:t>cca-ct.org</a:t>
              </a:r>
              <a:endParaRPr lang="en-US"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3752409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txStyles>
    <p:titleStyle>
      <a:lvl1pPr algn="ctr" defTabSz="685800" rtl="0" eaLnBrk="1" latinLnBrk="0" hangingPunct="1">
        <a:lnSpc>
          <a:spcPct val="90000"/>
        </a:lnSpc>
        <a:spcBef>
          <a:spcPct val="0"/>
        </a:spcBef>
        <a:buNone/>
        <a:defRPr sz="27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00B050"/>
        </a:buClr>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00B05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00B050"/>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00B05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00B05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09600" y="2895600"/>
            <a:ext cx="7772400" cy="1066800"/>
          </a:xfrm>
        </p:spPr>
        <p:txBody>
          <a:bodyPr>
            <a:normAutofit/>
          </a:bodyPr>
          <a:lstStyle/>
          <a:p>
            <a:r>
              <a:rPr lang="en-US" sz="3200" dirty="0" smtClean="0">
                <a:solidFill>
                  <a:schemeClr val="accent1">
                    <a:lumMod val="75000"/>
                  </a:schemeClr>
                </a:solidFill>
              </a:rPr>
              <a:t>Motions Practice &amp; Obtaining Records</a:t>
            </a:r>
            <a:endParaRPr lang="en-US" dirty="0"/>
          </a:p>
        </p:txBody>
      </p:sp>
      <p:sp>
        <p:nvSpPr>
          <p:cNvPr id="2" name="TextBox 1"/>
          <p:cNvSpPr txBox="1"/>
          <p:nvPr/>
        </p:nvSpPr>
        <p:spPr>
          <a:xfrm>
            <a:off x="609600" y="4267200"/>
            <a:ext cx="7848600" cy="1692771"/>
          </a:xfrm>
          <a:prstGeom prst="rect">
            <a:avLst/>
          </a:prstGeom>
          <a:solidFill>
            <a:schemeClr val="bg1"/>
          </a:solidFill>
        </p:spPr>
        <p:txBody>
          <a:bodyPr wrap="square" rtlCol="0">
            <a:spAutoFit/>
          </a:bodyPr>
          <a:lstStyle/>
          <a:p>
            <a:pPr algn="ctr"/>
            <a:endParaRPr lang="en-US" sz="2400" dirty="0" smtClean="0">
              <a:latin typeface="Arial" panose="020B0604020202020204" pitchFamily="34" charset="0"/>
              <a:cs typeface="Arial" panose="020B0604020202020204" pitchFamily="34" charset="0"/>
            </a:endParaRPr>
          </a:p>
          <a:p>
            <a:pPr algn="ctr"/>
            <a:r>
              <a:rPr lang="en-US" sz="2800" dirty="0" smtClean="0">
                <a:latin typeface="Arial" panose="020B0604020202020204" pitchFamily="34" charset="0"/>
                <a:cs typeface="Arial" panose="020B0604020202020204" pitchFamily="34" charset="0"/>
              </a:rPr>
              <a:t>Stacy Schleif, Esq.</a:t>
            </a:r>
          </a:p>
          <a:p>
            <a:pPr algn="ctr"/>
            <a:r>
              <a:rPr lang="en-US" sz="2800" dirty="0" smtClean="0">
                <a:latin typeface="Arial" panose="020B0604020202020204" pitchFamily="34" charset="0"/>
                <a:cs typeface="Arial" panose="020B0604020202020204" pitchFamily="34" charset="0"/>
              </a:rPr>
              <a:t>Amir Shaikh, Esq.</a:t>
            </a:r>
          </a:p>
          <a:p>
            <a:pPr algn="ctr"/>
            <a:endParaRPr lang="en-US" sz="2400" dirty="0" smtClean="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685800"/>
            <a:ext cx="8229600" cy="297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Six </a:t>
            </a:r>
            <a:r>
              <a:rPr lang="en-US" sz="2400" b="1" dirty="0" smtClean="0"/>
              <a:t>year-old </a:t>
            </a:r>
            <a:r>
              <a:rPr lang="en-US" sz="2400" b="1" dirty="0"/>
              <a:t>child </a:t>
            </a:r>
            <a:r>
              <a:rPr lang="en-US" sz="2400" b="1" dirty="0" smtClean="0"/>
              <a:t>client made </a:t>
            </a:r>
            <a:r>
              <a:rPr lang="en-US" sz="2400" b="1" dirty="0"/>
              <a:t>statements to </a:t>
            </a:r>
            <a:r>
              <a:rPr lang="en-US" sz="2400" b="1" dirty="0" smtClean="0"/>
              <a:t>in-home</a:t>
            </a:r>
          </a:p>
          <a:p>
            <a:pPr marL="0" indent="0">
              <a:buNone/>
            </a:pPr>
            <a:r>
              <a:rPr lang="en-US" sz="2400" b="1" dirty="0" smtClean="0"/>
              <a:t>service </a:t>
            </a:r>
            <a:r>
              <a:rPr lang="en-US" sz="2400" b="1" dirty="0"/>
              <a:t>provider </a:t>
            </a:r>
            <a:r>
              <a:rPr lang="en-US" sz="2400" dirty="0"/>
              <a:t>that her guardian </a:t>
            </a:r>
            <a:r>
              <a:rPr lang="en-US" sz="2400" dirty="0" smtClean="0"/>
              <a:t>“touches </a:t>
            </a:r>
            <a:r>
              <a:rPr lang="en-US" sz="2400" dirty="0"/>
              <a:t>her at night, </a:t>
            </a:r>
            <a:endParaRPr lang="en-US" sz="2400" dirty="0" smtClean="0"/>
          </a:p>
          <a:p>
            <a:pPr marL="0" indent="0">
              <a:buNone/>
            </a:pPr>
            <a:r>
              <a:rPr lang="en-US" sz="2400" dirty="0" smtClean="0"/>
              <a:t>gets in </a:t>
            </a:r>
            <a:r>
              <a:rPr lang="en-US" sz="2400" dirty="0"/>
              <a:t>bed with her, and </a:t>
            </a:r>
            <a:r>
              <a:rPr lang="en-US" sz="2400" dirty="0" smtClean="0"/>
              <a:t>spits </a:t>
            </a:r>
            <a:r>
              <a:rPr lang="en-US" sz="2400" dirty="0"/>
              <a:t>glue.”  </a:t>
            </a:r>
            <a:r>
              <a:rPr lang="en-US" sz="2400" dirty="0" smtClean="0"/>
              <a:t>She did </a:t>
            </a:r>
            <a:r>
              <a:rPr lang="en-US" sz="2400" dirty="0"/>
              <a:t>not repeat </a:t>
            </a:r>
            <a:r>
              <a:rPr lang="en-US" sz="2400" dirty="0" smtClean="0"/>
              <a:t>the disclosure to the </a:t>
            </a:r>
            <a:r>
              <a:rPr lang="en-US" sz="2400" dirty="0"/>
              <a:t>DCF SW at </a:t>
            </a:r>
            <a:r>
              <a:rPr lang="en-US" sz="2400" dirty="0" smtClean="0"/>
              <a:t>a school interview.  </a:t>
            </a:r>
            <a:endParaRPr lang="en-US" sz="2400" dirty="0"/>
          </a:p>
          <a:p>
            <a:pPr>
              <a:buNone/>
            </a:pPr>
            <a:endParaRPr lang="en-US" sz="2400" b="1" dirty="0" smtClean="0">
              <a:solidFill>
                <a:srgbClr val="C00000"/>
              </a:solidFill>
            </a:endParaRPr>
          </a:p>
          <a:p>
            <a:pPr>
              <a:buNone/>
            </a:pPr>
            <a:r>
              <a:rPr lang="en-US" sz="2600" b="1" dirty="0" smtClean="0">
                <a:solidFill>
                  <a:srgbClr val="0070C0"/>
                </a:solidFill>
              </a:rPr>
              <a:t>Can you get statements into evidence at OTC trial?</a:t>
            </a:r>
            <a:endParaRPr lang="en-US" sz="2600" b="1" dirty="0">
              <a:solidFill>
                <a:srgbClr val="0070C0"/>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501" t="5625" r="32499" b="-5625"/>
          <a:stretch/>
        </p:blipFill>
        <p:spPr>
          <a:xfrm>
            <a:off x="6137910" y="3505200"/>
            <a:ext cx="2678430" cy="301794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686800" cy="5791200"/>
          </a:xfrm>
        </p:spPr>
        <p:txBody>
          <a:bodyPr>
            <a:normAutofit fontScale="62500" lnSpcReduction="20000"/>
          </a:bodyPr>
          <a:lstStyle/>
          <a:p>
            <a:pPr>
              <a:lnSpc>
                <a:spcPct val="80000"/>
              </a:lnSpc>
              <a:buFont typeface="Wingdings 2" pitchFamily="18" charset="2"/>
              <a:buNone/>
            </a:pPr>
            <a:endParaRPr lang="en-US" b="0" dirty="0"/>
          </a:p>
          <a:p>
            <a:pPr>
              <a:lnSpc>
                <a:spcPct val="120000"/>
              </a:lnSpc>
              <a:buClr>
                <a:srgbClr val="C00000"/>
              </a:buClr>
            </a:pPr>
            <a:r>
              <a:rPr lang="en-US" sz="2600" b="0" dirty="0" smtClean="0"/>
              <a:t>At OTC trial, </a:t>
            </a:r>
            <a:r>
              <a:rPr lang="en-US" sz="2600" dirty="0" smtClean="0"/>
              <a:t>credible hearsay evidence </a:t>
            </a:r>
            <a:r>
              <a:rPr lang="en-US" sz="2600" b="0" dirty="0" smtClean="0"/>
              <a:t>re: statements of the child made to a </a:t>
            </a:r>
            <a:r>
              <a:rPr lang="en-US" sz="2600" dirty="0" smtClean="0"/>
              <a:t>mandated reporter </a:t>
            </a:r>
            <a:r>
              <a:rPr lang="en-US" sz="2600" b="0" dirty="0" smtClean="0"/>
              <a:t>or to a </a:t>
            </a:r>
            <a:r>
              <a:rPr lang="en-US" sz="2600" dirty="0" smtClean="0"/>
              <a:t>parent</a:t>
            </a:r>
            <a:r>
              <a:rPr lang="en-US" sz="2600" b="0" dirty="0" smtClean="0"/>
              <a:t> may be</a:t>
            </a:r>
            <a:r>
              <a:rPr lang="en-US" sz="2600" b="0" i="1" dirty="0" smtClean="0"/>
              <a:t> </a:t>
            </a:r>
            <a:r>
              <a:rPr lang="en-US" sz="2600" b="0" dirty="0" smtClean="0"/>
              <a:t>admitted upon </a:t>
            </a:r>
            <a:r>
              <a:rPr lang="en-US" sz="2600" b="0" dirty="0"/>
              <a:t>a finding that the </a:t>
            </a:r>
            <a:r>
              <a:rPr lang="en-US" sz="2600" dirty="0" smtClean="0"/>
              <a:t>statement is reliable </a:t>
            </a:r>
            <a:r>
              <a:rPr lang="en-US" sz="2600" dirty="0"/>
              <a:t>and trustworthy </a:t>
            </a:r>
            <a:r>
              <a:rPr lang="en-US" sz="2600" b="0" dirty="0"/>
              <a:t>and </a:t>
            </a:r>
            <a:r>
              <a:rPr lang="en-US" sz="2600" b="0" dirty="0" smtClean="0"/>
              <a:t>that </a:t>
            </a:r>
            <a:r>
              <a:rPr lang="en-US" sz="2600" dirty="0" smtClean="0"/>
              <a:t>admission is </a:t>
            </a:r>
            <a:r>
              <a:rPr lang="en-US" sz="2600" dirty="0"/>
              <a:t>reasonably </a:t>
            </a:r>
            <a:r>
              <a:rPr lang="en-US" sz="2600" dirty="0" smtClean="0"/>
              <a:t>necessary</a:t>
            </a:r>
            <a:r>
              <a:rPr lang="en-US" sz="2600" b="0" dirty="0" smtClean="0"/>
              <a:t>.</a:t>
            </a:r>
            <a:r>
              <a:rPr lang="en-US" sz="2200" b="0" dirty="0" smtClean="0"/>
              <a:t/>
            </a:r>
            <a:br>
              <a:rPr lang="en-US" sz="2200" b="0" dirty="0" smtClean="0"/>
            </a:br>
            <a:endParaRPr lang="en-US" b="0" dirty="0" smtClean="0"/>
          </a:p>
          <a:p>
            <a:pPr>
              <a:lnSpc>
                <a:spcPct val="120000"/>
              </a:lnSpc>
              <a:buClr>
                <a:srgbClr val="C00000"/>
              </a:buClr>
            </a:pPr>
            <a:r>
              <a:rPr lang="en-US" sz="2600" b="0" dirty="0" smtClean="0"/>
              <a:t>Statement by </a:t>
            </a:r>
            <a:r>
              <a:rPr lang="en-US" sz="2600" b="0" dirty="0"/>
              <a:t>a mandated reporter under oath may be admitted </a:t>
            </a:r>
            <a:r>
              <a:rPr lang="en-US" sz="2600" b="0" dirty="0" smtClean="0"/>
              <a:t>without </a:t>
            </a:r>
            <a:r>
              <a:rPr lang="en-US" sz="2600" b="0" dirty="0"/>
              <a:t>the need for the mandated reporter to </a:t>
            </a:r>
            <a:r>
              <a:rPr lang="en-US" sz="2600" b="0" dirty="0" smtClean="0"/>
              <a:t>testify provided it: </a:t>
            </a:r>
            <a:br>
              <a:rPr lang="en-US" sz="2600" b="0" dirty="0" smtClean="0"/>
            </a:br>
            <a:endParaRPr lang="en-US" sz="1400" b="0" dirty="0" smtClean="0"/>
          </a:p>
          <a:p>
            <a:pPr marL="342900" lvl="1" indent="0">
              <a:lnSpc>
                <a:spcPct val="120000"/>
              </a:lnSpc>
              <a:buNone/>
            </a:pPr>
            <a:r>
              <a:rPr lang="en-US" sz="2600" b="0" dirty="0" smtClean="0"/>
              <a:t>(</a:t>
            </a:r>
            <a:r>
              <a:rPr lang="en-US" sz="2600" b="0" dirty="0"/>
              <a:t>1) </a:t>
            </a:r>
            <a:r>
              <a:rPr lang="en-US" sz="2600" b="0" dirty="0" smtClean="0"/>
              <a:t>was </a:t>
            </a:r>
            <a:r>
              <a:rPr lang="en-US" sz="2600" b="0" dirty="0"/>
              <a:t>provided at </a:t>
            </a:r>
            <a:r>
              <a:rPr lang="en-US" sz="2600" b="0" dirty="0" smtClean="0"/>
              <a:t>the preliminary </a:t>
            </a:r>
            <a:r>
              <a:rPr lang="en-US" sz="2600" b="0" dirty="0"/>
              <a:t>hearing and </a:t>
            </a:r>
            <a:r>
              <a:rPr lang="en-US" sz="2600" b="0" dirty="0" smtClean="0"/>
              <a:t>promptly upon </a:t>
            </a:r>
            <a:r>
              <a:rPr lang="en-US" sz="2600" b="0" dirty="0"/>
              <a:t>request to any </a:t>
            </a:r>
            <a:r>
              <a:rPr lang="en-US" sz="2600" b="0" dirty="0" smtClean="0"/>
              <a:t>counsel; </a:t>
            </a:r>
            <a:br>
              <a:rPr lang="en-US" sz="2600" b="0" dirty="0" smtClean="0"/>
            </a:br>
            <a:endParaRPr lang="en-US" sz="1400" b="0" dirty="0" smtClean="0"/>
          </a:p>
          <a:p>
            <a:pPr marL="342900" lvl="1" indent="0">
              <a:lnSpc>
                <a:spcPct val="120000"/>
              </a:lnSpc>
              <a:buNone/>
            </a:pPr>
            <a:r>
              <a:rPr lang="en-US" sz="2600" b="0" dirty="0" smtClean="0"/>
              <a:t>(</a:t>
            </a:r>
            <a:r>
              <a:rPr lang="en-US" sz="2600" b="0" dirty="0"/>
              <a:t>2) reasonably </a:t>
            </a:r>
            <a:r>
              <a:rPr lang="en-US" sz="2600" b="0" dirty="0" smtClean="0"/>
              <a:t>describes the </a:t>
            </a:r>
            <a:r>
              <a:rPr lang="en-US" sz="2600" b="0" dirty="0"/>
              <a:t>qualifications of </a:t>
            </a:r>
            <a:r>
              <a:rPr lang="en-US" sz="2600" b="0" dirty="0" smtClean="0"/>
              <a:t>the reporter </a:t>
            </a:r>
            <a:r>
              <a:rPr lang="en-US" sz="2600" b="0" dirty="0"/>
              <a:t>and the nature of his contact with the child; and </a:t>
            </a:r>
            <a:r>
              <a:rPr lang="en-US" sz="2600" b="0" dirty="0" smtClean="0"/>
              <a:t/>
            </a:r>
            <a:br>
              <a:rPr lang="en-US" sz="2600" b="0" dirty="0" smtClean="0"/>
            </a:br>
            <a:endParaRPr lang="en-US" sz="1400" b="0" dirty="0" smtClean="0"/>
          </a:p>
          <a:p>
            <a:pPr marL="342900" lvl="1" indent="0">
              <a:lnSpc>
                <a:spcPct val="120000"/>
              </a:lnSpc>
              <a:buNone/>
            </a:pPr>
            <a:r>
              <a:rPr lang="en-US" sz="2600" b="0" dirty="0" smtClean="0"/>
              <a:t>(</a:t>
            </a:r>
            <a:r>
              <a:rPr lang="en-US" sz="2600" b="0" dirty="0"/>
              <a:t>3) </a:t>
            </a:r>
            <a:r>
              <a:rPr lang="en-US" sz="2600" b="0" dirty="0" smtClean="0"/>
              <a:t>contains only the direct </a:t>
            </a:r>
            <a:r>
              <a:rPr lang="en-US" sz="2600" b="0" dirty="0"/>
              <a:t>observations of the reporter, and statements made to the reporter </a:t>
            </a:r>
            <a:r>
              <a:rPr lang="en-US" sz="2600" b="0" dirty="0" smtClean="0"/>
              <a:t>that would </a:t>
            </a:r>
            <a:r>
              <a:rPr lang="en-US" sz="2600" b="0" dirty="0"/>
              <a:t>be admissible if </a:t>
            </a:r>
            <a:r>
              <a:rPr lang="en-US" sz="2600" b="0" dirty="0" smtClean="0"/>
              <a:t>s/he were </a:t>
            </a:r>
            <a:r>
              <a:rPr lang="en-US" sz="2600" b="0" dirty="0"/>
              <a:t>to testify </a:t>
            </a:r>
            <a:r>
              <a:rPr lang="en-US" sz="2600" b="0" dirty="0" smtClean="0"/>
              <a:t>and any opinions reasonably based </a:t>
            </a:r>
            <a:r>
              <a:rPr lang="en-US" sz="2600" b="0" dirty="0"/>
              <a:t>thereupon. </a:t>
            </a:r>
            <a:endParaRPr lang="en-US" sz="2600" dirty="0" smtClean="0"/>
          </a:p>
          <a:p>
            <a:pPr lvl="1">
              <a:lnSpc>
                <a:spcPct val="120000"/>
              </a:lnSpc>
            </a:pPr>
            <a:endParaRPr lang="en-US" sz="1400" b="0" dirty="0"/>
          </a:p>
          <a:p>
            <a:pPr>
              <a:lnSpc>
                <a:spcPct val="120000"/>
              </a:lnSpc>
              <a:buClr>
                <a:srgbClr val="C00000"/>
              </a:buClr>
            </a:pPr>
            <a:r>
              <a:rPr lang="en-US" sz="2600" b="0" dirty="0" smtClean="0"/>
              <a:t>If </a:t>
            </a:r>
            <a:r>
              <a:rPr lang="en-US" sz="2600" b="0" i="1" dirty="0"/>
              <a:t>a </a:t>
            </a:r>
            <a:r>
              <a:rPr lang="en-US" sz="2600" b="0" dirty="0" smtClean="0"/>
              <a:t>party gives notice at </a:t>
            </a:r>
            <a:r>
              <a:rPr lang="en-US" sz="2600" b="0" dirty="0"/>
              <a:t>the preliminary hearing that </a:t>
            </a:r>
            <a:r>
              <a:rPr lang="en-US" sz="2600" b="0" dirty="0" smtClean="0"/>
              <a:t>he intends </a:t>
            </a:r>
            <a:r>
              <a:rPr lang="en-US" sz="2600" b="0" dirty="0"/>
              <a:t>to cross-examine the reporter, </a:t>
            </a:r>
            <a:r>
              <a:rPr lang="en-US" sz="2600" b="0" dirty="0" smtClean="0"/>
              <a:t>the reporter shall be made available </a:t>
            </a:r>
            <a:r>
              <a:rPr lang="en-US" sz="2600" b="0" dirty="0"/>
              <a:t>for such </a:t>
            </a:r>
            <a:r>
              <a:rPr lang="en-US" sz="2600" b="0" dirty="0" smtClean="0"/>
              <a:t>examination</a:t>
            </a:r>
            <a:r>
              <a:rPr lang="en-US" sz="2600" b="0" dirty="0"/>
              <a:t> </a:t>
            </a:r>
            <a:r>
              <a:rPr lang="en-US" sz="2600" b="0" dirty="0" smtClean="0"/>
              <a:t>at </a:t>
            </a:r>
            <a:r>
              <a:rPr lang="en-US" sz="2600" b="0" dirty="0"/>
              <a:t>the </a:t>
            </a:r>
            <a:r>
              <a:rPr lang="en-US" sz="2600" b="0" dirty="0" smtClean="0"/>
              <a:t>contested hearing.</a:t>
            </a:r>
          </a:p>
          <a:p>
            <a:pPr marL="0" indent="0">
              <a:lnSpc>
                <a:spcPct val="120000"/>
              </a:lnSpc>
              <a:buNone/>
            </a:pPr>
            <a:r>
              <a:rPr lang="en-US" sz="2000" b="0" i="1" dirty="0" smtClean="0"/>
              <a:t>								</a:t>
            </a:r>
          </a:p>
          <a:p>
            <a:pPr marL="0" indent="0">
              <a:lnSpc>
                <a:spcPct val="120000"/>
              </a:lnSpc>
              <a:buNone/>
            </a:pPr>
            <a:r>
              <a:rPr lang="en-US" sz="2000" b="0" i="1" dirty="0" smtClean="0"/>
              <a:t>See </a:t>
            </a:r>
            <a:r>
              <a:rPr lang="en-US" sz="2000" b="0" i="1" dirty="0"/>
              <a:t>CGS 46b-129(g)</a:t>
            </a:r>
            <a:endParaRPr lang="en-US" sz="2200"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28650" y="304800"/>
            <a:ext cx="7886700" cy="776291"/>
          </a:xfrm>
        </p:spPr>
        <p:txBody>
          <a:bodyPr>
            <a:normAutofit/>
          </a:bodyPr>
          <a:lstStyle/>
          <a:p>
            <a:pPr eaLnBrk="1" hangingPunct="1"/>
            <a:r>
              <a:rPr lang="en-US" sz="3600" dirty="0">
                <a:solidFill>
                  <a:schemeClr val="accent1">
                    <a:lumMod val="75000"/>
                  </a:schemeClr>
                </a:solidFill>
              </a:rPr>
              <a:t>Statements of a Child</a:t>
            </a:r>
          </a:p>
        </p:txBody>
      </p:sp>
      <p:sp>
        <p:nvSpPr>
          <p:cNvPr id="30722" name="Content Placeholder 2"/>
          <p:cNvSpPr>
            <a:spLocks noGrp="1"/>
          </p:cNvSpPr>
          <p:nvPr>
            <p:ph idx="1"/>
          </p:nvPr>
        </p:nvSpPr>
        <p:spPr>
          <a:xfrm>
            <a:off x="457200" y="1081091"/>
            <a:ext cx="5791200" cy="5014909"/>
          </a:xfrm>
        </p:spPr>
        <p:txBody>
          <a:bodyPr>
            <a:normAutofit fontScale="92500"/>
          </a:bodyPr>
          <a:lstStyle/>
          <a:p>
            <a:pPr marL="0" lvl="0" indent="0">
              <a:lnSpc>
                <a:spcPct val="100000"/>
              </a:lnSpc>
              <a:buNone/>
            </a:pPr>
            <a:r>
              <a:rPr lang="en-US" sz="2400" b="0" i="1" dirty="0">
                <a:solidFill>
                  <a:prstClr val="black"/>
                </a:solidFill>
              </a:rPr>
              <a:t>In re Tayler </a:t>
            </a:r>
            <a:r>
              <a:rPr lang="en-US" sz="2400" b="0" i="1" dirty="0" smtClean="0">
                <a:solidFill>
                  <a:prstClr val="black"/>
                </a:solidFill>
              </a:rPr>
              <a:t>F., </a:t>
            </a:r>
            <a:r>
              <a:rPr lang="en-US" b="0" dirty="0" smtClean="0">
                <a:solidFill>
                  <a:prstClr val="black"/>
                </a:solidFill>
              </a:rPr>
              <a:t>296 </a:t>
            </a:r>
            <a:r>
              <a:rPr lang="en-US" b="0" dirty="0">
                <a:solidFill>
                  <a:prstClr val="black"/>
                </a:solidFill>
              </a:rPr>
              <a:t>Conn. 524 (2010)</a:t>
            </a:r>
          </a:p>
          <a:p>
            <a:pPr lvl="0">
              <a:lnSpc>
                <a:spcPct val="100000"/>
              </a:lnSpc>
              <a:buClr>
                <a:srgbClr val="C00000"/>
              </a:buClr>
            </a:pPr>
            <a:r>
              <a:rPr lang="en-US" sz="2400" b="0" dirty="0">
                <a:solidFill>
                  <a:prstClr val="black"/>
                </a:solidFill>
              </a:rPr>
              <a:t>Testimony </a:t>
            </a:r>
            <a:r>
              <a:rPr lang="en-US" sz="2400" b="0" dirty="0" smtClean="0">
                <a:solidFill>
                  <a:prstClr val="black"/>
                </a:solidFill>
              </a:rPr>
              <a:t>re: </a:t>
            </a:r>
            <a:r>
              <a:rPr lang="en-US" sz="2400" b="0" dirty="0">
                <a:solidFill>
                  <a:prstClr val="black"/>
                </a:solidFill>
              </a:rPr>
              <a:t>child’s statements </a:t>
            </a:r>
            <a:r>
              <a:rPr lang="en-US" sz="2400" b="0" dirty="0" smtClean="0">
                <a:solidFill>
                  <a:prstClr val="black"/>
                </a:solidFill>
              </a:rPr>
              <a:t/>
            </a:r>
            <a:br>
              <a:rPr lang="en-US" sz="2400" b="0" dirty="0" smtClean="0">
                <a:solidFill>
                  <a:prstClr val="black"/>
                </a:solidFill>
              </a:rPr>
            </a:br>
            <a:r>
              <a:rPr lang="en-US" sz="2400" b="0" dirty="0" smtClean="0">
                <a:solidFill>
                  <a:prstClr val="black"/>
                </a:solidFill>
              </a:rPr>
              <a:t>regarding </a:t>
            </a:r>
            <a:r>
              <a:rPr lang="en-US" sz="2400" b="0" dirty="0">
                <a:solidFill>
                  <a:prstClr val="black"/>
                </a:solidFill>
              </a:rPr>
              <a:t>neglect permitted through </a:t>
            </a:r>
            <a:r>
              <a:rPr lang="en-US" sz="2400" b="0" dirty="0" smtClean="0">
                <a:solidFill>
                  <a:prstClr val="black"/>
                </a:solidFill>
              </a:rPr>
              <a:t/>
            </a:r>
            <a:br>
              <a:rPr lang="en-US" sz="2400" b="0" dirty="0" smtClean="0">
                <a:solidFill>
                  <a:prstClr val="black"/>
                </a:solidFill>
              </a:rPr>
            </a:br>
            <a:r>
              <a:rPr lang="en-US" sz="2400" b="0" dirty="0" smtClean="0">
                <a:solidFill>
                  <a:prstClr val="black"/>
                </a:solidFill>
              </a:rPr>
              <a:t>residual </a:t>
            </a:r>
            <a:r>
              <a:rPr lang="en-US" sz="2400" b="0" dirty="0">
                <a:solidFill>
                  <a:prstClr val="black"/>
                </a:solidFill>
              </a:rPr>
              <a:t>hearsay exception where </a:t>
            </a:r>
            <a:r>
              <a:rPr lang="en-US" sz="2400" b="0" dirty="0" smtClean="0">
                <a:solidFill>
                  <a:prstClr val="black"/>
                </a:solidFill>
              </a:rPr>
              <a:t/>
            </a:r>
            <a:br>
              <a:rPr lang="en-US" sz="2400" b="0" dirty="0" smtClean="0">
                <a:solidFill>
                  <a:prstClr val="black"/>
                </a:solidFill>
              </a:rPr>
            </a:br>
            <a:r>
              <a:rPr lang="en-US" sz="2400" b="0" dirty="0" smtClean="0">
                <a:solidFill>
                  <a:prstClr val="black"/>
                </a:solidFill>
              </a:rPr>
              <a:t>child </a:t>
            </a:r>
            <a:r>
              <a:rPr lang="en-US" sz="2400" b="0" dirty="0">
                <a:solidFill>
                  <a:prstClr val="black"/>
                </a:solidFill>
              </a:rPr>
              <a:t>“unavailable” </a:t>
            </a:r>
            <a:r>
              <a:rPr lang="en-US" sz="2400" b="0" dirty="0" smtClean="0">
                <a:solidFill>
                  <a:prstClr val="black"/>
                </a:solidFill>
              </a:rPr>
              <a:t/>
            </a:r>
            <a:br>
              <a:rPr lang="en-US" sz="2400" b="0" dirty="0" smtClean="0">
                <a:solidFill>
                  <a:prstClr val="black"/>
                </a:solidFill>
              </a:rPr>
            </a:br>
            <a:endParaRPr lang="en-US" sz="800" b="0" dirty="0">
              <a:solidFill>
                <a:prstClr val="black"/>
              </a:solidFill>
            </a:endParaRPr>
          </a:p>
          <a:p>
            <a:pPr lvl="0">
              <a:lnSpc>
                <a:spcPct val="100000"/>
              </a:lnSpc>
              <a:buClr>
                <a:srgbClr val="C00000"/>
              </a:buClr>
            </a:pPr>
            <a:r>
              <a:rPr lang="en-US" sz="2400" b="0" dirty="0" smtClean="0">
                <a:solidFill>
                  <a:prstClr val="black"/>
                </a:solidFill>
              </a:rPr>
              <a:t>“Unavailability” established by testimony regarding </a:t>
            </a:r>
            <a:r>
              <a:rPr lang="en-US" sz="2400" b="0" dirty="0">
                <a:solidFill>
                  <a:prstClr val="black"/>
                </a:solidFill>
              </a:rPr>
              <a:t>negative impact</a:t>
            </a:r>
            <a:r>
              <a:rPr lang="en-US" sz="2400" b="0" dirty="0" smtClean="0">
                <a:solidFill>
                  <a:prstClr val="black"/>
                </a:solidFill>
              </a:rPr>
              <a:t>/</a:t>
            </a:r>
            <a:br>
              <a:rPr lang="en-US" sz="2400" b="0" dirty="0" smtClean="0">
                <a:solidFill>
                  <a:prstClr val="black"/>
                </a:solidFill>
              </a:rPr>
            </a:br>
            <a:r>
              <a:rPr lang="en-US" sz="2400" b="0" dirty="0" smtClean="0">
                <a:solidFill>
                  <a:prstClr val="black"/>
                </a:solidFill>
              </a:rPr>
              <a:t>psychological </a:t>
            </a:r>
            <a:r>
              <a:rPr lang="en-US" sz="2400" b="0" dirty="0">
                <a:solidFill>
                  <a:prstClr val="black"/>
                </a:solidFill>
              </a:rPr>
              <a:t>harm that testifying </a:t>
            </a:r>
            <a:r>
              <a:rPr lang="en-US" sz="2400" b="0" dirty="0" smtClean="0">
                <a:solidFill>
                  <a:prstClr val="black"/>
                </a:solidFill>
              </a:rPr>
              <a:t/>
            </a:r>
            <a:br>
              <a:rPr lang="en-US" sz="2400" b="0" dirty="0" smtClean="0">
                <a:solidFill>
                  <a:prstClr val="black"/>
                </a:solidFill>
              </a:rPr>
            </a:br>
            <a:r>
              <a:rPr lang="en-US" sz="2400" b="0" dirty="0" smtClean="0">
                <a:solidFill>
                  <a:prstClr val="black"/>
                </a:solidFill>
              </a:rPr>
              <a:t>will </a:t>
            </a:r>
            <a:r>
              <a:rPr lang="en-US" sz="2400" b="0" dirty="0">
                <a:solidFill>
                  <a:prstClr val="black"/>
                </a:solidFill>
              </a:rPr>
              <a:t>have </a:t>
            </a:r>
            <a:r>
              <a:rPr lang="en-US" sz="2400" b="0" dirty="0" smtClean="0">
                <a:solidFill>
                  <a:prstClr val="black"/>
                </a:solidFill>
              </a:rPr>
              <a:t>on </a:t>
            </a:r>
            <a:r>
              <a:rPr lang="en-US" sz="2400" b="0" dirty="0">
                <a:solidFill>
                  <a:prstClr val="black"/>
                </a:solidFill>
              </a:rPr>
              <a:t>children </a:t>
            </a:r>
            <a:r>
              <a:rPr lang="en-US" sz="2400" b="0" dirty="0" smtClean="0">
                <a:solidFill>
                  <a:prstClr val="black"/>
                </a:solidFill>
              </a:rPr>
              <a:t/>
            </a:r>
            <a:br>
              <a:rPr lang="en-US" sz="2400" b="0" dirty="0" smtClean="0">
                <a:solidFill>
                  <a:prstClr val="black"/>
                </a:solidFill>
              </a:rPr>
            </a:br>
            <a:endParaRPr lang="en-US" sz="800" b="0" dirty="0" smtClean="0">
              <a:solidFill>
                <a:prstClr val="black"/>
              </a:solidFill>
            </a:endParaRPr>
          </a:p>
          <a:p>
            <a:pPr lvl="0">
              <a:lnSpc>
                <a:spcPct val="100000"/>
              </a:lnSpc>
              <a:buClr>
                <a:srgbClr val="C00000"/>
              </a:buClr>
            </a:pPr>
            <a:r>
              <a:rPr lang="en-US" sz="2400" b="0" dirty="0" smtClean="0">
                <a:solidFill>
                  <a:prstClr val="black"/>
                </a:solidFill>
              </a:rPr>
              <a:t>Determination must be based on evidence specific to child &amp; circumstances, not generalized presumption that testifying is per se harmful.</a:t>
            </a:r>
            <a:endParaRPr lang="en-US" sz="2400" b="0" dirty="0">
              <a:solidFill>
                <a:prstClr val="black"/>
              </a:solidFill>
            </a:endParaRPr>
          </a:p>
          <a:p>
            <a:pPr algn="ctr">
              <a:buNone/>
            </a:pPr>
            <a:endParaRPr lang="en-US" dirty="0"/>
          </a:p>
          <a:p>
            <a:pPr algn="ctr">
              <a:buNone/>
            </a:pP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060" b="7722"/>
          <a:stretch/>
        </p:blipFill>
        <p:spPr bwMode="auto">
          <a:xfrm>
            <a:off x="6324600" y="3328868"/>
            <a:ext cx="2469995" cy="2767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381000"/>
            <a:ext cx="9144000" cy="928691"/>
          </a:xfrm>
        </p:spPr>
        <p:txBody>
          <a:bodyPr>
            <a:noAutofit/>
          </a:bodyPr>
          <a:lstStyle/>
          <a:p>
            <a:pPr>
              <a:defRPr/>
            </a:pPr>
            <a:r>
              <a:rPr lang="en-US" sz="3600" dirty="0" smtClean="0">
                <a:solidFill>
                  <a:schemeClr val="accent1">
                    <a:lumMod val="75000"/>
                  </a:schemeClr>
                </a:solidFill>
              </a:rPr>
              <a:t>“Tender Years” Exception</a:t>
            </a:r>
            <a:endParaRPr lang="en-US" sz="3600" dirty="0">
              <a:solidFill>
                <a:schemeClr val="accent1">
                  <a:lumMod val="75000"/>
                </a:schemeClr>
              </a:solidFill>
            </a:endParaRPr>
          </a:p>
        </p:txBody>
      </p:sp>
      <p:sp>
        <p:nvSpPr>
          <p:cNvPr id="3" name="Content Placeholder 2"/>
          <p:cNvSpPr>
            <a:spLocks noGrp="1"/>
          </p:cNvSpPr>
          <p:nvPr>
            <p:ph idx="1"/>
          </p:nvPr>
        </p:nvSpPr>
        <p:spPr>
          <a:xfrm>
            <a:off x="228600" y="1600204"/>
            <a:ext cx="8686800" cy="4525963"/>
          </a:xfrm>
        </p:spPr>
        <p:txBody>
          <a:bodyPr rtlCol="0">
            <a:normAutofit/>
          </a:bodyPr>
          <a:lstStyle/>
          <a:p>
            <a:pPr marL="0" indent="0">
              <a:lnSpc>
                <a:spcPct val="100000"/>
              </a:lnSpc>
              <a:buClr>
                <a:schemeClr val="tx1"/>
              </a:buClr>
              <a:buNone/>
              <a:defRPr/>
            </a:pPr>
            <a:r>
              <a:rPr lang="en-US" sz="2400" dirty="0"/>
              <a:t>Statement of child </a:t>
            </a:r>
            <a:r>
              <a:rPr lang="en-US" sz="2400" dirty="0" smtClean="0"/>
              <a:t>under 13 at </a:t>
            </a:r>
            <a:r>
              <a:rPr lang="en-US" sz="2400" dirty="0"/>
              <a:t>time of statement</a:t>
            </a:r>
            <a:r>
              <a:rPr lang="en-US" sz="2400" b="0" dirty="0"/>
              <a:t>, </a:t>
            </a:r>
            <a:r>
              <a:rPr lang="en-US" sz="2400" b="0" dirty="0" smtClean="0"/>
              <a:t/>
            </a:r>
            <a:br>
              <a:rPr lang="en-US" sz="2400" b="0" dirty="0" smtClean="0"/>
            </a:br>
            <a:r>
              <a:rPr lang="en-US" sz="2400" b="0" dirty="0" smtClean="0"/>
              <a:t>re: </a:t>
            </a:r>
            <a:r>
              <a:rPr lang="en-US" sz="2400" b="0" dirty="0"/>
              <a:t>sexual assault/misconduct or physical abuse </a:t>
            </a:r>
            <a:r>
              <a:rPr lang="en-US" sz="2400" b="0" dirty="0" smtClean="0"/>
              <a:t>by parent/guardian/ authority figure, is admissible if:</a:t>
            </a:r>
            <a:endParaRPr lang="en-US" sz="2400" b="0" dirty="0"/>
          </a:p>
          <a:p>
            <a:pPr>
              <a:lnSpc>
                <a:spcPct val="100000"/>
              </a:lnSpc>
              <a:buClr>
                <a:srgbClr val="C00000"/>
              </a:buClr>
              <a:defRPr/>
            </a:pPr>
            <a:r>
              <a:rPr lang="en-US" sz="2400" b="0" dirty="0" smtClean="0"/>
              <a:t>Court </a:t>
            </a:r>
            <a:r>
              <a:rPr lang="en-US" sz="2400" b="0" dirty="0"/>
              <a:t>finds, after </a:t>
            </a:r>
            <a:r>
              <a:rPr lang="en-US" sz="2400" b="0" dirty="0" smtClean="0"/>
              <a:t>hearing, that statement </a:t>
            </a:r>
            <a:r>
              <a:rPr lang="en-US" sz="2400" b="0" dirty="0"/>
              <a:t>is </a:t>
            </a:r>
            <a:r>
              <a:rPr lang="en-US" sz="2400" b="0" dirty="0" smtClean="0"/>
              <a:t>trustworthy </a:t>
            </a:r>
            <a:br>
              <a:rPr lang="en-US" sz="2400" b="0" dirty="0" smtClean="0"/>
            </a:br>
            <a:r>
              <a:rPr lang="en-US" sz="2400" b="0" dirty="0" smtClean="0"/>
              <a:t>(given timing, content, etc.); </a:t>
            </a:r>
            <a:endParaRPr lang="en-US" sz="2400" b="0" dirty="0"/>
          </a:p>
          <a:p>
            <a:pPr>
              <a:lnSpc>
                <a:spcPct val="100000"/>
              </a:lnSpc>
              <a:buClr>
                <a:srgbClr val="C00000"/>
              </a:buClr>
              <a:defRPr/>
            </a:pPr>
            <a:r>
              <a:rPr lang="en-US" sz="2400" b="0" dirty="0" smtClean="0"/>
              <a:t>Statement </a:t>
            </a:r>
            <a:r>
              <a:rPr lang="en-US" sz="2400" b="0" dirty="0"/>
              <a:t>was not made in preparation of legal </a:t>
            </a:r>
            <a:r>
              <a:rPr lang="en-US" sz="2400" b="0" dirty="0" smtClean="0"/>
              <a:t>proceeding; </a:t>
            </a:r>
            <a:r>
              <a:rPr lang="en-US" sz="2400" b="0" dirty="0"/>
              <a:t>and</a:t>
            </a:r>
          </a:p>
          <a:p>
            <a:pPr>
              <a:lnSpc>
                <a:spcPct val="100000"/>
              </a:lnSpc>
              <a:buClr>
                <a:srgbClr val="C00000"/>
              </a:buClr>
              <a:defRPr/>
            </a:pPr>
            <a:r>
              <a:rPr lang="en-US" sz="2400" b="0" dirty="0"/>
              <a:t>C</a:t>
            </a:r>
            <a:r>
              <a:rPr lang="en-US" sz="2400" b="0" dirty="0" smtClean="0"/>
              <a:t>hild </a:t>
            </a:r>
            <a:r>
              <a:rPr lang="en-US" sz="2400" b="0" dirty="0"/>
              <a:t>either testifies and </a:t>
            </a:r>
            <a:r>
              <a:rPr lang="en-US" sz="2400" b="0" dirty="0" smtClean="0"/>
              <a:t>is subject </a:t>
            </a:r>
            <a:r>
              <a:rPr lang="en-US" sz="2400" b="0" dirty="0"/>
              <a:t>to cross-examination </a:t>
            </a:r>
            <a:r>
              <a:rPr lang="en-US" sz="2400" b="0" dirty="0" smtClean="0"/>
              <a:t/>
            </a:r>
            <a:br>
              <a:rPr lang="en-US" sz="2400" b="0" dirty="0" smtClean="0"/>
            </a:br>
            <a:r>
              <a:rPr lang="en-US" sz="2400" b="0" dirty="0" smtClean="0"/>
              <a:t>(in-person </a:t>
            </a:r>
            <a:r>
              <a:rPr lang="en-US" sz="2400" b="0" dirty="0"/>
              <a:t>or video</a:t>
            </a:r>
            <a:r>
              <a:rPr lang="en-US" sz="2400" b="0" dirty="0" smtClean="0"/>
              <a:t>), </a:t>
            </a:r>
            <a:r>
              <a:rPr lang="en-US" sz="2400" b="0" dirty="0"/>
              <a:t>or </a:t>
            </a:r>
            <a:r>
              <a:rPr lang="en-US" sz="2400" b="0" dirty="0" smtClean="0"/>
              <a:t>is unavailable </a:t>
            </a:r>
            <a:r>
              <a:rPr lang="en-US" sz="2400" b="0" dirty="0"/>
              <a:t>as </a:t>
            </a:r>
            <a:r>
              <a:rPr lang="en-US" sz="2400" b="0" dirty="0" smtClean="0"/>
              <a:t>witness.</a:t>
            </a:r>
          </a:p>
          <a:p>
            <a:pPr marL="0" indent="0">
              <a:lnSpc>
                <a:spcPct val="100000"/>
              </a:lnSpc>
              <a:buClr>
                <a:srgbClr val="C00000"/>
              </a:buClr>
              <a:buNone/>
              <a:defRPr/>
            </a:pPr>
            <a:r>
              <a:rPr lang="en-US" sz="2000" b="0" i="1" dirty="0" smtClean="0"/>
              <a:t>							</a:t>
            </a:r>
          </a:p>
          <a:p>
            <a:pPr marL="0" indent="0">
              <a:lnSpc>
                <a:spcPct val="100000"/>
              </a:lnSpc>
              <a:buClr>
                <a:srgbClr val="C00000"/>
              </a:buClr>
              <a:buNone/>
              <a:defRPr/>
            </a:pPr>
            <a:r>
              <a:rPr lang="en-US" sz="2000" b="0" i="1" dirty="0"/>
              <a:t>	</a:t>
            </a:r>
            <a:r>
              <a:rPr lang="en-US" sz="2000" b="0" i="1" dirty="0" smtClean="0"/>
              <a:t>							Conn. Code. </a:t>
            </a:r>
            <a:r>
              <a:rPr lang="en-US" sz="2000" b="0" i="1" dirty="0" err="1" smtClean="0"/>
              <a:t>Evid</a:t>
            </a:r>
            <a:r>
              <a:rPr lang="en-US" sz="2000" b="0" i="1" dirty="0" smtClean="0"/>
              <a:t>. 8-10</a:t>
            </a:r>
            <a:endParaRPr lang="en-US" sz="2000" b="0"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a:defRPr/>
            </a:pPr>
            <a:r>
              <a:rPr lang="en-US" sz="3600" dirty="0">
                <a:solidFill>
                  <a:schemeClr val="accent1">
                    <a:lumMod val="75000"/>
                  </a:schemeClr>
                </a:solidFill>
              </a:rPr>
              <a:t>Tender </a:t>
            </a:r>
            <a:r>
              <a:rPr lang="en-US" sz="3600" dirty="0" smtClean="0">
                <a:solidFill>
                  <a:schemeClr val="accent1">
                    <a:lumMod val="75000"/>
                  </a:schemeClr>
                </a:solidFill>
              </a:rPr>
              <a:t>Years Exception, cont.</a:t>
            </a:r>
            <a:endParaRPr lang="en-US" sz="3600" dirty="0">
              <a:solidFill>
                <a:schemeClr val="accent1">
                  <a:lumMod val="75000"/>
                </a:schemeClr>
              </a:solidFill>
            </a:endParaRPr>
          </a:p>
        </p:txBody>
      </p:sp>
      <p:sp>
        <p:nvSpPr>
          <p:cNvPr id="11267" name="Content Placeholder 2"/>
          <p:cNvSpPr>
            <a:spLocks noGrp="1"/>
          </p:cNvSpPr>
          <p:nvPr>
            <p:ph idx="1"/>
          </p:nvPr>
        </p:nvSpPr>
        <p:spPr>
          <a:xfrm>
            <a:off x="457200" y="1447800"/>
            <a:ext cx="8305800" cy="4572000"/>
          </a:xfrm>
        </p:spPr>
        <p:txBody>
          <a:bodyPr>
            <a:normAutofit/>
          </a:bodyPr>
          <a:lstStyle/>
          <a:p>
            <a:pPr>
              <a:lnSpc>
                <a:spcPct val="100000"/>
              </a:lnSpc>
              <a:buNone/>
            </a:pPr>
            <a:endParaRPr lang="en-US" sz="2400" b="0" dirty="0" smtClean="0"/>
          </a:p>
          <a:p>
            <a:pPr>
              <a:lnSpc>
                <a:spcPct val="100000"/>
              </a:lnSpc>
              <a:buNone/>
            </a:pPr>
            <a:r>
              <a:rPr lang="en-US" sz="2400" b="0" dirty="0" smtClean="0"/>
              <a:t>Statement of “unavailable” child </a:t>
            </a:r>
            <a:r>
              <a:rPr lang="en-US" sz="2400" dirty="0" smtClean="0"/>
              <a:t>is</a:t>
            </a:r>
            <a:r>
              <a:rPr lang="en-US" sz="2400" b="0" dirty="0" smtClean="0"/>
              <a:t> admissible if:</a:t>
            </a:r>
          </a:p>
          <a:p>
            <a:pPr>
              <a:lnSpc>
                <a:spcPct val="100000"/>
              </a:lnSpc>
              <a:buClr>
                <a:srgbClr val="C00000"/>
              </a:buClr>
            </a:pPr>
            <a:r>
              <a:rPr lang="en-US" sz="2400" b="0" dirty="0" smtClean="0"/>
              <a:t>Independent, </a:t>
            </a:r>
            <a:r>
              <a:rPr lang="en-US" sz="2400" b="0" dirty="0"/>
              <a:t>corroborative evidence of alleged act that does not include </a:t>
            </a:r>
            <a:r>
              <a:rPr lang="en-US" sz="2400" b="0" dirty="0" smtClean="0"/>
              <a:t>hearsay; </a:t>
            </a:r>
            <a:r>
              <a:rPr lang="en-US" sz="2400" b="0" dirty="0"/>
              <a:t>and </a:t>
            </a:r>
          </a:p>
          <a:p>
            <a:pPr>
              <a:lnSpc>
                <a:spcPct val="100000"/>
              </a:lnSpc>
              <a:buClr>
                <a:srgbClr val="C00000"/>
              </a:buClr>
            </a:pPr>
            <a:r>
              <a:rPr lang="en-US" sz="2400" b="0" dirty="0"/>
              <a:t>S</a:t>
            </a:r>
            <a:r>
              <a:rPr lang="en-US" sz="2400" b="0" dirty="0" smtClean="0"/>
              <a:t>tatement </a:t>
            </a:r>
            <a:r>
              <a:rPr lang="en-US" sz="2400" b="0" dirty="0"/>
              <a:t>was made prior to defendant’s arrest or </a:t>
            </a:r>
            <a:r>
              <a:rPr lang="en-US" sz="2400" b="0" dirty="0" smtClean="0"/>
              <a:t>commencement </a:t>
            </a:r>
            <a:r>
              <a:rPr lang="en-US" sz="2400" b="0" dirty="0"/>
              <a:t>of juvenile proceedings </a:t>
            </a:r>
            <a:r>
              <a:rPr lang="en-US" sz="2400" b="0" dirty="0" smtClean="0"/>
              <a:t>connected to act.</a:t>
            </a:r>
            <a:endParaRPr lang="en-US" sz="2400" b="0" dirty="0"/>
          </a:p>
          <a:p>
            <a:pPr>
              <a:buNone/>
              <a:defRPr/>
            </a:pPr>
            <a:endParaRPr lang="en-US"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28650" y="228600"/>
            <a:ext cx="7886700" cy="700091"/>
          </a:xfrm>
        </p:spPr>
        <p:txBody>
          <a:bodyPr>
            <a:normAutofit/>
          </a:bodyPr>
          <a:lstStyle/>
          <a:p>
            <a:pPr>
              <a:defRPr/>
            </a:pPr>
            <a:r>
              <a:rPr lang="en-US" sz="3600" dirty="0">
                <a:solidFill>
                  <a:schemeClr val="accent1">
                    <a:lumMod val="75000"/>
                  </a:schemeClr>
                </a:solidFill>
              </a:rPr>
              <a:t>Tender </a:t>
            </a:r>
            <a:r>
              <a:rPr lang="en-US" sz="3600" dirty="0" smtClean="0">
                <a:solidFill>
                  <a:schemeClr val="accent1">
                    <a:lumMod val="75000"/>
                  </a:schemeClr>
                </a:solidFill>
              </a:rPr>
              <a:t>Years Exception, cont.</a:t>
            </a:r>
            <a:endParaRPr lang="en-US" sz="3600" dirty="0">
              <a:solidFill>
                <a:schemeClr val="accent1">
                  <a:lumMod val="75000"/>
                </a:schemeClr>
              </a:solidFill>
            </a:endParaRPr>
          </a:p>
        </p:txBody>
      </p:sp>
      <p:sp>
        <p:nvSpPr>
          <p:cNvPr id="3" name="Content Placeholder 2"/>
          <p:cNvSpPr>
            <a:spLocks noGrp="1"/>
          </p:cNvSpPr>
          <p:nvPr>
            <p:ph idx="1"/>
          </p:nvPr>
        </p:nvSpPr>
        <p:spPr>
          <a:xfrm>
            <a:off x="304800" y="1143000"/>
            <a:ext cx="8591550" cy="5257800"/>
          </a:xfrm>
        </p:spPr>
        <p:txBody>
          <a:bodyPr rtlCol="0">
            <a:normAutofit/>
          </a:bodyPr>
          <a:lstStyle/>
          <a:p>
            <a:pPr marL="274320" indent="-274320">
              <a:buClr>
                <a:schemeClr val="accent3"/>
              </a:buClr>
              <a:buNone/>
              <a:defRPr/>
            </a:pPr>
            <a:r>
              <a:rPr lang="en-US" sz="2000" b="0" dirty="0" smtClean="0"/>
              <a:t>Statement </a:t>
            </a:r>
            <a:r>
              <a:rPr lang="en-US" sz="2000" b="0" dirty="0"/>
              <a:t>may not be admitted unless proponent of statement </a:t>
            </a:r>
            <a:r>
              <a:rPr lang="en-US" sz="2000" b="0" dirty="0" smtClean="0"/>
              <a:t>makes </a:t>
            </a:r>
            <a:r>
              <a:rPr lang="en-US" sz="2000" b="0" dirty="0"/>
              <a:t>known </a:t>
            </a:r>
            <a:r>
              <a:rPr lang="en-US" sz="2000" b="0" dirty="0" smtClean="0"/>
              <a:t>to adverse </a:t>
            </a:r>
            <a:r>
              <a:rPr lang="en-US" sz="2000" b="0" dirty="0"/>
              <a:t>party: </a:t>
            </a:r>
            <a:br>
              <a:rPr lang="en-US" sz="2000" b="0" dirty="0"/>
            </a:br>
            <a:endParaRPr lang="en-US" sz="2000" b="0" dirty="0"/>
          </a:p>
          <a:p>
            <a:pPr>
              <a:buClr>
                <a:srgbClr val="C00000"/>
              </a:buClr>
              <a:defRPr/>
            </a:pPr>
            <a:r>
              <a:rPr lang="en-US" sz="2000" b="0" dirty="0"/>
              <a:t>Intention to offer statement;</a:t>
            </a:r>
            <a:br>
              <a:rPr lang="en-US" sz="2000" b="0" dirty="0"/>
            </a:br>
            <a:endParaRPr lang="en-US" sz="2000" b="0" dirty="0"/>
          </a:p>
          <a:p>
            <a:pPr>
              <a:buClr>
                <a:srgbClr val="C00000"/>
              </a:buClr>
              <a:defRPr/>
            </a:pPr>
            <a:r>
              <a:rPr lang="en-US" sz="2000" b="0" dirty="0"/>
              <a:t>Content of statement;</a:t>
            </a:r>
            <a:br>
              <a:rPr lang="en-US" sz="2000" b="0" dirty="0"/>
            </a:br>
            <a:endParaRPr lang="en-US" sz="2000" b="0" dirty="0"/>
          </a:p>
          <a:p>
            <a:pPr>
              <a:buClr>
                <a:srgbClr val="C00000"/>
              </a:buClr>
              <a:defRPr/>
            </a:pPr>
            <a:r>
              <a:rPr lang="en-US" sz="2000" b="0" dirty="0"/>
              <a:t>Approximate time, date, and location of statement;</a:t>
            </a:r>
            <a:br>
              <a:rPr lang="en-US" sz="2000" b="0" dirty="0"/>
            </a:br>
            <a:endParaRPr lang="en-US" sz="2000" b="0" dirty="0"/>
          </a:p>
          <a:p>
            <a:pPr>
              <a:buClr>
                <a:srgbClr val="C00000"/>
              </a:buClr>
              <a:defRPr/>
            </a:pPr>
            <a:r>
              <a:rPr lang="en-US" sz="2000" b="0" dirty="0"/>
              <a:t>Person to whom statement was made; and</a:t>
            </a:r>
            <a:br>
              <a:rPr lang="en-US" sz="2000" b="0" dirty="0"/>
            </a:br>
            <a:endParaRPr lang="en-US" sz="2000" b="0" dirty="0"/>
          </a:p>
          <a:p>
            <a:pPr>
              <a:buClr>
                <a:srgbClr val="C00000"/>
              </a:buClr>
              <a:defRPr/>
            </a:pPr>
            <a:r>
              <a:rPr lang="en-US" sz="2000" b="0" dirty="0"/>
              <a:t>Circumstances that indicate trustworthiness</a:t>
            </a:r>
          </a:p>
          <a:p>
            <a:pPr marL="274320" indent="-274320">
              <a:buClr>
                <a:schemeClr val="accent3"/>
              </a:buClr>
              <a:buNone/>
              <a:defRPr/>
            </a:pPr>
            <a:endParaRPr lang="en-US" sz="2000" dirty="0" smtClean="0"/>
          </a:p>
          <a:p>
            <a:pPr marL="274320" indent="-274320">
              <a:buClr>
                <a:schemeClr val="accent3"/>
              </a:buClr>
              <a:buNone/>
              <a:defRPr/>
            </a:pPr>
            <a:r>
              <a:rPr lang="en-US" sz="2000" dirty="0" smtClean="0"/>
              <a:t>Copy </a:t>
            </a:r>
            <a:r>
              <a:rPr lang="en-US" sz="2000" dirty="0"/>
              <a:t>of statement must be provided in advance of proceeding.</a:t>
            </a:r>
          </a:p>
          <a:p>
            <a:pPr marL="274320" indent="-274320">
              <a:buClr>
                <a:schemeClr val="accent3"/>
              </a:buClr>
              <a:buNone/>
              <a:defRPr/>
            </a:pPr>
            <a:r>
              <a:rPr lang="en-US" dirty="0" smtClean="0"/>
              <a:t>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p:cNvSpPr>
          <p:nvPr>
            <p:ph idx="1"/>
          </p:nvPr>
        </p:nvSpPr>
        <p:spPr>
          <a:xfrm>
            <a:off x="381000" y="1066800"/>
            <a:ext cx="8362950" cy="4419600"/>
          </a:xfrm>
        </p:spPr>
        <p:txBody>
          <a:bodyPr>
            <a:normAutofit/>
          </a:bodyPr>
          <a:lstStyle/>
          <a:p>
            <a:pPr>
              <a:buClr>
                <a:srgbClr val="C00000"/>
              </a:buClr>
            </a:pPr>
            <a:r>
              <a:rPr lang="en-US" sz="2400" b="0" dirty="0"/>
              <a:t>DCF removed </a:t>
            </a:r>
            <a:r>
              <a:rPr lang="en-US" sz="2400" b="0" dirty="0" smtClean="0"/>
              <a:t>14 &amp; 15 year-old siblings from </a:t>
            </a:r>
            <a:r>
              <a:rPr lang="en-US" sz="2400" b="0" dirty="0"/>
              <a:t>home </a:t>
            </a:r>
            <a:r>
              <a:rPr lang="en-US" sz="2400" b="0" dirty="0" smtClean="0"/>
              <a:t>due to father </a:t>
            </a:r>
            <a:r>
              <a:rPr lang="en-US" sz="2400" b="0" dirty="0"/>
              <a:t>drug </a:t>
            </a:r>
            <a:r>
              <a:rPr lang="en-US" sz="2400" b="0" dirty="0" smtClean="0"/>
              <a:t>trafficking &amp; </a:t>
            </a:r>
            <a:r>
              <a:rPr lang="en-US" sz="2400" b="0" dirty="0"/>
              <a:t>concerns of physical </a:t>
            </a:r>
            <a:r>
              <a:rPr lang="en-US" sz="2400" b="0" dirty="0" smtClean="0"/>
              <a:t>abuse. </a:t>
            </a:r>
            <a:r>
              <a:rPr lang="en-US" sz="2400" b="0" dirty="0" smtClean="0"/>
              <a:t>Both </a:t>
            </a:r>
            <a:r>
              <a:rPr lang="en-US" sz="2400" b="0" dirty="0"/>
              <a:t>want to go home, but want to be sure father </a:t>
            </a:r>
            <a:r>
              <a:rPr lang="en-US" sz="2400" b="0" dirty="0" smtClean="0"/>
              <a:t>will </a:t>
            </a:r>
            <a:r>
              <a:rPr lang="en-US" sz="2400" b="0" dirty="0"/>
              <a:t>not be </a:t>
            </a:r>
            <a:r>
              <a:rPr lang="en-US" sz="2400" b="0" dirty="0" smtClean="0"/>
              <a:t>there, </a:t>
            </a:r>
            <a:r>
              <a:rPr lang="en-US" sz="2400" b="0" dirty="0"/>
              <a:t>and </a:t>
            </a:r>
            <a:r>
              <a:rPr lang="en-US" sz="2400" b="0" dirty="0" smtClean="0"/>
              <a:t>that mother is able to </a:t>
            </a:r>
            <a:r>
              <a:rPr lang="en-US" sz="2400" b="0" dirty="0"/>
              <a:t>keep home </a:t>
            </a:r>
            <a:r>
              <a:rPr lang="en-US" sz="2400" b="0" dirty="0" smtClean="0"/>
              <a:t>safe.  </a:t>
            </a:r>
            <a:r>
              <a:rPr lang="en-US" sz="2400" b="0" dirty="0" smtClean="0"/>
              <a:t>Mother </a:t>
            </a:r>
            <a:r>
              <a:rPr lang="en-US" sz="2400" b="0" dirty="0"/>
              <a:t>says she will make motions with court if you </a:t>
            </a:r>
            <a:r>
              <a:rPr lang="en-US" sz="2400" b="0" dirty="0" smtClean="0"/>
              <a:t>do </a:t>
            </a:r>
            <a:r>
              <a:rPr lang="en-US" sz="2400" b="0" dirty="0"/>
              <a:t>not advocate for </a:t>
            </a:r>
            <a:r>
              <a:rPr lang="en-US" sz="2400" b="0" dirty="0" smtClean="0"/>
              <a:t>her children </a:t>
            </a:r>
            <a:r>
              <a:rPr lang="en-US" sz="2400" b="0" dirty="0"/>
              <a:t>to return </a:t>
            </a:r>
            <a:r>
              <a:rPr lang="en-US" sz="2400" b="0" dirty="0" smtClean="0"/>
              <a:t>home.</a:t>
            </a:r>
          </a:p>
          <a:p>
            <a:pPr marL="0" indent="0">
              <a:buClr>
                <a:srgbClr val="C00000"/>
              </a:buClr>
              <a:buNone/>
            </a:pPr>
            <a:endParaRPr lang="en-US" sz="2400" b="0" dirty="0" smtClean="0"/>
          </a:p>
          <a:p>
            <a:pPr marL="0" indent="0" algn="ctr">
              <a:buClr>
                <a:srgbClr val="C00000"/>
              </a:buClr>
              <a:buNone/>
            </a:pPr>
            <a:r>
              <a:rPr lang="en-US" sz="3200" b="0" dirty="0" smtClean="0">
                <a:solidFill>
                  <a:schemeClr val="accent1">
                    <a:lumMod val="75000"/>
                  </a:schemeClr>
                </a:solidFill>
              </a:rPr>
              <a:t>Can she motion for this?  What do you do?</a:t>
            </a:r>
            <a:endParaRPr lang="en-US" sz="3200" b="0" dirty="0">
              <a:solidFill>
                <a:schemeClr val="accent1">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22014" cy="831850"/>
          </a:xfrm>
        </p:spPr>
        <p:txBody>
          <a:bodyPr>
            <a:noAutofit/>
          </a:bodyPr>
          <a:lstStyle/>
          <a:p>
            <a:pPr>
              <a:defRPr/>
            </a:pPr>
            <a:r>
              <a:rPr lang="en-US" sz="3600" dirty="0" smtClean="0">
                <a:solidFill>
                  <a:schemeClr val="accent1">
                    <a:lumMod val="75000"/>
                  </a:schemeClr>
                </a:solidFill>
              </a:rPr>
              <a:t>Issues to Consider…</a:t>
            </a:r>
            <a:endParaRPr lang="en-US" sz="3600" dirty="0">
              <a:solidFill>
                <a:schemeClr val="accent1">
                  <a:lumMod val="75000"/>
                </a:schemeClr>
              </a:solidFill>
            </a:endParaRPr>
          </a:p>
        </p:txBody>
      </p:sp>
      <p:sp>
        <p:nvSpPr>
          <p:cNvPr id="33794" name="Content Placeholder 2"/>
          <p:cNvSpPr>
            <a:spLocks noGrp="1"/>
          </p:cNvSpPr>
          <p:nvPr>
            <p:ph idx="1"/>
          </p:nvPr>
        </p:nvSpPr>
        <p:spPr>
          <a:xfrm>
            <a:off x="311150" y="1825625"/>
            <a:ext cx="8832850" cy="4194175"/>
          </a:xfrm>
        </p:spPr>
        <p:txBody>
          <a:bodyPr>
            <a:normAutofit/>
          </a:bodyPr>
          <a:lstStyle/>
          <a:p>
            <a:pPr>
              <a:buClr>
                <a:srgbClr val="C00000"/>
              </a:buClr>
            </a:pPr>
            <a:r>
              <a:rPr lang="en-US" sz="2400" b="0" dirty="0"/>
              <a:t>Obligations of child’s counsel </a:t>
            </a:r>
            <a:endParaRPr lang="en-US" sz="2400" b="0" dirty="0" smtClean="0"/>
          </a:p>
          <a:p>
            <a:pPr lvl="1">
              <a:buClr>
                <a:srgbClr val="C00000"/>
              </a:buClr>
              <a:buFont typeface="Courier New" panose="02070309020205020404" pitchFamily="49" charset="0"/>
              <a:buChar char="o"/>
            </a:pPr>
            <a:r>
              <a:rPr lang="en-US" b="0" i="1" dirty="0" smtClean="0"/>
              <a:t>CGS 46b-129a - </a:t>
            </a:r>
            <a:r>
              <a:rPr lang="en-US" b="0" dirty="0" smtClean="0"/>
              <a:t>Counsel for the child shall act solely as attorney for the child</a:t>
            </a:r>
          </a:p>
          <a:p>
            <a:pPr lvl="1">
              <a:buClr>
                <a:srgbClr val="C00000"/>
              </a:buClr>
              <a:buFont typeface="Courier New" panose="02070309020205020404" pitchFamily="49" charset="0"/>
              <a:buChar char="o"/>
            </a:pPr>
            <a:r>
              <a:rPr lang="en-US" b="0" i="1" dirty="0" smtClean="0"/>
              <a:t>RPC 1.14 </a:t>
            </a:r>
            <a:r>
              <a:rPr lang="en-US" b="0" dirty="0" smtClean="0"/>
              <a:t>– Client with impaired capacity; maintain normal client-lawyer relationship</a:t>
            </a:r>
            <a:r>
              <a:rPr lang="en-US" b="0" i="1" dirty="0"/>
              <a:t/>
            </a:r>
            <a:br>
              <a:rPr lang="en-US" b="0" i="1" dirty="0"/>
            </a:br>
            <a:endParaRPr lang="en-US" b="0" i="1" dirty="0" smtClean="0"/>
          </a:p>
          <a:p>
            <a:pPr>
              <a:buClr>
                <a:srgbClr val="C00000"/>
              </a:buClr>
            </a:pPr>
            <a:r>
              <a:rPr lang="en-US" sz="2400" b="0" dirty="0"/>
              <a:t>Conflict-free representation </a:t>
            </a:r>
            <a:endParaRPr lang="en-US" b="0" i="1" dirty="0"/>
          </a:p>
          <a:p>
            <a:pPr lvl="1">
              <a:buClr>
                <a:srgbClr val="C00000"/>
              </a:buClr>
              <a:buFont typeface="Courier New" panose="02070309020205020404" pitchFamily="49" charset="0"/>
              <a:buChar char="o"/>
            </a:pPr>
            <a:r>
              <a:rPr lang="en-US" i="1" dirty="0"/>
              <a:t>In re Christina M. </a:t>
            </a:r>
            <a:endParaRPr lang="en-US" dirty="0"/>
          </a:p>
          <a:p>
            <a:pPr lvl="1">
              <a:buClr>
                <a:srgbClr val="C00000"/>
              </a:buClr>
              <a:buFont typeface="Courier New" panose="02070309020205020404" pitchFamily="49" charset="0"/>
              <a:buChar char="o"/>
            </a:pPr>
            <a:endParaRPr lang="en-US" b="0" i="1" dirty="0"/>
          </a:p>
          <a:p>
            <a:pPr>
              <a:buClr>
                <a:srgbClr val="C00000"/>
              </a:buClr>
            </a:pPr>
            <a:r>
              <a:rPr lang="en-US" sz="2400" b="0" dirty="0"/>
              <a:t>Standing of parent or child to raise each other’s legal </a:t>
            </a:r>
            <a:r>
              <a:rPr lang="en-US" sz="2400" b="0" dirty="0" smtClean="0"/>
              <a:t>issues </a:t>
            </a:r>
          </a:p>
          <a:p>
            <a:pPr lvl="1">
              <a:buClr>
                <a:srgbClr val="C00000"/>
              </a:buClr>
              <a:buFont typeface="Courier New" panose="02070309020205020404" pitchFamily="49" charset="0"/>
              <a:buChar char="o"/>
            </a:pPr>
            <a:r>
              <a:rPr lang="en-US" b="0" i="1" dirty="0" smtClean="0"/>
              <a:t>In </a:t>
            </a:r>
            <a:r>
              <a:rPr lang="en-US" b="0" i="1" dirty="0"/>
              <a:t>re Christina M., 280 Conn. 474 (</a:t>
            </a:r>
            <a:r>
              <a:rPr lang="en-US" b="0" i="1" dirty="0" smtClean="0"/>
              <a:t>2006)</a:t>
            </a:r>
            <a:endParaRPr lang="en-US" i="1" dirty="0"/>
          </a:p>
          <a:p>
            <a:pPr lvl="1">
              <a:buClr>
                <a:srgbClr val="C00000"/>
              </a:buClr>
              <a:buFont typeface="Courier New" panose="02070309020205020404" pitchFamily="49" charset="0"/>
              <a:buChar char="o"/>
            </a:pPr>
            <a:r>
              <a:rPr lang="en-US" b="0" i="1" dirty="0" smtClean="0"/>
              <a:t>In </a:t>
            </a:r>
            <a:r>
              <a:rPr lang="en-US" b="0" i="1" dirty="0"/>
              <a:t>re Lyric H</a:t>
            </a:r>
            <a:r>
              <a:rPr lang="en-US" b="0" i="1" dirty="0" smtClean="0"/>
              <a:t>., </a:t>
            </a:r>
            <a:r>
              <a:rPr lang="en-US" b="0" i="1" dirty="0"/>
              <a:t>114 Conn. App. 582 (2009</a:t>
            </a:r>
            <a:r>
              <a:rPr lang="en-US" b="0" i="1" dirty="0" smtClean="0"/>
              <a:t>)</a:t>
            </a:r>
            <a:r>
              <a:rPr lang="en-US" sz="2400" b="0" i="1" dirty="0"/>
              <a:t/>
            </a:r>
            <a:br>
              <a:rPr lang="en-US" sz="2400" b="0" i="1" dirty="0"/>
            </a:br>
            <a:endParaRPr lang="en-US" sz="2400" b="0"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bwMode="auto">
          <a:xfrm>
            <a:off x="628650" y="228600"/>
            <a:ext cx="7886700" cy="1004891"/>
          </a:xfrm>
          <a:noFill/>
        </p:spPr>
        <p:txBody>
          <a:bodyPr vert="horz" wrap="square" lIns="91440" tIns="45720" rIns="91440" bIns="45720" numCol="1" rtlCol="0" anchor="ctr" anchorCtr="0" compatLnSpc="1">
            <a:prstTxWarp prst="textNoShape">
              <a:avLst/>
            </a:prstTxWarp>
            <a:noAutofit/>
          </a:bodyPr>
          <a:lstStyle/>
          <a:p>
            <a:r>
              <a:rPr lang="en-US" sz="3600" dirty="0" smtClean="0">
                <a:solidFill>
                  <a:schemeClr val="accent1">
                    <a:lumMod val="75000"/>
                  </a:schemeClr>
                </a:solidFill>
              </a:rPr>
              <a:t>Children’s </a:t>
            </a:r>
            <a:r>
              <a:rPr lang="en-US" sz="3600" dirty="0">
                <a:solidFill>
                  <a:schemeClr val="accent1">
                    <a:lumMod val="75000"/>
                  </a:schemeClr>
                </a:solidFill>
              </a:rPr>
              <a:t>Representations</a:t>
            </a:r>
          </a:p>
        </p:txBody>
      </p:sp>
      <p:sp>
        <p:nvSpPr>
          <p:cNvPr id="83971" name="Rectangle 3"/>
          <p:cNvSpPr>
            <a:spLocks noGrp="1"/>
          </p:cNvSpPr>
          <p:nvPr>
            <p:ph idx="1"/>
          </p:nvPr>
        </p:nvSpPr>
        <p:spPr>
          <a:xfrm>
            <a:off x="76200" y="1371600"/>
            <a:ext cx="9067800" cy="4800600"/>
          </a:xfrm>
        </p:spPr>
        <p:txBody>
          <a:bodyPr>
            <a:normAutofit/>
          </a:bodyPr>
          <a:lstStyle/>
          <a:p>
            <a:pPr>
              <a:lnSpc>
                <a:spcPct val="90000"/>
              </a:lnSpc>
              <a:buFont typeface="Wingdings 2" pitchFamily="18" charset="2"/>
              <a:buNone/>
            </a:pPr>
            <a:r>
              <a:rPr lang="en-US" sz="2400" b="0" i="1" dirty="0"/>
              <a:t>In re Christina M</a:t>
            </a:r>
            <a:r>
              <a:rPr lang="en-US" sz="2400" b="0" i="1" dirty="0" smtClean="0"/>
              <a:t>., </a:t>
            </a:r>
            <a:r>
              <a:rPr lang="en-US" sz="1900" b="0" dirty="0"/>
              <a:t>280 Conn. 474 (2006) </a:t>
            </a:r>
          </a:p>
          <a:p>
            <a:pPr>
              <a:lnSpc>
                <a:spcPct val="100000"/>
              </a:lnSpc>
              <a:buClr>
                <a:srgbClr val="C00000"/>
              </a:buClr>
            </a:pPr>
            <a:r>
              <a:rPr lang="en-US" sz="2200" b="0" dirty="0" smtClean="0"/>
              <a:t>Trial </a:t>
            </a:r>
            <a:r>
              <a:rPr lang="en-US" sz="2200" b="0" dirty="0"/>
              <a:t>court </a:t>
            </a:r>
            <a:r>
              <a:rPr lang="en-US" sz="2200" b="0" dirty="0" smtClean="0"/>
              <a:t>was not required to appoint </a:t>
            </a:r>
            <a:r>
              <a:rPr lang="en-US" sz="2200" b="0" dirty="0"/>
              <a:t>separate GAL because </a:t>
            </a:r>
            <a:r>
              <a:rPr lang="en-US" sz="2200" b="0" dirty="0" smtClean="0"/>
              <a:t>no record that it knew </a:t>
            </a:r>
            <a:r>
              <a:rPr lang="en-US" sz="2200" b="0" dirty="0"/>
              <a:t>or should have known </a:t>
            </a:r>
            <a:r>
              <a:rPr lang="en-US" sz="2200" b="0" dirty="0" smtClean="0"/>
              <a:t>conflict </a:t>
            </a:r>
            <a:r>
              <a:rPr lang="en-US" sz="2200" b="0" dirty="0"/>
              <a:t>existed between what children wanted and what </a:t>
            </a:r>
            <a:r>
              <a:rPr lang="en-US" sz="2200" b="0" dirty="0" smtClean="0"/>
              <a:t>attorney </a:t>
            </a:r>
            <a:r>
              <a:rPr lang="en-US" sz="2200" b="0" dirty="0"/>
              <a:t>advocated </a:t>
            </a:r>
            <a:r>
              <a:rPr lang="en-US" sz="2200" b="0" dirty="0" smtClean="0"/>
              <a:t>for.</a:t>
            </a:r>
            <a:br>
              <a:rPr lang="en-US" sz="2200" b="0" dirty="0" smtClean="0"/>
            </a:br>
            <a:endParaRPr lang="en-US" sz="900" b="0" dirty="0" smtClean="0"/>
          </a:p>
          <a:p>
            <a:pPr>
              <a:lnSpc>
                <a:spcPct val="100000"/>
              </a:lnSpc>
              <a:buClr>
                <a:srgbClr val="C00000"/>
              </a:buClr>
            </a:pPr>
            <a:r>
              <a:rPr lang="en-US" sz="2200" b="0" dirty="0" smtClean="0"/>
              <a:t>Same test as used in criminal </a:t>
            </a:r>
            <a:r>
              <a:rPr lang="en-US" sz="2200" b="0" dirty="0"/>
              <a:t>context to determine whether trial court had </a:t>
            </a:r>
            <a:r>
              <a:rPr lang="en-US" sz="2200" b="0" dirty="0" smtClean="0"/>
              <a:t>duty </a:t>
            </a:r>
            <a:r>
              <a:rPr lang="en-US" sz="2200" b="0" dirty="0"/>
              <a:t>to inquire if </a:t>
            </a:r>
            <a:r>
              <a:rPr lang="en-US" sz="2200" b="0" dirty="0" smtClean="0"/>
              <a:t>conflict </a:t>
            </a:r>
            <a:r>
              <a:rPr lang="en-US" sz="2200" b="0" dirty="0"/>
              <a:t>existed: </a:t>
            </a:r>
            <a:r>
              <a:rPr lang="en-US" sz="2200" b="0" dirty="0" smtClean="0"/>
              <a:t/>
            </a:r>
            <a:br>
              <a:rPr lang="en-US" sz="2200" b="0" dirty="0" smtClean="0"/>
            </a:br>
            <a:r>
              <a:rPr lang="en-US" sz="2200" b="0" dirty="0" smtClean="0"/>
              <a:t>   1</a:t>
            </a:r>
            <a:r>
              <a:rPr lang="en-US" sz="2200" b="0" dirty="0"/>
              <a:t>) </a:t>
            </a:r>
            <a:r>
              <a:rPr lang="en-US" sz="2200" b="0" dirty="0" smtClean="0"/>
              <a:t>Timely objection </a:t>
            </a:r>
            <a:r>
              <a:rPr lang="en-US" sz="2200" b="0" dirty="0"/>
              <a:t>at </a:t>
            </a:r>
            <a:r>
              <a:rPr lang="en-US" sz="2200" b="0" dirty="0" smtClean="0"/>
              <a:t>trial re: conflict; </a:t>
            </a:r>
            <a:r>
              <a:rPr lang="en-US" sz="2200" b="0" dirty="0"/>
              <a:t>or </a:t>
            </a:r>
            <a:r>
              <a:rPr lang="en-US" sz="2200" b="0" dirty="0" smtClean="0"/>
              <a:t/>
            </a:r>
            <a:br>
              <a:rPr lang="en-US" sz="2200" b="0" dirty="0" smtClean="0"/>
            </a:br>
            <a:r>
              <a:rPr lang="en-US" sz="2200" b="0" dirty="0" smtClean="0"/>
              <a:t>   2</a:t>
            </a:r>
            <a:r>
              <a:rPr lang="en-US" sz="2200" b="0" dirty="0"/>
              <a:t>) </a:t>
            </a:r>
            <a:r>
              <a:rPr lang="en-US" sz="2200" b="0" dirty="0" smtClean="0"/>
              <a:t>Court </a:t>
            </a:r>
            <a:r>
              <a:rPr lang="en-US" sz="2200" b="0" dirty="0"/>
              <a:t>knew or reasonably should have known </a:t>
            </a:r>
            <a:r>
              <a:rPr lang="en-US" sz="2200" b="0" dirty="0" smtClean="0"/>
              <a:t>that particular 	conflict </a:t>
            </a:r>
            <a:r>
              <a:rPr lang="en-US" sz="2200" b="0" dirty="0"/>
              <a:t>exists. </a:t>
            </a:r>
            <a:r>
              <a:rPr lang="en-US" sz="2200" b="0" dirty="0" smtClean="0"/>
              <a:t/>
            </a:r>
            <a:br>
              <a:rPr lang="en-US" sz="2200" b="0" dirty="0" smtClean="0"/>
            </a:br>
            <a:endParaRPr lang="en-US" sz="900" b="0" dirty="0"/>
          </a:p>
          <a:p>
            <a:pPr marL="171450" lvl="1">
              <a:lnSpc>
                <a:spcPct val="100000"/>
              </a:lnSpc>
              <a:spcBef>
                <a:spcPts val="750"/>
              </a:spcBef>
              <a:buClr>
                <a:srgbClr val="C00000"/>
              </a:buClr>
            </a:pPr>
            <a:r>
              <a:rPr lang="en-US" sz="2400" dirty="0" smtClean="0"/>
              <a:t>High threshold </a:t>
            </a:r>
            <a:r>
              <a:rPr lang="en-US" sz="2400" dirty="0"/>
              <a:t>before court must affirmatively inquire whether there’s a </a:t>
            </a:r>
            <a:r>
              <a:rPr lang="en-US" sz="2400" dirty="0" smtClean="0"/>
              <a:t>conflict</a:t>
            </a:r>
            <a:br>
              <a:rPr lang="en-US" sz="2400" dirty="0" smtClean="0"/>
            </a:b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8191500" cy="4351338"/>
          </a:xfrm>
        </p:spPr>
        <p:txBody>
          <a:bodyPr>
            <a:normAutofit/>
          </a:bodyPr>
          <a:lstStyle/>
          <a:p>
            <a:pPr marL="0" indent="0">
              <a:lnSpc>
                <a:spcPct val="100000"/>
              </a:lnSpc>
              <a:buClr>
                <a:srgbClr val="C00000"/>
              </a:buClr>
              <a:buNone/>
            </a:pPr>
            <a:r>
              <a:rPr lang="en-US" sz="2400" b="0" dirty="0"/>
              <a:t>Child client wants to live with </a:t>
            </a:r>
            <a:r>
              <a:rPr lang="en-US" sz="2400" b="0" dirty="0" smtClean="0"/>
              <a:t>godmother, </a:t>
            </a:r>
            <a:r>
              <a:rPr lang="en-US" sz="2400" b="0" dirty="0" smtClean="0"/>
              <a:t>i.e</a:t>
            </a:r>
            <a:r>
              <a:rPr lang="en-US" sz="2400" b="0" dirty="0" smtClean="0"/>
              <a:t>. friend </a:t>
            </a:r>
            <a:r>
              <a:rPr lang="en-US" sz="2400" b="0" dirty="0"/>
              <a:t>from </a:t>
            </a:r>
            <a:r>
              <a:rPr lang="en-US" sz="2400" b="0" dirty="0" smtClean="0"/>
              <a:t>church. </a:t>
            </a:r>
            <a:r>
              <a:rPr lang="en-US" sz="2400" b="0" dirty="0" smtClean="0"/>
              <a:t>DCF </a:t>
            </a:r>
            <a:r>
              <a:rPr lang="en-US" sz="2400" b="0" dirty="0"/>
              <a:t>gives you run </a:t>
            </a:r>
            <a:r>
              <a:rPr lang="en-US" sz="2400" b="0" dirty="0" smtClean="0"/>
              <a:t>around. </a:t>
            </a:r>
            <a:r>
              <a:rPr lang="en-US" sz="2400" b="0" dirty="0" smtClean="0"/>
              <a:t>Your client </a:t>
            </a:r>
            <a:r>
              <a:rPr lang="en-US" sz="2400" b="0" dirty="0"/>
              <a:t>says DCF told her that </a:t>
            </a:r>
            <a:r>
              <a:rPr lang="en-US" sz="2400" b="0" dirty="0" smtClean="0"/>
              <a:t>her mom </a:t>
            </a:r>
            <a:r>
              <a:rPr lang="en-US" sz="2400" b="0" dirty="0"/>
              <a:t>needs </a:t>
            </a:r>
            <a:r>
              <a:rPr lang="en-US" sz="2400" b="0" dirty="0" smtClean="0"/>
              <a:t>to </a:t>
            </a:r>
            <a:r>
              <a:rPr lang="en-US" sz="2400" b="0" dirty="0" smtClean="0"/>
              <a:t>approve the </a:t>
            </a:r>
            <a:r>
              <a:rPr lang="en-US" sz="2400" b="0" dirty="0" smtClean="0"/>
              <a:t>placement.</a:t>
            </a:r>
          </a:p>
          <a:p>
            <a:pPr>
              <a:lnSpc>
                <a:spcPct val="100000"/>
              </a:lnSpc>
              <a:buNone/>
            </a:pPr>
            <a:endParaRPr lang="en-US" sz="2400" b="0" dirty="0" smtClean="0"/>
          </a:p>
          <a:p>
            <a:pPr>
              <a:lnSpc>
                <a:spcPct val="100000"/>
              </a:lnSpc>
              <a:buNone/>
            </a:pPr>
            <a:r>
              <a:rPr lang="en-US" sz="2400" dirty="0">
                <a:solidFill>
                  <a:schemeClr val="accent1">
                    <a:lumMod val="75000"/>
                  </a:schemeClr>
                </a:solidFill>
              </a:rPr>
              <a:t>Can you make </a:t>
            </a:r>
            <a:r>
              <a:rPr lang="en-US" sz="2400" dirty="0" smtClean="0">
                <a:solidFill>
                  <a:schemeClr val="accent1">
                    <a:lumMod val="75000"/>
                  </a:schemeClr>
                </a:solidFill>
              </a:rPr>
              <a:t>a motion </a:t>
            </a:r>
            <a:r>
              <a:rPr lang="en-US" sz="2400" dirty="0">
                <a:solidFill>
                  <a:schemeClr val="accent1">
                    <a:lumMod val="75000"/>
                  </a:schemeClr>
                </a:solidFill>
              </a:rPr>
              <a:t>for placement with </a:t>
            </a:r>
            <a:r>
              <a:rPr lang="en-US" sz="2400" dirty="0" smtClean="0">
                <a:solidFill>
                  <a:schemeClr val="accent1">
                    <a:lumMod val="75000"/>
                  </a:schemeClr>
                </a:solidFill>
              </a:rPr>
              <a:t>a person</a:t>
            </a:r>
            <a:endParaRPr lang="en-US" sz="2400" dirty="0">
              <a:solidFill>
                <a:schemeClr val="accent1">
                  <a:lumMod val="75000"/>
                </a:schemeClr>
              </a:solidFill>
            </a:endParaRPr>
          </a:p>
          <a:p>
            <a:pPr>
              <a:lnSpc>
                <a:spcPct val="100000"/>
              </a:lnSpc>
              <a:buNone/>
            </a:pPr>
            <a:r>
              <a:rPr lang="en-US" sz="2400" dirty="0">
                <a:solidFill>
                  <a:schemeClr val="accent1">
                    <a:lumMod val="75000"/>
                  </a:schemeClr>
                </a:solidFill>
              </a:rPr>
              <a:t>who is not a parent or relative?</a:t>
            </a:r>
          </a:p>
          <a:p>
            <a:pPr>
              <a:lnSpc>
                <a:spcPct val="100000"/>
              </a:lnSpc>
              <a:buClr>
                <a:srgbClr val="C00000"/>
              </a:buClr>
            </a:pPr>
            <a:endParaRPr lang="en-US" sz="2400" b="0" dirty="0"/>
          </a:p>
          <a:p>
            <a:endParaRPr lang="en-US" sz="3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solidFill>
                  <a:schemeClr val="accent1">
                    <a:lumMod val="75000"/>
                  </a:schemeClr>
                </a:solidFill>
              </a:rPr>
              <a:t>Obtaining Records</a:t>
            </a:r>
            <a:endParaRPr lang="en-US" sz="4000" dirty="0">
              <a:solidFill>
                <a:schemeClr val="accent1">
                  <a:lumMod val="75000"/>
                </a:schemeClr>
              </a:solidFill>
            </a:endParaRPr>
          </a:p>
        </p:txBody>
      </p:sp>
      <p:sp>
        <p:nvSpPr>
          <p:cNvPr id="5" name="Content Placeholder 4"/>
          <p:cNvSpPr>
            <a:spLocks noGrp="1"/>
          </p:cNvSpPr>
          <p:nvPr>
            <p:ph idx="1"/>
          </p:nvPr>
        </p:nvSpPr>
        <p:spPr/>
        <p:txBody>
          <a:bodyPr>
            <a:normAutofit/>
          </a:bodyPr>
          <a:lstStyle/>
          <a:p>
            <a:pPr>
              <a:buClr>
                <a:schemeClr val="accent6"/>
              </a:buClr>
            </a:pPr>
            <a:r>
              <a:rPr lang="en-US" sz="3600" b="0" dirty="0" smtClean="0"/>
              <a:t> Court records</a:t>
            </a:r>
          </a:p>
          <a:p>
            <a:pPr>
              <a:buClr>
                <a:schemeClr val="accent6"/>
              </a:buClr>
            </a:pPr>
            <a:r>
              <a:rPr lang="en-US" sz="3600" b="0" dirty="0" smtClean="0"/>
              <a:t> DCF LINK records</a:t>
            </a:r>
          </a:p>
          <a:p>
            <a:pPr>
              <a:buClr>
                <a:schemeClr val="accent6"/>
              </a:buClr>
            </a:pPr>
            <a:r>
              <a:rPr lang="en-US" sz="3600" b="0" dirty="0" smtClean="0"/>
              <a:t> Education records</a:t>
            </a:r>
          </a:p>
          <a:p>
            <a:pPr>
              <a:buClr>
                <a:schemeClr val="accent6"/>
              </a:buClr>
            </a:pPr>
            <a:r>
              <a:rPr lang="en-US" sz="3600" b="0" dirty="0" smtClean="0"/>
              <a:t> Medical records</a:t>
            </a:r>
          </a:p>
          <a:p>
            <a:pPr>
              <a:buClr>
                <a:schemeClr val="accent6"/>
              </a:buClr>
            </a:pPr>
            <a:r>
              <a:rPr lang="en-US" sz="3600" b="0" dirty="0" smtClean="0"/>
              <a:t> Drug treatment records</a:t>
            </a:r>
          </a:p>
          <a:p>
            <a:pPr>
              <a:buClr>
                <a:schemeClr val="accent6"/>
              </a:buClr>
            </a:pPr>
            <a:r>
              <a:rPr lang="en-US" sz="3600" b="0" dirty="0" smtClean="0"/>
              <a:t> Another party’s records</a:t>
            </a:r>
            <a:endParaRPr lang="en-US" sz="3600" b="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0213" y="1905794"/>
            <a:ext cx="2794499" cy="4191000"/>
          </a:xfrm>
          <a:prstGeom prst="rect">
            <a:avLst/>
          </a:prstGeom>
        </p:spPr>
      </p:pic>
    </p:spTree>
    <p:extLst>
      <p:ext uri="{BB962C8B-B14F-4D97-AF65-F5344CB8AC3E}">
        <p14:creationId xmlns:p14="http://schemas.microsoft.com/office/powerpoint/2010/main" val="885577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458200" cy="4724400"/>
          </a:xfrm>
        </p:spPr>
        <p:txBody>
          <a:bodyPr>
            <a:noAutofit/>
          </a:bodyPr>
          <a:lstStyle/>
          <a:p>
            <a:pPr>
              <a:lnSpc>
                <a:spcPct val="120000"/>
              </a:lnSpc>
              <a:buClr>
                <a:srgbClr val="C00000"/>
              </a:buClr>
              <a:buFontTx/>
              <a:buChar char="•"/>
            </a:pPr>
            <a:r>
              <a:rPr lang="en-US" sz="2000" b="0" dirty="0"/>
              <a:t>Prospective placement does not have to be a </a:t>
            </a:r>
            <a:r>
              <a:rPr lang="en-US" sz="2000" b="0" dirty="0" smtClean="0"/>
              <a:t>relative. </a:t>
            </a:r>
            <a:br>
              <a:rPr lang="en-US" sz="2000" b="0" dirty="0" smtClean="0"/>
            </a:br>
            <a:endParaRPr lang="en-US" sz="1000" b="0" dirty="0"/>
          </a:p>
          <a:p>
            <a:pPr>
              <a:lnSpc>
                <a:spcPct val="120000"/>
              </a:lnSpc>
              <a:buClr>
                <a:srgbClr val="C00000"/>
              </a:buClr>
              <a:buFontTx/>
              <a:buChar char="•"/>
            </a:pPr>
            <a:r>
              <a:rPr lang="en-US" sz="2000" b="0" dirty="0" smtClean="0"/>
              <a:t>Court </a:t>
            </a:r>
            <a:r>
              <a:rPr lang="en-US" sz="2000" b="0" dirty="0"/>
              <a:t>cannot order </a:t>
            </a:r>
            <a:r>
              <a:rPr lang="en-US" sz="2000" b="0" dirty="0" smtClean="0"/>
              <a:t>a particular </a:t>
            </a:r>
            <a:r>
              <a:rPr lang="en-US" sz="2000" b="0" dirty="0"/>
              <a:t>home to be </a:t>
            </a:r>
            <a:r>
              <a:rPr lang="en-US" sz="2000" b="0" dirty="0" smtClean="0"/>
              <a:t>licensed.</a:t>
            </a:r>
            <a:br>
              <a:rPr lang="en-US" sz="2000" b="0" dirty="0" smtClean="0"/>
            </a:br>
            <a:endParaRPr lang="en-US" sz="1000" b="0" dirty="0"/>
          </a:p>
          <a:p>
            <a:pPr>
              <a:lnSpc>
                <a:spcPct val="120000"/>
              </a:lnSpc>
              <a:buClr>
                <a:srgbClr val="C00000"/>
              </a:buClr>
              <a:buFontTx/>
              <a:buChar char="•"/>
            </a:pPr>
            <a:r>
              <a:rPr lang="en-US" sz="2000" b="0" dirty="0"/>
              <a:t>Court can review DCF’s actions </a:t>
            </a:r>
            <a:r>
              <a:rPr lang="en-US" sz="2000" b="0" dirty="0" smtClean="0"/>
              <a:t>taken in </a:t>
            </a:r>
            <a:r>
              <a:rPr lang="en-US" sz="2000" b="0" dirty="0"/>
              <a:t>consideration of </a:t>
            </a:r>
            <a:r>
              <a:rPr lang="en-US" sz="2000" b="0" dirty="0" smtClean="0"/>
              <a:t>home.</a:t>
            </a:r>
            <a:br>
              <a:rPr lang="en-US" sz="2000" b="0" dirty="0" smtClean="0"/>
            </a:br>
            <a:endParaRPr lang="en-US" sz="1000" b="0" dirty="0"/>
          </a:p>
          <a:p>
            <a:pPr>
              <a:lnSpc>
                <a:spcPct val="120000"/>
              </a:lnSpc>
              <a:buClr>
                <a:srgbClr val="C00000"/>
              </a:buClr>
              <a:buFontTx/>
              <a:buChar char="•"/>
            </a:pPr>
            <a:r>
              <a:rPr lang="en-US" sz="2000" b="0" dirty="0"/>
              <a:t>A</a:t>
            </a:r>
            <a:r>
              <a:rPr lang="en-US" sz="2000" b="0" dirty="0" smtClean="0"/>
              <a:t>t </a:t>
            </a:r>
            <a:r>
              <a:rPr lang="en-US" sz="2000" b="0" dirty="0"/>
              <a:t>preliminary OTC </a:t>
            </a:r>
            <a:r>
              <a:rPr lang="en-US" sz="2000" b="0" dirty="0" smtClean="0"/>
              <a:t>hearing, DCF can be ordered to </a:t>
            </a:r>
            <a:r>
              <a:rPr lang="en-US" sz="2000" b="0" dirty="0"/>
              <a:t>review and report appropriateness of proposed </a:t>
            </a:r>
            <a:r>
              <a:rPr lang="en-US" sz="2000" b="0" dirty="0" smtClean="0"/>
              <a:t>placements.</a:t>
            </a:r>
            <a:r>
              <a:rPr lang="en-US" sz="2000" b="0" dirty="0"/>
              <a:t/>
            </a:r>
            <a:br>
              <a:rPr lang="en-US" sz="2000" b="0" dirty="0"/>
            </a:br>
            <a:r>
              <a:rPr lang="en-US" sz="2000" b="0" dirty="0" smtClean="0"/>
              <a:t>(</a:t>
            </a:r>
            <a:r>
              <a:rPr lang="en-US" sz="2000" b="0" dirty="0"/>
              <a:t>S</a:t>
            </a:r>
            <a:r>
              <a:rPr lang="en-US" sz="2000" b="0" dirty="0" smtClean="0"/>
              <a:t>tatutory 30-day </a:t>
            </a:r>
            <a:r>
              <a:rPr lang="en-US" sz="2000" b="0" dirty="0"/>
              <a:t>requirement in </a:t>
            </a:r>
            <a:r>
              <a:rPr lang="en-US" sz="2000" b="0" i="1" dirty="0" smtClean="0"/>
              <a:t>CGS 46b-129</a:t>
            </a:r>
            <a:r>
              <a:rPr lang="en-US" sz="2000" b="0" dirty="0" smtClean="0"/>
              <a:t> </a:t>
            </a:r>
            <a:r>
              <a:rPr lang="en-US" sz="2000" b="0" dirty="0"/>
              <a:t>refers only to relatives</a:t>
            </a:r>
            <a:r>
              <a:rPr lang="en-US" sz="2000" b="0" dirty="0" smtClean="0"/>
              <a:t>) </a:t>
            </a:r>
            <a:br>
              <a:rPr lang="en-US" sz="2000" b="0" dirty="0" smtClean="0"/>
            </a:br>
            <a:endParaRPr lang="en-US" sz="1000" b="0" dirty="0"/>
          </a:p>
          <a:p>
            <a:pPr>
              <a:lnSpc>
                <a:spcPct val="120000"/>
              </a:lnSpc>
              <a:buClr>
                <a:srgbClr val="C00000"/>
              </a:buClr>
              <a:buFontTx/>
              <a:buChar char="•"/>
            </a:pPr>
            <a:r>
              <a:rPr lang="en-US" sz="2000" b="0" dirty="0"/>
              <a:t>Parent does not have veto power over placement </a:t>
            </a:r>
            <a:r>
              <a:rPr lang="en-US" sz="2000" b="0" dirty="0" smtClean="0"/>
              <a:t>decisions. </a:t>
            </a:r>
            <a:br>
              <a:rPr lang="en-US" sz="2000" b="0" dirty="0" smtClean="0"/>
            </a:br>
            <a:endParaRPr lang="en-US" sz="1000" b="0" dirty="0"/>
          </a:p>
          <a:p>
            <a:pPr>
              <a:lnSpc>
                <a:spcPct val="120000"/>
              </a:lnSpc>
              <a:buClr>
                <a:srgbClr val="C00000"/>
              </a:buClr>
              <a:buFontTx/>
              <a:buChar char="•"/>
            </a:pPr>
            <a:r>
              <a:rPr lang="en-US" sz="2000" b="0" dirty="0"/>
              <a:t>Remember: </a:t>
            </a:r>
            <a:r>
              <a:rPr lang="en-US" sz="2000" b="0" dirty="0" smtClean="0"/>
              <a:t>DCF Licensing </a:t>
            </a:r>
            <a:r>
              <a:rPr lang="en-US" sz="2000" b="0" dirty="0"/>
              <a:t>answers to </a:t>
            </a:r>
            <a:r>
              <a:rPr lang="en-US" sz="2000" b="0" dirty="0" smtClean="0"/>
              <a:t>DCF Leadership.</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28600" y="990600"/>
            <a:ext cx="8382000" cy="3505201"/>
          </a:xfrm>
        </p:spPr>
        <p:txBody>
          <a:bodyPr>
            <a:normAutofit/>
          </a:bodyPr>
          <a:lstStyle/>
          <a:p>
            <a:pPr marL="0" indent="0">
              <a:buClr>
                <a:srgbClr val="C00000"/>
              </a:buClr>
              <a:buNone/>
            </a:pPr>
            <a:r>
              <a:rPr lang="en-US" sz="2800" b="0" dirty="0" smtClean="0"/>
              <a:t>Child </a:t>
            </a:r>
            <a:r>
              <a:rPr lang="en-US" sz="2800" b="0" dirty="0"/>
              <a:t>client informs you that adult </a:t>
            </a:r>
            <a:r>
              <a:rPr lang="en-US" sz="2800" b="0" dirty="0" smtClean="0"/>
              <a:t>family </a:t>
            </a:r>
            <a:r>
              <a:rPr lang="en-US" sz="2800" b="0" dirty="0"/>
              <a:t>members caring for him </a:t>
            </a:r>
            <a:r>
              <a:rPr lang="en-US" sz="2800" b="0" dirty="0" smtClean="0"/>
              <a:t>said </a:t>
            </a:r>
            <a:r>
              <a:rPr lang="en-US" sz="2800" b="0" dirty="0"/>
              <a:t>he has to be at court tomorrow </a:t>
            </a:r>
            <a:r>
              <a:rPr lang="en-US" sz="2800" b="0" dirty="0" smtClean="0"/>
              <a:t>to testify.</a:t>
            </a:r>
            <a:br>
              <a:rPr lang="en-US" sz="2800" b="0" dirty="0" smtClean="0"/>
            </a:br>
            <a:r>
              <a:rPr lang="en-US" sz="2800" b="0" dirty="0"/>
              <a:t/>
            </a:r>
            <a:br>
              <a:rPr lang="en-US" sz="2800" b="0" dirty="0"/>
            </a:br>
            <a:r>
              <a:rPr lang="en-US" sz="2800" dirty="0" smtClean="0">
                <a:solidFill>
                  <a:schemeClr val="accent1">
                    <a:lumMod val="75000"/>
                  </a:schemeClr>
                </a:solidFill>
              </a:rPr>
              <a:t>Your client is nervous about testifying </a:t>
            </a:r>
            <a:br>
              <a:rPr lang="en-US" sz="2800" dirty="0" smtClean="0">
                <a:solidFill>
                  <a:schemeClr val="accent1">
                    <a:lumMod val="75000"/>
                  </a:schemeClr>
                </a:solidFill>
              </a:rPr>
            </a:br>
            <a:r>
              <a:rPr lang="en-US" sz="2800" dirty="0" smtClean="0">
                <a:solidFill>
                  <a:schemeClr val="accent1">
                    <a:lumMod val="75000"/>
                  </a:schemeClr>
                </a:solidFill>
              </a:rPr>
              <a:t>in front of his mother.  What can you do?</a:t>
            </a:r>
            <a:endParaRPr lang="en-US" sz="2800" b="0" dirty="0" smtClean="0">
              <a:solidFill>
                <a:schemeClr val="accent1">
                  <a:lumMod val="75000"/>
                </a:schemeClr>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300"/>
          <a:stretch/>
        </p:blipFill>
        <p:spPr bwMode="auto">
          <a:xfrm>
            <a:off x="6705600" y="3838384"/>
            <a:ext cx="2152418" cy="2352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562600"/>
          </a:xfrm>
        </p:spPr>
        <p:txBody>
          <a:bodyPr>
            <a:normAutofit fontScale="92500"/>
          </a:bodyPr>
          <a:lstStyle/>
          <a:p>
            <a:pPr marL="0" indent="0">
              <a:lnSpc>
                <a:spcPct val="100000"/>
              </a:lnSpc>
              <a:buClr>
                <a:srgbClr val="C00000"/>
              </a:buClr>
              <a:buNone/>
            </a:pPr>
            <a:r>
              <a:rPr lang="en-US" sz="2400" b="0" dirty="0"/>
              <a:t>Procedures for children to </a:t>
            </a:r>
            <a:r>
              <a:rPr lang="en-US" sz="2400" b="0" dirty="0" smtClean="0"/>
              <a:t>testify: </a:t>
            </a:r>
            <a:r>
              <a:rPr lang="en-US" sz="2400" b="0" i="1" dirty="0" smtClean="0"/>
              <a:t>Practice Book </a:t>
            </a:r>
            <a:r>
              <a:rPr lang="en-US" sz="2400" b="0" i="1" dirty="0"/>
              <a:t>32a-4</a:t>
            </a:r>
            <a:r>
              <a:rPr lang="en-US" sz="2400" b="0" dirty="0"/>
              <a:t/>
            </a:r>
            <a:br>
              <a:rPr lang="en-US" sz="2400" b="0" dirty="0"/>
            </a:br>
            <a:endParaRPr lang="en-US" sz="2400" b="0" dirty="0"/>
          </a:p>
          <a:p>
            <a:pPr>
              <a:lnSpc>
                <a:spcPct val="100000"/>
              </a:lnSpc>
              <a:buClr>
                <a:srgbClr val="C00000"/>
              </a:buClr>
            </a:pPr>
            <a:r>
              <a:rPr lang="en-US" sz="2400" b="0" dirty="0"/>
              <a:t>Party seeking to introduce testimony must file </a:t>
            </a:r>
            <a:r>
              <a:rPr lang="en-US" sz="2400" b="0" dirty="0" smtClean="0"/>
              <a:t>motion seeking permission. </a:t>
            </a:r>
          </a:p>
          <a:p>
            <a:pPr>
              <a:lnSpc>
                <a:spcPct val="100000"/>
              </a:lnSpc>
              <a:buClr>
                <a:srgbClr val="C00000"/>
              </a:buClr>
            </a:pPr>
            <a:r>
              <a:rPr lang="en-US" sz="2400" b="0" dirty="0" smtClean="0"/>
              <a:t>Adult that child feels comfortable with may be permitted to remain as support.</a:t>
            </a:r>
          </a:p>
          <a:p>
            <a:pPr>
              <a:lnSpc>
                <a:spcPct val="100000"/>
              </a:lnSpc>
              <a:buClr>
                <a:srgbClr val="C00000"/>
              </a:buClr>
            </a:pPr>
            <a:r>
              <a:rPr lang="en-US" sz="2400" b="0" dirty="0" smtClean="0"/>
              <a:t>Accommodations can be made, e.g. counsel to stay seated while questioning, or submit questions to judge to ask.</a:t>
            </a:r>
            <a:endParaRPr lang="en-US" sz="2400" b="0" dirty="0"/>
          </a:p>
          <a:p>
            <a:pPr>
              <a:lnSpc>
                <a:spcPct val="100000"/>
              </a:lnSpc>
              <a:buClr>
                <a:srgbClr val="C00000"/>
              </a:buClr>
            </a:pPr>
            <a:r>
              <a:rPr lang="en-US" sz="2400" b="0" dirty="0" smtClean="0"/>
              <a:t>Children may </a:t>
            </a:r>
            <a:r>
              <a:rPr lang="en-US" sz="2400" b="0" dirty="0"/>
              <a:t>testify in chambers, via agreement of the </a:t>
            </a:r>
            <a:r>
              <a:rPr lang="en-US" sz="2400" b="0" dirty="0" smtClean="0"/>
              <a:t>parties.  Testimony to be summarized &amp; shared on record afterwards.</a:t>
            </a:r>
            <a:endParaRPr lang="en-US" sz="2400" b="0" dirty="0"/>
          </a:p>
          <a:p>
            <a:pPr>
              <a:lnSpc>
                <a:spcPct val="100000"/>
              </a:lnSpc>
              <a:buClr>
                <a:srgbClr val="C00000"/>
              </a:buClr>
            </a:pPr>
            <a:r>
              <a:rPr lang="en-US" sz="2400" b="0" dirty="0" smtClean="0"/>
              <a:t>Parent may be excluded </a:t>
            </a:r>
            <a:r>
              <a:rPr lang="en-US" sz="2400" b="0" dirty="0"/>
              <a:t>from </a:t>
            </a:r>
            <a:r>
              <a:rPr lang="en-US" sz="2400" b="0" dirty="0" smtClean="0"/>
              <a:t>if </a:t>
            </a:r>
            <a:r>
              <a:rPr lang="en-US" sz="2400" b="0" dirty="0"/>
              <a:t>child would be </a:t>
            </a:r>
            <a:r>
              <a:rPr lang="en-US" sz="2400" b="0" dirty="0" smtClean="0"/>
              <a:t>intimidated, </a:t>
            </a:r>
            <a:r>
              <a:rPr lang="en-US" sz="2400" b="0" dirty="0"/>
              <a:t>and trustworthiness of child seriously </a:t>
            </a:r>
            <a:r>
              <a:rPr lang="en-US" sz="2400" b="0" dirty="0" smtClean="0"/>
              <a:t>would be called </a:t>
            </a:r>
            <a:r>
              <a:rPr lang="en-US" sz="2400" b="0" dirty="0"/>
              <a:t>into </a:t>
            </a:r>
            <a:r>
              <a:rPr lang="en-US" sz="2400" b="0" dirty="0" smtClean="0"/>
              <a:t>question, as shown by clear and convincing evidence.</a:t>
            </a:r>
            <a:endParaRPr lang="en-US" sz="3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609600" y="457201"/>
            <a:ext cx="8153400" cy="1066800"/>
          </a:xfrm>
        </p:spPr>
        <p:txBody>
          <a:bodyPr/>
          <a:lstStyle/>
          <a:p>
            <a:pPr marL="0" indent="0">
              <a:buNone/>
            </a:pPr>
            <a:r>
              <a:rPr lang="en-US" sz="2800" b="1" dirty="0">
                <a:solidFill>
                  <a:schemeClr val="accent1">
                    <a:lumMod val="75000"/>
                  </a:schemeClr>
                </a:solidFill>
              </a:rPr>
              <a:t>What </a:t>
            </a:r>
            <a:r>
              <a:rPr lang="en-US" sz="2800" b="1" dirty="0" smtClean="0">
                <a:solidFill>
                  <a:schemeClr val="accent1">
                    <a:lumMod val="75000"/>
                  </a:schemeClr>
                </a:solidFill>
              </a:rPr>
              <a:t>rights do youth have to </a:t>
            </a:r>
            <a:r>
              <a:rPr lang="en-US" sz="2800" b="1" dirty="0">
                <a:solidFill>
                  <a:schemeClr val="accent1">
                    <a:lumMod val="75000"/>
                  </a:schemeClr>
                </a:solidFill>
              </a:rPr>
              <a:t>appear in </a:t>
            </a:r>
            <a:r>
              <a:rPr lang="en-US" sz="2800" b="1" dirty="0" smtClean="0">
                <a:solidFill>
                  <a:schemeClr val="accent1">
                    <a:lumMod val="75000"/>
                  </a:schemeClr>
                </a:solidFill>
              </a:rPr>
              <a:t>court?  </a:t>
            </a:r>
          </a:p>
          <a:p>
            <a:pPr marL="0" indent="0">
              <a:buNone/>
            </a:pPr>
            <a:r>
              <a:rPr lang="en-US" sz="2800" b="1" dirty="0" smtClean="0">
                <a:solidFill>
                  <a:schemeClr val="accent1">
                    <a:lumMod val="75000"/>
                  </a:schemeClr>
                </a:solidFill>
              </a:rPr>
              <a:t>Is a motion required? </a:t>
            </a:r>
            <a:endParaRPr lang="en-US" sz="2800" b="1" dirty="0">
              <a:solidFill>
                <a:schemeClr val="accent1">
                  <a:lumMod val="75000"/>
                </a:schemeClr>
              </a:solidFill>
            </a:endParaRPr>
          </a:p>
          <a:p>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74759"/>
            <a:ext cx="2981329" cy="4478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762000"/>
            <a:ext cx="8382000" cy="4186980"/>
          </a:xfrm>
          <a:prstGeom prst="rect">
            <a:avLst/>
          </a:prstGeom>
        </p:spPr>
        <p:txBody>
          <a:bodyPr wrap="square">
            <a:spAutoFit/>
          </a:bodyPr>
          <a:lstStyle/>
          <a:p>
            <a:pPr>
              <a:lnSpc>
                <a:spcPct val="80000"/>
              </a:lnSpc>
            </a:pPr>
            <a:r>
              <a:rPr lang="en-US" sz="2800" b="1" dirty="0" smtClean="0">
                <a:latin typeface="Arial" panose="020B0604020202020204" pitchFamily="34" charset="0"/>
                <a:cs typeface="Arial" panose="020B0604020202020204" pitchFamily="34" charset="0"/>
              </a:rPr>
              <a:t>Child or </a:t>
            </a:r>
            <a:r>
              <a:rPr lang="en-US" sz="2800" b="1" dirty="0">
                <a:latin typeface="Arial" panose="020B0604020202020204" pitchFamily="34" charset="0"/>
                <a:cs typeface="Arial" panose="020B0604020202020204" pitchFamily="34" charset="0"/>
              </a:rPr>
              <a:t>youth who is legal party to proceeding, </a:t>
            </a:r>
            <a:r>
              <a:rPr lang="en-US" sz="2800" b="1" dirty="0" smtClean="0">
                <a:latin typeface="Arial" panose="020B0604020202020204" pitchFamily="34" charset="0"/>
                <a:cs typeface="Arial" panose="020B0604020202020204" pitchFamily="34" charset="0"/>
              </a:rPr>
              <a:t>has the right </a:t>
            </a:r>
            <a:r>
              <a:rPr lang="en-US" sz="2800" b="1" dirty="0">
                <a:latin typeface="Arial" panose="020B0604020202020204" pitchFamily="34" charset="0"/>
                <a:cs typeface="Arial" panose="020B0604020202020204" pitchFamily="34" charset="0"/>
              </a:rPr>
              <a:t>to be present. </a:t>
            </a:r>
          </a:p>
          <a:p>
            <a:pPr>
              <a:lnSpc>
                <a:spcPct val="80000"/>
              </a:lnSpc>
            </a:pPr>
            <a:endParaRPr lang="en-US" sz="2800" dirty="0">
              <a:latin typeface="Arial" panose="020B0604020202020204" pitchFamily="34" charset="0"/>
              <a:cs typeface="Arial" panose="020B0604020202020204" pitchFamily="34" charset="0"/>
            </a:endParaRPr>
          </a:p>
          <a:p>
            <a:pPr>
              <a:lnSpc>
                <a:spcPct val="80000"/>
              </a:lnSpc>
            </a:pPr>
            <a:r>
              <a:rPr lang="en-US" sz="2800" dirty="0">
                <a:latin typeface="Arial" panose="020B0604020202020204" pitchFamily="34" charset="0"/>
                <a:cs typeface="Arial" panose="020B0604020202020204" pitchFamily="34" charset="0"/>
              </a:rPr>
              <a:t>Each court has different practice. </a:t>
            </a:r>
          </a:p>
          <a:p>
            <a:pPr marL="342900" indent="-342900">
              <a:lnSpc>
                <a:spcPct val="80000"/>
              </a:lnSpc>
              <a:buClr>
                <a:srgbClr val="C00000"/>
              </a:buClr>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342900" indent="-342900">
              <a:lnSpc>
                <a:spcPct val="80000"/>
              </a:lnSpc>
              <a:buClr>
                <a:srgbClr val="C00000"/>
              </a:buClr>
              <a:buFont typeface="Arial" panose="020B0604020202020204" pitchFamily="34" charset="0"/>
              <a:buChar char="•"/>
            </a:pPr>
            <a:r>
              <a:rPr lang="en-US" sz="2800" dirty="0" smtClean="0">
                <a:latin typeface="Arial" panose="020B0604020202020204" pitchFamily="34" charset="0"/>
                <a:cs typeface="Arial" panose="020B0604020202020204" pitchFamily="34" charset="0"/>
              </a:rPr>
              <a:t>In </a:t>
            </a:r>
            <a:r>
              <a:rPr lang="en-US" sz="2800" dirty="0">
                <a:latin typeface="Arial" panose="020B0604020202020204" pitchFamily="34" charset="0"/>
                <a:cs typeface="Arial" panose="020B0604020202020204" pitchFamily="34" charset="0"/>
              </a:rPr>
              <a:t>some courts, prevailing practice is to send notification to the court that child is going to be present. </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342900" indent="-342900">
              <a:lnSpc>
                <a:spcPct val="80000"/>
              </a:lnSpc>
              <a:buClr>
                <a:srgbClr val="C00000"/>
              </a:buClr>
              <a:buFont typeface="Arial" panose="020B0604020202020204" pitchFamily="34" charset="0"/>
              <a:buChar char="•"/>
            </a:pPr>
            <a:r>
              <a:rPr lang="en-US" sz="2800" dirty="0">
                <a:latin typeface="Arial" panose="020B0604020202020204" pitchFamily="34" charset="0"/>
                <a:cs typeface="Arial" panose="020B0604020202020204" pitchFamily="34" charset="0"/>
              </a:rPr>
              <a:t>Notification need not be phrased as “request or motion.”  </a:t>
            </a:r>
          </a:p>
          <a:p>
            <a:pPr>
              <a:lnSpc>
                <a:spcPct val="80000"/>
              </a:lnSpc>
            </a:pPr>
            <a:endParaRPr lang="en-US" sz="2400" dirty="0"/>
          </a:p>
        </p:txBody>
      </p:sp>
    </p:spTree>
    <p:extLst>
      <p:ext uri="{BB962C8B-B14F-4D97-AF65-F5344CB8AC3E}">
        <p14:creationId xmlns:p14="http://schemas.microsoft.com/office/powerpoint/2010/main" val="4251544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1"/>
                </a:solidFill>
              </a:rPr>
              <a:t>Child’s Appearance in Court – </a:t>
            </a:r>
            <a:br>
              <a:rPr lang="en-US" sz="3600" b="1" dirty="0" smtClean="0">
                <a:solidFill>
                  <a:schemeClr val="accent1"/>
                </a:solidFill>
              </a:rPr>
            </a:br>
            <a:r>
              <a:rPr lang="en-US" sz="3600" b="1" dirty="0" smtClean="0">
                <a:solidFill>
                  <a:schemeClr val="accent1"/>
                </a:solidFill>
              </a:rPr>
              <a:t>Permanency Hearings</a:t>
            </a:r>
            <a:endParaRPr lang="en-US" sz="3600" dirty="0">
              <a:solidFill>
                <a:schemeClr val="accent1"/>
              </a:solidFill>
            </a:endParaRPr>
          </a:p>
        </p:txBody>
      </p:sp>
      <p:sp>
        <p:nvSpPr>
          <p:cNvPr id="3" name="Content Placeholder 2"/>
          <p:cNvSpPr>
            <a:spLocks noGrp="1"/>
          </p:cNvSpPr>
          <p:nvPr>
            <p:ph idx="1"/>
          </p:nvPr>
        </p:nvSpPr>
        <p:spPr/>
        <p:txBody>
          <a:bodyPr>
            <a:normAutofit lnSpcReduction="10000"/>
          </a:bodyPr>
          <a:lstStyle/>
          <a:p>
            <a:pPr marL="0" indent="0">
              <a:buClr>
                <a:srgbClr val="C00000"/>
              </a:buClr>
              <a:buNone/>
            </a:pPr>
            <a:r>
              <a:rPr lang="en-US" sz="2400" b="0" dirty="0" smtClean="0"/>
              <a:t>At </a:t>
            </a:r>
            <a:r>
              <a:rPr lang="en-US" sz="2400" b="0" dirty="0"/>
              <a:t>a permanency </a:t>
            </a:r>
            <a:r>
              <a:rPr lang="en-US" sz="2400" b="0" dirty="0" smtClean="0"/>
              <a:t>hearing . . . </a:t>
            </a:r>
            <a:r>
              <a:rPr lang="en-US" sz="2400" b="0" dirty="0"/>
              <a:t>the court </a:t>
            </a:r>
            <a:r>
              <a:rPr lang="en-US" sz="2400" b="0" dirty="0" smtClean="0"/>
              <a:t>shall: </a:t>
            </a:r>
            <a:endParaRPr lang="en-US" sz="2400" b="0" dirty="0"/>
          </a:p>
          <a:p>
            <a:pPr>
              <a:buClr>
                <a:srgbClr val="C00000"/>
              </a:buClr>
            </a:pPr>
            <a:endParaRPr lang="en-US" sz="2400" b="0" i="1" dirty="0" smtClean="0"/>
          </a:p>
          <a:p>
            <a:pPr>
              <a:buClr>
                <a:srgbClr val="C00000"/>
              </a:buClr>
            </a:pPr>
            <a:r>
              <a:rPr lang="en-US" sz="2400" b="0" i="1" dirty="0" smtClean="0"/>
              <a:t>(</a:t>
            </a:r>
            <a:r>
              <a:rPr lang="en-US" sz="2400" b="0" i="1" dirty="0"/>
              <a:t>A</a:t>
            </a:r>
            <a:r>
              <a:rPr lang="en-US" sz="2400" b="0" i="1" dirty="0" smtClean="0"/>
              <a:t>)(</a:t>
            </a:r>
            <a:r>
              <a:rPr lang="en-US" sz="2400" b="0" i="1" dirty="0"/>
              <a:t>i) </a:t>
            </a:r>
            <a:r>
              <a:rPr lang="en-US" sz="2400" b="0" dirty="0"/>
              <a:t>ask the child or youth about his or her desired permanency </a:t>
            </a:r>
            <a:r>
              <a:rPr lang="en-US" sz="2400" b="0" dirty="0" smtClean="0"/>
              <a:t>outcome; </a:t>
            </a:r>
            <a:r>
              <a:rPr lang="en-US" sz="2400" b="0" dirty="0"/>
              <a:t>or </a:t>
            </a:r>
          </a:p>
          <a:p>
            <a:pPr>
              <a:buClr>
                <a:srgbClr val="C00000"/>
              </a:buClr>
            </a:pPr>
            <a:endParaRPr lang="en-US" sz="2400" b="0" i="1" dirty="0" smtClean="0"/>
          </a:p>
          <a:p>
            <a:pPr>
              <a:buClr>
                <a:srgbClr val="C00000"/>
              </a:buClr>
            </a:pPr>
            <a:r>
              <a:rPr lang="en-US" sz="2400" b="0" i="1" dirty="0" smtClean="0"/>
              <a:t>(</a:t>
            </a:r>
            <a:r>
              <a:rPr lang="en-US" sz="2400" b="0" i="1" dirty="0"/>
              <a:t>ii) </a:t>
            </a:r>
            <a:r>
              <a:rPr lang="en-US" sz="2400" b="0" dirty="0"/>
              <a:t>if the child or youth is unavailable to appear at such hearing, require the attorney for the child or youth to consult with the child or youth regarding the child's or youth's desired permanency outcome and report the same to the </a:t>
            </a:r>
            <a:r>
              <a:rPr lang="en-US" sz="2400" b="0" dirty="0" smtClean="0"/>
              <a:t>court </a:t>
            </a:r>
            <a:endParaRPr lang="en-US" sz="2400" b="0" dirty="0"/>
          </a:p>
          <a:p>
            <a:endParaRPr lang="en-US" dirty="0" smtClean="0"/>
          </a:p>
          <a:p>
            <a:pPr marL="0" indent="0">
              <a:buNone/>
            </a:pPr>
            <a:r>
              <a:rPr lang="en-US" b="0" i="1" dirty="0" smtClean="0"/>
              <a:t>					Conn</a:t>
            </a:r>
            <a:r>
              <a:rPr lang="en-US" b="0" i="1" dirty="0"/>
              <a:t>. Gen. Stat</a:t>
            </a:r>
            <a:r>
              <a:rPr lang="en-US" b="0" i="1" dirty="0" smtClean="0"/>
              <a:t>. </a:t>
            </a:r>
            <a:r>
              <a:rPr lang="en-US" b="0" i="1" dirty="0"/>
              <a:t>§ 46b-129 (k)(4) </a:t>
            </a:r>
            <a:br>
              <a:rPr lang="en-US" b="0" i="1" dirty="0"/>
            </a:br>
            <a:endParaRPr lang="en-US" b="0" i="1" dirty="0"/>
          </a:p>
          <a:p>
            <a:endParaRPr lang="en-US" dirty="0"/>
          </a:p>
        </p:txBody>
      </p:sp>
    </p:spTree>
    <p:extLst>
      <p:ext uri="{BB962C8B-B14F-4D97-AF65-F5344CB8AC3E}">
        <p14:creationId xmlns:p14="http://schemas.microsoft.com/office/powerpoint/2010/main" val="2014870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solidFill>
                  <a:schemeClr val="accent1"/>
                </a:solidFill>
              </a:rPr>
              <a:t>Child’s Appearance in Court – </a:t>
            </a:r>
            <a:br>
              <a:rPr lang="en-US" sz="3600" dirty="0">
                <a:solidFill>
                  <a:schemeClr val="accent1"/>
                </a:solidFill>
              </a:rPr>
            </a:br>
            <a:r>
              <a:rPr lang="en-US" sz="3600" dirty="0">
                <a:solidFill>
                  <a:schemeClr val="accent1"/>
                </a:solidFill>
              </a:rPr>
              <a:t>Permanency </a:t>
            </a:r>
            <a:r>
              <a:rPr lang="en-US" sz="3600" dirty="0" smtClean="0">
                <a:solidFill>
                  <a:schemeClr val="accent1"/>
                </a:solidFill>
              </a:rPr>
              <a:t>Hearings, cont.</a:t>
            </a:r>
            <a:endParaRPr lang="en-US" sz="3600" dirty="0"/>
          </a:p>
        </p:txBody>
      </p:sp>
      <p:sp>
        <p:nvSpPr>
          <p:cNvPr id="3" name="Content Placeholder 2"/>
          <p:cNvSpPr>
            <a:spLocks noGrp="1"/>
          </p:cNvSpPr>
          <p:nvPr>
            <p:ph idx="1"/>
          </p:nvPr>
        </p:nvSpPr>
        <p:spPr>
          <a:xfrm>
            <a:off x="628650" y="1905000"/>
            <a:ext cx="7886700" cy="4422776"/>
          </a:xfrm>
        </p:spPr>
        <p:txBody>
          <a:bodyPr>
            <a:normAutofit fontScale="70000" lnSpcReduction="20000"/>
          </a:bodyPr>
          <a:lstStyle/>
          <a:p>
            <a:pPr marL="0" indent="0">
              <a:lnSpc>
                <a:spcPct val="120000"/>
              </a:lnSpc>
              <a:buNone/>
            </a:pPr>
            <a:r>
              <a:rPr lang="en-US" sz="2900" b="0" dirty="0" smtClean="0"/>
              <a:t>At </a:t>
            </a:r>
            <a:r>
              <a:rPr lang="en-US" sz="2900" b="0" dirty="0"/>
              <a:t>permanency plan hearing, court </a:t>
            </a:r>
            <a:r>
              <a:rPr lang="en-US" sz="2900" b="0" dirty="0" smtClean="0"/>
              <a:t>shall ensure </a:t>
            </a:r>
            <a:r>
              <a:rPr lang="en-US" sz="2900" b="0" dirty="0"/>
              <a:t>there is consultation with child or youth in </a:t>
            </a:r>
            <a:r>
              <a:rPr lang="en-US" sz="2900" b="0" dirty="0" smtClean="0"/>
              <a:t>age-appropriate </a:t>
            </a:r>
            <a:r>
              <a:rPr lang="en-US" sz="2900" b="0" dirty="0"/>
              <a:t>manner. </a:t>
            </a:r>
            <a:r>
              <a:rPr lang="en-US" sz="2900" b="0" dirty="0" smtClean="0"/>
              <a:t>This </a:t>
            </a:r>
            <a:r>
              <a:rPr lang="en-US" sz="2900" b="0" dirty="0"/>
              <a:t>can </a:t>
            </a:r>
            <a:r>
              <a:rPr lang="en-US" sz="2900" b="0" dirty="0" smtClean="0"/>
              <a:t>mean: </a:t>
            </a:r>
            <a:endParaRPr lang="en-US" sz="2900" b="0" dirty="0"/>
          </a:p>
          <a:p>
            <a:pPr>
              <a:lnSpc>
                <a:spcPct val="120000"/>
              </a:lnSpc>
              <a:buClr>
                <a:srgbClr val="C00000"/>
              </a:buClr>
            </a:pPr>
            <a:r>
              <a:rPr lang="en-US" sz="2900" b="0" dirty="0"/>
              <a:t>C</a:t>
            </a:r>
            <a:r>
              <a:rPr lang="en-US" sz="2900" b="0" dirty="0" smtClean="0"/>
              <a:t>ourt </a:t>
            </a:r>
            <a:r>
              <a:rPr lang="en-US" sz="2900" b="0" dirty="0"/>
              <a:t>ensures that lawyer consulted with </a:t>
            </a:r>
            <a:r>
              <a:rPr lang="en-US" sz="2900" b="0" dirty="0" smtClean="0"/>
              <a:t>youth; </a:t>
            </a:r>
            <a:r>
              <a:rPr lang="en-US" sz="2900" b="0" dirty="0"/>
              <a:t>or</a:t>
            </a:r>
          </a:p>
          <a:p>
            <a:pPr>
              <a:lnSpc>
                <a:spcPct val="120000"/>
              </a:lnSpc>
              <a:buClr>
                <a:srgbClr val="C00000"/>
              </a:buClr>
            </a:pPr>
            <a:r>
              <a:rPr lang="en-US" sz="2900" b="0" dirty="0"/>
              <a:t>J</a:t>
            </a:r>
            <a:r>
              <a:rPr lang="en-US" sz="2900" b="0" dirty="0" smtClean="0"/>
              <a:t>udge </a:t>
            </a:r>
            <a:r>
              <a:rPr lang="en-US" sz="2900" b="0" dirty="0"/>
              <a:t>consults with youth when present in </a:t>
            </a:r>
            <a:r>
              <a:rPr lang="en-US" sz="2900" b="0" dirty="0" smtClean="0"/>
              <a:t>court</a:t>
            </a:r>
          </a:p>
          <a:p>
            <a:pPr>
              <a:lnSpc>
                <a:spcPct val="120000"/>
              </a:lnSpc>
              <a:buClr>
                <a:srgbClr val="C00000"/>
              </a:buClr>
            </a:pPr>
            <a:endParaRPr lang="en-US" sz="2900" b="0" dirty="0"/>
          </a:p>
          <a:p>
            <a:pPr marL="0" indent="0">
              <a:lnSpc>
                <a:spcPct val="120000"/>
              </a:lnSpc>
              <a:buClr>
                <a:srgbClr val="C00000"/>
              </a:buClr>
              <a:buNone/>
            </a:pPr>
            <a:r>
              <a:rPr lang="en-US" sz="2900" b="0" dirty="0" smtClean="0"/>
              <a:t>Child’s attorney should always file response to permanency plan, indicating, among other things, the last time he/she saw the child.</a:t>
            </a:r>
            <a:r>
              <a:rPr lang="en-US" sz="2900" b="0" dirty="0"/>
              <a:t/>
            </a:r>
            <a:br>
              <a:rPr lang="en-US" sz="2900" b="0" dirty="0"/>
            </a:br>
            <a:endParaRPr lang="en-US" sz="2900" b="0" dirty="0"/>
          </a:p>
          <a:p>
            <a:pPr marL="0" indent="0">
              <a:lnSpc>
                <a:spcPct val="120000"/>
              </a:lnSpc>
              <a:buNone/>
            </a:pPr>
            <a:r>
              <a:rPr lang="en-US" sz="2900" b="0" i="1" dirty="0" smtClean="0"/>
              <a:t>Sec </a:t>
            </a:r>
            <a:r>
              <a:rPr lang="en-US" sz="2900" b="0" i="1" dirty="0"/>
              <a:t>(b</a:t>
            </a:r>
            <a:r>
              <a:rPr lang="en-US" sz="2900" b="0" i="1" dirty="0" smtClean="0"/>
              <a:t>): </a:t>
            </a:r>
            <a:r>
              <a:rPr lang="en-US" sz="2900" b="0" dirty="0" smtClean="0"/>
              <a:t>“For </a:t>
            </a:r>
            <a:r>
              <a:rPr lang="en-US" sz="2900" b="0" dirty="0"/>
              <a:t>good cause shown, child </a:t>
            </a:r>
            <a:r>
              <a:rPr lang="en-US" sz="2900" b="0" dirty="0" smtClean="0"/>
              <a:t>or youth </a:t>
            </a:r>
            <a:r>
              <a:rPr lang="en-US" sz="2900" b="0" dirty="0"/>
              <a:t>who </a:t>
            </a:r>
            <a:r>
              <a:rPr lang="en-US" sz="2900" b="0" dirty="0" smtClean="0"/>
              <a:t>is subject of </a:t>
            </a:r>
            <a:r>
              <a:rPr lang="en-US" sz="2900" b="0" dirty="0"/>
              <a:t>hearing may be excluded </a:t>
            </a:r>
            <a:r>
              <a:rPr lang="en-US" sz="2900" b="0" dirty="0" smtClean="0"/>
              <a:t>from courtroom</a:t>
            </a:r>
            <a:r>
              <a:rPr lang="en-US" sz="2900" b="0" dirty="0"/>
              <a:t>." </a:t>
            </a:r>
          </a:p>
          <a:p>
            <a:pPr marL="0" indent="0">
              <a:lnSpc>
                <a:spcPct val="120000"/>
              </a:lnSpc>
              <a:buNone/>
            </a:pPr>
            <a:endParaRPr lang="en-US" sz="2000" b="0" i="1" dirty="0"/>
          </a:p>
          <a:p>
            <a:pPr marL="0" indent="0">
              <a:lnSpc>
                <a:spcPct val="120000"/>
              </a:lnSpc>
              <a:buNone/>
            </a:pPr>
            <a:r>
              <a:rPr lang="en-US" sz="2000" b="0" i="1" dirty="0" smtClean="0"/>
              <a:t>							</a:t>
            </a:r>
            <a:r>
              <a:rPr lang="en-US" sz="2600" b="0" i="1" dirty="0" smtClean="0"/>
              <a:t>Practice Book 32a-5</a:t>
            </a:r>
            <a:endParaRPr lang="en-US" sz="2600" b="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628650" y="1066800"/>
            <a:ext cx="7753350" cy="3886200"/>
          </a:xfrm>
        </p:spPr>
        <p:txBody>
          <a:bodyPr>
            <a:normAutofit/>
          </a:bodyPr>
          <a:lstStyle/>
          <a:p>
            <a:pPr marL="0" indent="0">
              <a:lnSpc>
                <a:spcPct val="100000"/>
              </a:lnSpc>
              <a:buNone/>
            </a:pPr>
            <a:r>
              <a:rPr lang="en-US" sz="2600" b="0" dirty="0" smtClean="0"/>
              <a:t>You represent a teen </a:t>
            </a:r>
            <a:r>
              <a:rPr lang="en-US" sz="2600" b="0" dirty="0"/>
              <a:t>client coming out of </a:t>
            </a:r>
            <a:r>
              <a:rPr lang="en-US" sz="2600" b="0" dirty="0" smtClean="0"/>
              <a:t>detention.  He is on a waiting </a:t>
            </a:r>
            <a:r>
              <a:rPr lang="en-US" sz="2600" b="0" dirty="0"/>
              <a:t>list for residential </a:t>
            </a:r>
            <a:r>
              <a:rPr lang="en-US" sz="2600" b="0" dirty="0" smtClean="0"/>
              <a:t>treatment, and “temporarily</a:t>
            </a:r>
            <a:r>
              <a:rPr lang="en-US" sz="2600" b="0" dirty="0"/>
              <a:t>” placed </a:t>
            </a:r>
            <a:r>
              <a:rPr lang="en-US" sz="2600" b="0" dirty="0" smtClean="0"/>
              <a:t>at a </a:t>
            </a:r>
            <a:r>
              <a:rPr lang="en-US" sz="2600" b="0" dirty="0"/>
              <a:t>STAR </a:t>
            </a:r>
            <a:r>
              <a:rPr lang="en-US" sz="2600" b="0" dirty="0" smtClean="0"/>
              <a:t>home. It’s </a:t>
            </a:r>
            <a:r>
              <a:rPr lang="en-US" sz="2600" b="0" dirty="0"/>
              <a:t>u</a:t>
            </a:r>
            <a:r>
              <a:rPr lang="en-US" sz="2600" b="0" dirty="0" smtClean="0"/>
              <a:t>nclear </a:t>
            </a:r>
            <a:r>
              <a:rPr lang="en-US" sz="2600" b="0" dirty="0"/>
              <a:t>if he needs residential level of care </a:t>
            </a:r>
          </a:p>
          <a:p>
            <a:pPr marL="0" indent="0">
              <a:lnSpc>
                <a:spcPct val="100000"/>
              </a:lnSpc>
              <a:buClr>
                <a:srgbClr val="C00000"/>
              </a:buClr>
              <a:buNone/>
            </a:pPr>
            <a:endParaRPr lang="en-US" sz="2400" b="0" dirty="0"/>
          </a:p>
          <a:p>
            <a:pPr marL="0" indent="0">
              <a:lnSpc>
                <a:spcPct val="100000"/>
              </a:lnSpc>
              <a:spcBef>
                <a:spcPts val="0"/>
              </a:spcBef>
              <a:buClr>
                <a:srgbClr val="C00000"/>
              </a:buClr>
              <a:buNone/>
            </a:pPr>
            <a:r>
              <a:rPr lang="en-US" sz="2800" dirty="0">
                <a:solidFill>
                  <a:schemeClr val="accent1"/>
                </a:solidFill>
              </a:rPr>
              <a:t>You do not want him to lose regular contact with family or school. </a:t>
            </a:r>
            <a:endParaRPr lang="en-US" sz="2800" dirty="0" smtClean="0">
              <a:solidFill>
                <a:schemeClr val="accent1"/>
              </a:solidFill>
            </a:endParaRPr>
          </a:p>
          <a:p>
            <a:pPr marL="0" indent="0">
              <a:lnSpc>
                <a:spcPct val="100000"/>
              </a:lnSpc>
              <a:spcBef>
                <a:spcPts val="0"/>
              </a:spcBef>
              <a:buClr>
                <a:srgbClr val="C00000"/>
              </a:buClr>
              <a:buNone/>
            </a:pPr>
            <a:endParaRPr lang="en-US" sz="2800" dirty="0" smtClean="0">
              <a:solidFill>
                <a:schemeClr val="accent1"/>
              </a:solidFill>
            </a:endParaRPr>
          </a:p>
          <a:p>
            <a:pPr marL="0" indent="0">
              <a:lnSpc>
                <a:spcPct val="100000"/>
              </a:lnSpc>
              <a:spcBef>
                <a:spcPts val="0"/>
              </a:spcBef>
              <a:buClr>
                <a:srgbClr val="C00000"/>
              </a:buClr>
              <a:buNone/>
            </a:pPr>
            <a:r>
              <a:rPr lang="en-US" sz="2800" dirty="0" smtClean="0">
                <a:solidFill>
                  <a:schemeClr val="accent1"/>
                </a:solidFill>
              </a:rPr>
              <a:t>Do you file a motion?</a:t>
            </a:r>
            <a:endParaRPr lang="en-US" sz="2800" dirty="0">
              <a:solidFill>
                <a:schemeClr val="accen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10200"/>
          </a:xfrm>
        </p:spPr>
        <p:txBody>
          <a:bodyPr>
            <a:normAutofit lnSpcReduction="10000"/>
          </a:bodyPr>
          <a:lstStyle/>
          <a:p>
            <a:pPr>
              <a:lnSpc>
                <a:spcPct val="100000"/>
              </a:lnSpc>
              <a:buClr>
                <a:srgbClr val="C00000"/>
              </a:buClr>
            </a:pPr>
            <a:r>
              <a:rPr lang="en-US" sz="2400" b="0" dirty="0"/>
              <a:t>Consider viability of alternative </a:t>
            </a:r>
            <a:r>
              <a:rPr lang="en-US" sz="2400" b="0" dirty="0" smtClean="0"/>
              <a:t>placements</a:t>
            </a:r>
            <a:br>
              <a:rPr lang="en-US" sz="2400" b="0" dirty="0" smtClean="0"/>
            </a:br>
            <a:endParaRPr lang="en-US" sz="800" b="0" dirty="0" smtClean="0"/>
          </a:p>
          <a:p>
            <a:pPr>
              <a:lnSpc>
                <a:spcPct val="100000"/>
              </a:lnSpc>
              <a:buClr>
                <a:srgbClr val="C00000"/>
              </a:buClr>
            </a:pPr>
            <a:r>
              <a:rPr lang="en-US" sz="2400" b="0" dirty="0" smtClean="0"/>
              <a:t>Talk </a:t>
            </a:r>
            <a:r>
              <a:rPr lang="en-US" sz="2400" b="0" dirty="0"/>
              <a:t>to clinical director at STAR home about current presentation and placement </a:t>
            </a:r>
            <a:r>
              <a:rPr lang="en-US" sz="2400" b="0" dirty="0" smtClean="0"/>
              <a:t>recommendations. </a:t>
            </a:r>
          </a:p>
          <a:p>
            <a:pPr>
              <a:lnSpc>
                <a:spcPct val="100000"/>
              </a:lnSpc>
              <a:buClr>
                <a:srgbClr val="C00000"/>
              </a:buClr>
            </a:pPr>
            <a:endParaRPr lang="en-US" sz="800" b="0" dirty="0"/>
          </a:p>
          <a:p>
            <a:pPr>
              <a:lnSpc>
                <a:spcPct val="100000"/>
              </a:lnSpc>
              <a:buClr>
                <a:srgbClr val="C00000"/>
              </a:buClr>
            </a:pPr>
            <a:r>
              <a:rPr lang="en-US" sz="2400" b="0" dirty="0"/>
              <a:t>Review </a:t>
            </a:r>
            <a:r>
              <a:rPr lang="en-US" sz="2400" b="0" dirty="0" smtClean="0"/>
              <a:t>initial recommendation </a:t>
            </a:r>
            <a:r>
              <a:rPr lang="en-US" sz="2400" b="0" dirty="0"/>
              <a:t>for </a:t>
            </a:r>
            <a:r>
              <a:rPr lang="en-US" sz="2400" b="0" dirty="0" smtClean="0"/>
              <a:t>credibility.</a:t>
            </a:r>
            <a:br>
              <a:rPr lang="en-US" sz="2400" b="0" dirty="0" smtClean="0"/>
            </a:br>
            <a:endParaRPr lang="en-US" sz="800" b="0" dirty="0"/>
          </a:p>
          <a:p>
            <a:pPr>
              <a:lnSpc>
                <a:spcPct val="100000"/>
              </a:lnSpc>
              <a:buClr>
                <a:srgbClr val="C00000"/>
              </a:buClr>
            </a:pPr>
            <a:r>
              <a:rPr lang="en-US" sz="2400" b="0" dirty="0"/>
              <a:t>Review </a:t>
            </a:r>
            <a:r>
              <a:rPr lang="en-US" sz="2400" b="0" dirty="0" smtClean="0"/>
              <a:t>mental </a:t>
            </a:r>
            <a:r>
              <a:rPr lang="en-US" sz="2400" b="0" dirty="0"/>
              <a:t>health records, LINK record, </a:t>
            </a:r>
            <a:r>
              <a:rPr lang="en-US" sz="2400" b="0" dirty="0" smtClean="0"/>
              <a:t>CANS. </a:t>
            </a:r>
          </a:p>
          <a:p>
            <a:pPr>
              <a:lnSpc>
                <a:spcPct val="100000"/>
              </a:lnSpc>
              <a:buClr>
                <a:srgbClr val="C00000"/>
              </a:buClr>
            </a:pPr>
            <a:endParaRPr lang="en-US" sz="800" b="0" dirty="0" smtClean="0"/>
          </a:p>
          <a:p>
            <a:pPr>
              <a:buClr>
                <a:srgbClr val="C00000"/>
              </a:buClr>
            </a:pPr>
            <a:r>
              <a:rPr lang="en-US" sz="2400" b="0" dirty="0"/>
              <a:t>Review recommendation with DCF </a:t>
            </a:r>
            <a:r>
              <a:rPr lang="en-US" sz="2400" b="0" dirty="0" smtClean="0"/>
              <a:t>RRG </a:t>
            </a:r>
            <a:r>
              <a:rPr lang="en-US" sz="2400" b="0" dirty="0"/>
              <a:t>and come to agreement </a:t>
            </a:r>
            <a:r>
              <a:rPr lang="en-US" sz="2400" b="0" dirty="0" smtClean="0"/>
              <a:t>/ resolution</a:t>
            </a:r>
            <a:r>
              <a:rPr lang="en-US" sz="2400" b="0" dirty="0"/>
              <a:t>. </a:t>
            </a:r>
            <a:endParaRPr lang="en-US" sz="2400" b="0" dirty="0" smtClean="0"/>
          </a:p>
          <a:p>
            <a:pPr>
              <a:buClr>
                <a:srgbClr val="C00000"/>
              </a:buClr>
            </a:pPr>
            <a:endParaRPr lang="en-US" sz="800" b="0" dirty="0"/>
          </a:p>
          <a:p>
            <a:pPr>
              <a:buClr>
                <a:srgbClr val="C00000"/>
              </a:buClr>
            </a:pPr>
            <a:r>
              <a:rPr lang="en-US" sz="2400" b="0" dirty="0"/>
              <a:t>File for I</a:t>
            </a:r>
            <a:r>
              <a:rPr lang="en-US" sz="2400" b="0" dirty="0" smtClean="0"/>
              <a:t>n </a:t>
            </a:r>
            <a:r>
              <a:rPr lang="en-US" sz="2400" b="0" dirty="0"/>
              <a:t>C</a:t>
            </a:r>
            <a:r>
              <a:rPr lang="en-US" sz="2400" b="0" dirty="0" smtClean="0"/>
              <a:t>ourt </a:t>
            </a:r>
            <a:r>
              <a:rPr lang="en-US" sz="2400" b="0" dirty="0"/>
              <a:t>R</a:t>
            </a:r>
            <a:r>
              <a:rPr lang="en-US" sz="2400" b="0" dirty="0" smtClean="0"/>
              <a:t>eview re: basis </a:t>
            </a:r>
            <a:r>
              <a:rPr lang="en-US" sz="2400" b="0" dirty="0"/>
              <a:t>of DCF’s placement decision. </a:t>
            </a:r>
            <a:r>
              <a:rPr lang="en-US" sz="2400" b="0" dirty="0" smtClean="0"/>
              <a:t> </a:t>
            </a:r>
            <a:br>
              <a:rPr lang="en-US" sz="2400" b="0" dirty="0" smtClean="0"/>
            </a:br>
            <a:endParaRPr lang="en-US" sz="800" b="0" dirty="0" smtClean="0"/>
          </a:p>
          <a:p>
            <a:pPr>
              <a:buClr>
                <a:srgbClr val="C00000"/>
              </a:buClr>
            </a:pPr>
            <a:r>
              <a:rPr lang="en-US" sz="2400" dirty="0"/>
              <a:t>Note</a:t>
            </a:r>
            <a:r>
              <a:rPr lang="en-US" sz="2400" b="0" dirty="0"/>
              <a:t>: </a:t>
            </a:r>
            <a:r>
              <a:rPr lang="en-US" sz="2400" b="0" dirty="0" smtClean="0"/>
              <a:t>Youth is still </a:t>
            </a:r>
            <a:r>
              <a:rPr lang="en-US" sz="2400" b="0" dirty="0"/>
              <a:t>entitled to protection of educational stability </a:t>
            </a:r>
            <a:r>
              <a:rPr lang="en-US" sz="2400" b="0" dirty="0" smtClean="0"/>
              <a:t>statute, </a:t>
            </a:r>
            <a:r>
              <a:rPr lang="en-US" sz="2400" b="0" dirty="0"/>
              <a:t>even in residential. </a:t>
            </a:r>
          </a:p>
          <a:p>
            <a:pPr>
              <a:buClr>
                <a:srgbClr val="C00000"/>
              </a:buClr>
            </a:pPr>
            <a:endParaRPr lang="en-US" sz="2400" b="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304800" y="914400"/>
            <a:ext cx="8458200" cy="4805363"/>
          </a:xfrm>
        </p:spPr>
        <p:txBody>
          <a:bodyPr>
            <a:normAutofit/>
          </a:bodyPr>
          <a:lstStyle/>
          <a:p>
            <a:pPr>
              <a:buNone/>
            </a:pPr>
            <a:r>
              <a:rPr lang="en-US" sz="2800" b="0" dirty="0" smtClean="0"/>
              <a:t>You represent a 17 year-old </a:t>
            </a:r>
            <a:r>
              <a:rPr lang="en-US" sz="2800" b="0" dirty="0"/>
              <a:t>client </a:t>
            </a:r>
            <a:r>
              <a:rPr lang="en-US" sz="2800" b="0" dirty="0" smtClean="0"/>
              <a:t>living </a:t>
            </a:r>
            <a:r>
              <a:rPr lang="en-US" sz="2800" b="0" dirty="0"/>
              <a:t>in </a:t>
            </a:r>
            <a:r>
              <a:rPr lang="en-US" sz="2800" b="0" dirty="0" smtClean="0"/>
              <a:t>group</a:t>
            </a:r>
          </a:p>
          <a:p>
            <a:pPr>
              <a:buNone/>
            </a:pPr>
            <a:r>
              <a:rPr lang="en-US" sz="2800" b="0" dirty="0" smtClean="0"/>
              <a:t>home. She struggles </a:t>
            </a:r>
            <a:r>
              <a:rPr lang="en-US" sz="2800" b="0" dirty="0"/>
              <a:t>in </a:t>
            </a:r>
            <a:r>
              <a:rPr lang="en-US" sz="2800" b="0" dirty="0" smtClean="0"/>
              <a:t>school and is unlikely </a:t>
            </a:r>
            <a:r>
              <a:rPr lang="en-US" sz="2800" b="0" dirty="0"/>
              <a:t>to </a:t>
            </a:r>
            <a:r>
              <a:rPr lang="en-US" sz="2800" b="0" dirty="0" smtClean="0"/>
              <a:t>be</a:t>
            </a:r>
          </a:p>
          <a:p>
            <a:pPr>
              <a:buNone/>
            </a:pPr>
            <a:r>
              <a:rPr lang="en-US" sz="2800" b="0" dirty="0" smtClean="0"/>
              <a:t>ready </a:t>
            </a:r>
            <a:r>
              <a:rPr lang="en-US" sz="2800" b="0" dirty="0"/>
              <a:t>for community college </a:t>
            </a:r>
            <a:r>
              <a:rPr lang="en-US" sz="2800" b="0" dirty="0" smtClean="0"/>
              <a:t>or a post-secondary</a:t>
            </a:r>
          </a:p>
          <a:p>
            <a:pPr>
              <a:buNone/>
            </a:pPr>
            <a:r>
              <a:rPr lang="en-US" sz="2800" b="0" dirty="0" smtClean="0"/>
              <a:t>school/ vocational program. She has no </a:t>
            </a:r>
            <a:r>
              <a:rPr lang="en-US" sz="2800" b="0" dirty="0"/>
              <a:t>one </a:t>
            </a:r>
            <a:r>
              <a:rPr lang="en-US" sz="2800" b="0" dirty="0" smtClean="0"/>
              <a:t>to</a:t>
            </a:r>
          </a:p>
          <a:p>
            <a:pPr>
              <a:buNone/>
            </a:pPr>
            <a:r>
              <a:rPr lang="en-US" sz="2800" b="0" dirty="0" smtClean="0"/>
              <a:t>support </a:t>
            </a:r>
            <a:r>
              <a:rPr lang="en-US" sz="2800" b="0" dirty="0"/>
              <a:t>her and you </a:t>
            </a:r>
            <a:r>
              <a:rPr lang="en-US" sz="2800" b="0" dirty="0" smtClean="0"/>
              <a:t>think DCF will </a:t>
            </a:r>
            <a:r>
              <a:rPr lang="en-US" sz="2800" b="0" dirty="0"/>
              <a:t>cut off support </a:t>
            </a:r>
            <a:endParaRPr lang="en-US" sz="2800" b="0" dirty="0" smtClean="0"/>
          </a:p>
          <a:p>
            <a:pPr>
              <a:buNone/>
            </a:pPr>
            <a:r>
              <a:rPr lang="en-US" sz="2800" b="0" dirty="0"/>
              <a:t>a</a:t>
            </a:r>
            <a:r>
              <a:rPr lang="en-US" sz="2800" b="0" dirty="0" smtClean="0"/>
              <a:t>t age 18. You </a:t>
            </a:r>
            <a:r>
              <a:rPr lang="en-US" sz="2800" b="0" dirty="0"/>
              <a:t>don’t want her </a:t>
            </a:r>
            <a:r>
              <a:rPr lang="en-US" sz="2800" b="0" dirty="0" smtClean="0"/>
              <a:t>to fall through the</a:t>
            </a:r>
          </a:p>
          <a:p>
            <a:pPr>
              <a:buNone/>
            </a:pPr>
            <a:r>
              <a:rPr lang="en-US" sz="2800" b="0" dirty="0" smtClean="0"/>
              <a:t>cracks. </a:t>
            </a:r>
          </a:p>
          <a:p>
            <a:pPr>
              <a:buNone/>
            </a:pPr>
            <a:endParaRPr lang="en-US" sz="2400" b="0" dirty="0">
              <a:solidFill>
                <a:schemeClr val="accent1"/>
              </a:solidFill>
            </a:endParaRPr>
          </a:p>
          <a:p>
            <a:pPr>
              <a:buNone/>
            </a:pPr>
            <a:r>
              <a:rPr lang="en-US" sz="2400" dirty="0" smtClean="0">
                <a:solidFill>
                  <a:schemeClr val="accent1"/>
                </a:solidFill>
              </a:rPr>
              <a:t>What should you do?  Do you need to file a motion?</a:t>
            </a:r>
            <a:endParaRPr lang="en-US" sz="2400" dirty="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852491"/>
          </a:xfrm>
        </p:spPr>
        <p:txBody>
          <a:bodyPr>
            <a:normAutofit/>
          </a:bodyPr>
          <a:lstStyle/>
          <a:p>
            <a:r>
              <a:rPr lang="en-US" sz="4000" dirty="0" smtClean="0">
                <a:solidFill>
                  <a:schemeClr val="accent1">
                    <a:lumMod val="75000"/>
                  </a:schemeClr>
                </a:solidFill>
              </a:rPr>
              <a:t>Court Records</a:t>
            </a:r>
            <a:endParaRPr lang="en-US" sz="4000" dirty="0">
              <a:solidFill>
                <a:schemeClr val="accent1">
                  <a:lumMod val="75000"/>
                </a:schemeClr>
              </a:solidFill>
            </a:endParaRPr>
          </a:p>
        </p:txBody>
      </p:sp>
      <p:sp>
        <p:nvSpPr>
          <p:cNvPr id="3" name="Content Placeholder 2"/>
          <p:cNvSpPr>
            <a:spLocks noGrp="1"/>
          </p:cNvSpPr>
          <p:nvPr>
            <p:ph idx="1"/>
          </p:nvPr>
        </p:nvSpPr>
        <p:spPr>
          <a:xfrm>
            <a:off x="628650" y="1600200"/>
            <a:ext cx="7886700" cy="3962400"/>
          </a:xfrm>
        </p:spPr>
        <p:txBody>
          <a:bodyPr>
            <a:normAutofit/>
          </a:bodyPr>
          <a:lstStyle/>
          <a:p>
            <a:pPr>
              <a:buClr>
                <a:schemeClr val="accent6"/>
              </a:buClr>
            </a:pPr>
            <a:r>
              <a:rPr lang="en-US" sz="2400" b="0" dirty="0" smtClean="0"/>
              <a:t>Application for Order of Temporary Custody</a:t>
            </a:r>
          </a:p>
          <a:p>
            <a:pPr>
              <a:buClr>
                <a:schemeClr val="accent6"/>
              </a:buClr>
            </a:pPr>
            <a:r>
              <a:rPr lang="en-US" sz="2400" b="0" dirty="0" smtClean="0"/>
              <a:t>Social worker affidavit</a:t>
            </a:r>
          </a:p>
          <a:p>
            <a:pPr>
              <a:buClr>
                <a:schemeClr val="accent6"/>
              </a:buClr>
            </a:pPr>
            <a:r>
              <a:rPr lang="en-US" sz="2400" b="0" dirty="0" smtClean="0"/>
              <a:t>Neglect petition</a:t>
            </a:r>
          </a:p>
          <a:p>
            <a:pPr>
              <a:buClr>
                <a:schemeClr val="accent6"/>
              </a:buClr>
            </a:pPr>
            <a:r>
              <a:rPr lang="en-US" sz="2400" b="0" dirty="0" smtClean="0"/>
              <a:t>Summary of Facts</a:t>
            </a:r>
          </a:p>
          <a:p>
            <a:pPr>
              <a:buClr>
                <a:schemeClr val="accent6"/>
              </a:buClr>
            </a:pPr>
            <a:r>
              <a:rPr lang="en-US" sz="2400" b="0" dirty="0" smtClean="0"/>
              <a:t>Social Study</a:t>
            </a:r>
          </a:p>
          <a:p>
            <a:pPr>
              <a:buClr>
                <a:schemeClr val="accent6"/>
              </a:buClr>
            </a:pPr>
            <a:r>
              <a:rPr lang="en-US" sz="2400" b="0" dirty="0" smtClean="0"/>
              <a:t>Status reports</a:t>
            </a:r>
          </a:p>
          <a:p>
            <a:pPr>
              <a:buClr>
                <a:schemeClr val="accent6"/>
              </a:buClr>
            </a:pPr>
            <a:r>
              <a:rPr lang="en-US" sz="2400" b="0" dirty="0" smtClean="0"/>
              <a:t>Psychological and/or</a:t>
            </a:r>
            <a:br>
              <a:rPr lang="en-US" sz="2400" b="0" dirty="0" smtClean="0"/>
            </a:br>
            <a:r>
              <a:rPr lang="en-US" sz="2400" b="0" dirty="0" smtClean="0"/>
              <a:t>Psychiatric Evaluation reports</a:t>
            </a:r>
          </a:p>
          <a:p>
            <a:pPr>
              <a:buClr>
                <a:schemeClr val="accent6"/>
              </a:buClr>
            </a:pPr>
            <a:r>
              <a:rPr lang="en-US" sz="2400" b="0" dirty="0" smtClean="0"/>
              <a:t>Motions</a:t>
            </a:r>
            <a:endParaRPr lang="en-US" sz="2400" b="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3545840"/>
            <a:ext cx="3657600" cy="2739136"/>
          </a:xfrm>
          <a:prstGeom prst="rect">
            <a:avLst/>
          </a:prstGeom>
        </p:spPr>
      </p:pic>
    </p:spTree>
    <p:extLst>
      <p:ext uri="{BB962C8B-B14F-4D97-AF65-F5344CB8AC3E}">
        <p14:creationId xmlns:p14="http://schemas.microsoft.com/office/powerpoint/2010/main" val="142965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p:cNvSpPr>
          <p:nvPr>
            <p:ph idx="1"/>
          </p:nvPr>
        </p:nvSpPr>
        <p:spPr>
          <a:xfrm>
            <a:off x="152400" y="838200"/>
            <a:ext cx="8839200" cy="5105400"/>
          </a:xfrm>
        </p:spPr>
        <p:txBody>
          <a:bodyPr>
            <a:normAutofit fontScale="77500" lnSpcReduction="20000"/>
          </a:bodyPr>
          <a:lstStyle/>
          <a:p>
            <a:pPr>
              <a:buNone/>
            </a:pPr>
            <a:r>
              <a:rPr lang="en-US" sz="2900" b="0" dirty="0" smtClean="0"/>
              <a:t>A </a:t>
            </a:r>
            <a:r>
              <a:rPr lang="en-US" sz="2900" b="0" dirty="0"/>
              <a:t>youth who is committed to </a:t>
            </a:r>
            <a:r>
              <a:rPr lang="en-US" sz="2900" b="0" dirty="0" smtClean="0"/>
              <a:t>DCF and has reached age 18 may</a:t>
            </a:r>
          </a:p>
          <a:p>
            <a:pPr>
              <a:buNone/>
            </a:pPr>
            <a:r>
              <a:rPr lang="en-US" sz="2900" b="0" dirty="0" smtClean="0"/>
              <a:t>remain </a:t>
            </a:r>
            <a:r>
              <a:rPr lang="en-US" sz="2900" b="0" dirty="0"/>
              <a:t>in the care of </a:t>
            </a:r>
            <a:r>
              <a:rPr lang="en-US" sz="2900" b="0" dirty="0" smtClean="0"/>
              <a:t>DCF, </a:t>
            </a:r>
            <a:r>
              <a:rPr lang="en-US" sz="2900" b="0" dirty="0"/>
              <a:t>by consent </a:t>
            </a:r>
            <a:r>
              <a:rPr lang="en-US" sz="2900" b="0" dirty="0" smtClean="0"/>
              <a:t>of the </a:t>
            </a:r>
            <a:r>
              <a:rPr lang="en-US" sz="2900" b="0" dirty="0"/>
              <a:t>youth </a:t>
            </a:r>
            <a:r>
              <a:rPr lang="en-US" sz="2900" b="0" dirty="0" smtClean="0"/>
              <a:t>and provided that</a:t>
            </a:r>
          </a:p>
          <a:p>
            <a:pPr>
              <a:buNone/>
            </a:pPr>
            <a:r>
              <a:rPr lang="en-US" sz="2900" b="0" dirty="0" smtClean="0"/>
              <a:t>he/she/they has </a:t>
            </a:r>
            <a:r>
              <a:rPr lang="en-US" sz="2900" b="0" dirty="0"/>
              <a:t>not reached </a:t>
            </a:r>
            <a:r>
              <a:rPr lang="en-US" sz="2900" b="0" dirty="0" smtClean="0"/>
              <a:t>age 21, if the </a:t>
            </a:r>
            <a:r>
              <a:rPr lang="en-US" sz="2900" b="0" dirty="0"/>
              <a:t>youth </a:t>
            </a:r>
            <a:r>
              <a:rPr lang="en-US" sz="2900" b="0" dirty="0" smtClean="0"/>
              <a:t>is: </a:t>
            </a:r>
            <a:br>
              <a:rPr lang="en-US" sz="2900" b="0" dirty="0" smtClean="0"/>
            </a:br>
            <a:endParaRPr lang="en-US" sz="2900" b="0" dirty="0" smtClean="0"/>
          </a:p>
          <a:p>
            <a:pPr>
              <a:buClr>
                <a:srgbClr val="C00000"/>
              </a:buClr>
            </a:pPr>
            <a:r>
              <a:rPr lang="en-US" sz="2900" b="0" dirty="0" smtClean="0"/>
              <a:t>Enrolled </a:t>
            </a:r>
            <a:r>
              <a:rPr lang="en-US" sz="2900" b="0" dirty="0"/>
              <a:t>in a full-time approved secondary education program or </a:t>
            </a:r>
            <a:r>
              <a:rPr lang="en-US" sz="2900" b="0" dirty="0" smtClean="0"/>
              <a:t>an approved </a:t>
            </a:r>
            <a:r>
              <a:rPr lang="en-US" sz="2900" b="0" dirty="0"/>
              <a:t>program </a:t>
            </a:r>
            <a:r>
              <a:rPr lang="en-US" sz="2900" b="0" dirty="0" smtClean="0"/>
              <a:t>leading to </a:t>
            </a:r>
            <a:r>
              <a:rPr lang="en-US" sz="2900" b="0" dirty="0"/>
              <a:t>an equivalent credential; </a:t>
            </a:r>
            <a:r>
              <a:rPr lang="en-US" sz="2900" b="0" dirty="0" smtClean="0"/>
              <a:t/>
            </a:r>
            <a:br>
              <a:rPr lang="en-US" sz="2900" b="0" dirty="0" smtClean="0"/>
            </a:br>
            <a:endParaRPr lang="en-US" sz="2900" b="0" dirty="0" smtClean="0"/>
          </a:p>
          <a:p>
            <a:pPr>
              <a:buClr>
                <a:srgbClr val="C00000"/>
              </a:buClr>
            </a:pPr>
            <a:r>
              <a:rPr lang="en-US" sz="2900" b="0" dirty="0" smtClean="0"/>
              <a:t>Enrolled </a:t>
            </a:r>
            <a:r>
              <a:rPr lang="en-US" sz="2900" b="0" dirty="0"/>
              <a:t>full time in an </a:t>
            </a:r>
            <a:r>
              <a:rPr lang="en-US" sz="2900" b="0" dirty="0" smtClean="0"/>
              <a:t>institution which </a:t>
            </a:r>
            <a:r>
              <a:rPr lang="en-US" sz="2900" b="0" dirty="0"/>
              <a:t>provides </a:t>
            </a:r>
            <a:r>
              <a:rPr lang="en-US" sz="2900" b="0" dirty="0" smtClean="0"/>
              <a:t>postsecondary or </a:t>
            </a:r>
            <a:r>
              <a:rPr lang="en-US" sz="2900" b="0" dirty="0"/>
              <a:t>vocational education; or </a:t>
            </a:r>
            <a:r>
              <a:rPr lang="en-US" sz="2900" b="0" dirty="0" smtClean="0"/>
              <a:t/>
            </a:r>
            <a:br>
              <a:rPr lang="en-US" sz="2900" b="0" dirty="0" smtClean="0"/>
            </a:br>
            <a:endParaRPr lang="en-US" sz="2900" b="0" dirty="0" smtClean="0"/>
          </a:p>
          <a:p>
            <a:pPr>
              <a:buClr>
                <a:srgbClr val="C00000"/>
              </a:buClr>
            </a:pPr>
            <a:r>
              <a:rPr lang="en-US" sz="2900" b="0" dirty="0"/>
              <a:t>P</a:t>
            </a:r>
            <a:r>
              <a:rPr lang="en-US" sz="2900" b="0" dirty="0" smtClean="0"/>
              <a:t>articipating </a:t>
            </a:r>
            <a:r>
              <a:rPr lang="en-US" sz="2900" b="0" dirty="0"/>
              <a:t>full time in </a:t>
            </a:r>
            <a:r>
              <a:rPr lang="en-US" sz="2900" b="0" dirty="0" smtClean="0"/>
              <a:t>an approved program </a:t>
            </a:r>
            <a:r>
              <a:rPr lang="en-US" sz="2900" b="0" dirty="0"/>
              <a:t>or activity </a:t>
            </a:r>
            <a:r>
              <a:rPr lang="en-US" sz="2900" b="0" dirty="0" smtClean="0"/>
              <a:t>designed </a:t>
            </a:r>
            <a:r>
              <a:rPr lang="en-US" sz="2900" b="0" dirty="0"/>
              <a:t>to promote or </a:t>
            </a:r>
            <a:r>
              <a:rPr lang="en-US" sz="2900" b="0" dirty="0" smtClean="0"/>
              <a:t>remove barriers </a:t>
            </a:r>
            <a:r>
              <a:rPr lang="en-US" sz="2900" b="0" dirty="0"/>
              <a:t>to employment. </a:t>
            </a:r>
          </a:p>
          <a:p>
            <a:pPr marL="0" indent="0">
              <a:buNone/>
            </a:pPr>
            <a:endParaRPr lang="en-US" sz="2900" b="0" dirty="0" smtClean="0"/>
          </a:p>
          <a:p>
            <a:pPr marL="0" indent="0">
              <a:buNone/>
            </a:pPr>
            <a:r>
              <a:rPr lang="en-US" sz="2900" b="0" dirty="0" smtClean="0"/>
              <a:t>The </a:t>
            </a:r>
            <a:r>
              <a:rPr lang="en-US" sz="2900" b="0" dirty="0"/>
              <a:t>C</a:t>
            </a:r>
            <a:r>
              <a:rPr lang="en-US" sz="2900" b="0" dirty="0" smtClean="0"/>
              <a:t>ommissioner may </a:t>
            </a:r>
            <a:r>
              <a:rPr lang="en-US" sz="2900" b="0" dirty="0"/>
              <a:t>waive </a:t>
            </a:r>
            <a:r>
              <a:rPr lang="en-US" sz="2900" b="0" dirty="0" smtClean="0"/>
              <a:t>the provision </a:t>
            </a:r>
            <a:r>
              <a:rPr lang="en-US" sz="2900" b="0" dirty="0"/>
              <a:t>of full time enrollment </a:t>
            </a:r>
            <a:r>
              <a:rPr lang="en-US" sz="2900" b="0" dirty="0" smtClean="0"/>
              <a:t>or</a:t>
            </a:r>
          </a:p>
          <a:p>
            <a:pPr marL="0" indent="0">
              <a:buNone/>
            </a:pPr>
            <a:r>
              <a:rPr lang="en-US" sz="2900" b="0" dirty="0" smtClean="0"/>
              <a:t>participation </a:t>
            </a:r>
            <a:r>
              <a:rPr lang="en-US" sz="2900" b="0" dirty="0"/>
              <a:t>based on </a:t>
            </a:r>
            <a:r>
              <a:rPr lang="en-US" sz="2900" b="0" dirty="0" smtClean="0"/>
              <a:t>compelling </a:t>
            </a:r>
            <a:r>
              <a:rPr lang="en-US" sz="2900" b="0" dirty="0"/>
              <a:t>circumstances. </a:t>
            </a:r>
          </a:p>
          <a:p>
            <a:pPr marL="0" indent="0">
              <a:buNone/>
            </a:pPr>
            <a:endParaRPr lang="en-US" sz="2900" b="0" i="1" dirty="0" smtClean="0"/>
          </a:p>
          <a:p>
            <a:pPr marL="0" indent="0">
              <a:buNone/>
            </a:pPr>
            <a:r>
              <a:rPr lang="en-US" sz="2600" b="0" i="1" dirty="0"/>
              <a:t>	</a:t>
            </a:r>
            <a:r>
              <a:rPr lang="en-US" sz="2600" b="0" i="1" dirty="0" smtClean="0"/>
              <a:t>								CGS </a:t>
            </a:r>
            <a:r>
              <a:rPr lang="en-US" sz="2600" b="0" i="1" dirty="0"/>
              <a:t>46b-129(j)(5)</a:t>
            </a:r>
            <a:endParaRPr lang="en-US" sz="26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5029200"/>
          </a:xfrm>
        </p:spPr>
        <p:txBody>
          <a:bodyPr>
            <a:noAutofit/>
          </a:bodyPr>
          <a:lstStyle/>
          <a:p>
            <a:pPr marL="0" indent="0">
              <a:lnSpc>
                <a:spcPct val="100000"/>
              </a:lnSpc>
              <a:buNone/>
            </a:pPr>
            <a:endParaRPr lang="en-US" sz="800" b="0" dirty="0"/>
          </a:p>
          <a:p>
            <a:pPr marL="0" indent="0">
              <a:lnSpc>
                <a:spcPct val="100000"/>
              </a:lnSpc>
              <a:buNone/>
            </a:pPr>
            <a:r>
              <a:rPr lang="en-US" sz="2400" u="sng" dirty="0"/>
              <a:t>Case </a:t>
            </a:r>
            <a:r>
              <a:rPr lang="en-US" sz="2400" u="sng" dirty="0" smtClean="0"/>
              <a:t>Planning:</a:t>
            </a:r>
            <a:endParaRPr lang="en-US" sz="2400" u="sng" dirty="0"/>
          </a:p>
          <a:p>
            <a:pPr marL="0" indent="0">
              <a:lnSpc>
                <a:spcPct val="100000"/>
              </a:lnSpc>
              <a:buNone/>
            </a:pPr>
            <a:r>
              <a:rPr lang="en-US" sz="2400" b="0" dirty="0"/>
              <a:t>Federal and </a:t>
            </a:r>
            <a:r>
              <a:rPr lang="en-US" sz="2400" b="0" dirty="0" smtClean="0"/>
              <a:t>state </a:t>
            </a:r>
            <a:r>
              <a:rPr lang="en-US" sz="2400" b="0" dirty="0"/>
              <a:t>law entitle youth to comprehensive </a:t>
            </a:r>
            <a:r>
              <a:rPr lang="en-US" sz="2400" b="0" dirty="0" smtClean="0"/>
              <a:t>&amp; </a:t>
            </a:r>
            <a:r>
              <a:rPr lang="en-US" sz="2400" b="0" dirty="0"/>
              <a:t>appropriate adolescent discharge </a:t>
            </a:r>
            <a:r>
              <a:rPr lang="en-US" sz="2400" b="0" dirty="0" smtClean="0"/>
              <a:t>plan.</a:t>
            </a:r>
            <a:endParaRPr lang="en-US" sz="2400" b="0" dirty="0"/>
          </a:p>
          <a:p>
            <a:pPr>
              <a:lnSpc>
                <a:spcPct val="100000"/>
              </a:lnSpc>
              <a:buClr>
                <a:srgbClr val="C00000"/>
              </a:buClr>
            </a:pPr>
            <a:r>
              <a:rPr lang="en-US" sz="2400" b="0" dirty="0" smtClean="0"/>
              <a:t>If </a:t>
            </a:r>
            <a:r>
              <a:rPr lang="en-US" sz="2400" b="0" dirty="0"/>
              <a:t>not included, can challenge plan </a:t>
            </a:r>
            <a:r>
              <a:rPr lang="en-US" sz="2400" b="0" dirty="0" smtClean="0"/>
              <a:t>in court as inadequate </a:t>
            </a:r>
            <a:br>
              <a:rPr lang="en-US" sz="2400" b="0" dirty="0" smtClean="0"/>
            </a:br>
            <a:r>
              <a:rPr lang="en-US" sz="2400" b="0" dirty="0" smtClean="0"/>
              <a:t>&amp; </a:t>
            </a:r>
            <a:r>
              <a:rPr lang="en-US" sz="2400" b="0" dirty="0"/>
              <a:t>seek orders to support plan, extend DCF </a:t>
            </a:r>
            <a:r>
              <a:rPr lang="en-US" sz="2400" b="0" dirty="0" smtClean="0"/>
              <a:t>eligibility.</a:t>
            </a:r>
            <a:endParaRPr lang="en-US" sz="2400" b="0" dirty="0"/>
          </a:p>
          <a:p>
            <a:pPr marL="0" indent="0">
              <a:lnSpc>
                <a:spcPct val="100000"/>
              </a:lnSpc>
              <a:buNone/>
            </a:pPr>
            <a:r>
              <a:rPr lang="en-US" sz="2400" u="sng" dirty="0" smtClean="0"/>
              <a:t>Education</a:t>
            </a:r>
            <a:r>
              <a:rPr lang="en-US" sz="2400" u="sng" dirty="0"/>
              <a:t>:</a:t>
            </a:r>
          </a:p>
          <a:p>
            <a:pPr>
              <a:lnSpc>
                <a:spcPct val="100000"/>
              </a:lnSpc>
              <a:buClr>
                <a:srgbClr val="C00000"/>
              </a:buClr>
            </a:pPr>
            <a:r>
              <a:rPr lang="en-US" sz="2400" b="0" dirty="0"/>
              <a:t>Ask for educational </a:t>
            </a:r>
            <a:r>
              <a:rPr lang="en-US" sz="2400" b="0" dirty="0" smtClean="0"/>
              <a:t>surrogate</a:t>
            </a:r>
            <a:endParaRPr lang="en-US" sz="2400" b="0" dirty="0"/>
          </a:p>
          <a:p>
            <a:pPr>
              <a:lnSpc>
                <a:spcPct val="100000"/>
              </a:lnSpc>
              <a:buClr>
                <a:srgbClr val="C00000"/>
              </a:buClr>
            </a:pPr>
            <a:r>
              <a:rPr lang="en-US" sz="2400" b="0" dirty="0"/>
              <a:t>Ask for DCF educational specialist to review records and advocate for IEP with transition </a:t>
            </a:r>
            <a:r>
              <a:rPr lang="en-US" sz="2400" b="0" dirty="0" smtClean="0"/>
              <a:t>goals</a:t>
            </a:r>
            <a:endParaRPr lang="en-US" sz="2400" b="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53000"/>
          </a:xfrm>
        </p:spPr>
        <p:txBody>
          <a:bodyPr>
            <a:normAutofit/>
          </a:bodyPr>
          <a:lstStyle/>
          <a:p>
            <a:pPr marL="0" indent="0">
              <a:buClr>
                <a:srgbClr val="C00000"/>
              </a:buClr>
              <a:buNone/>
            </a:pPr>
            <a:r>
              <a:rPr lang="en-US" sz="2400" b="0" dirty="0"/>
              <a:t>You represent two teenage </a:t>
            </a:r>
            <a:r>
              <a:rPr lang="en-US" sz="2400" b="0" dirty="0" smtClean="0"/>
              <a:t>boys. Both have been in foster </a:t>
            </a:r>
            <a:r>
              <a:rPr lang="en-US" sz="2400" b="0" dirty="0"/>
              <a:t>care for 3 </a:t>
            </a:r>
            <a:r>
              <a:rPr lang="en-US" sz="2400" b="0" dirty="0" smtClean="0"/>
              <a:t>years. The case is scheduled </a:t>
            </a:r>
            <a:r>
              <a:rPr lang="en-US" sz="2400" b="0" dirty="0"/>
              <a:t>for </a:t>
            </a:r>
            <a:r>
              <a:rPr lang="en-US" sz="2400" b="0" dirty="0" smtClean="0"/>
              <a:t>a permanency plan hearing </a:t>
            </a:r>
            <a:r>
              <a:rPr lang="en-US" sz="2400" b="0" dirty="0"/>
              <a:t>next </a:t>
            </a:r>
            <a:r>
              <a:rPr lang="en-US" sz="2400" b="0" dirty="0" smtClean="0"/>
              <a:t>week. DCF’s </a:t>
            </a:r>
            <a:r>
              <a:rPr lang="en-US" sz="2400" b="0" dirty="0"/>
              <a:t>plan is TPR and </a:t>
            </a:r>
            <a:r>
              <a:rPr lang="en-US" sz="2400" b="0" dirty="0" smtClean="0"/>
              <a:t>adoption.  Parents </a:t>
            </a:r>
            <a:r>
              <a:rPr lang="en-US" sz="2400" b="0" dirty="0"/>
              <a:t>and boys all </a:t>
            </a:r>
            <a:r>
              <a:rPr lang="en-US" sz="2400" b="0" dirty="0" smtClean="0"/>
              <a:t>object to TPR. Both boys are </a:t>
            </a:r>
            <a:r>
              <a:rPr lang="en-US" sz="2400" b="0" dirty="0"/>
              <a:t>mature and articulate in </a:t>
            </a:r>
            <a:r>
              <a:rPr lang="en-US" sz="2400" b="0" dirty="0" smtClean="0"/>
              <a:t>discussions. Additionally, you </a:t>
            </a:r>
            <a:r>
              <a:rPr lang="en-US" sz="2400" b="0" dirty="0"/>
              <a:t>don’t think TPR is best permanency </a:t>
            </a:r>
            <a:r>
              <a:rPr lang="en-US" sz="2400" b="0" dirty="0" smtClean="0"/>
              <a:t>plan, and are not convinced that DCF made reasonable efforts.</a:t>
            </a:r>
            <a:endParaRPr lang="en-US" sz="2400" b="0" dirty="0"/>
          </a:p>
          <a:p>
            <a:pPr>
              <a:buNone/>
            </a:pPr>
            <a:endParaRPr lang="en-US" sz="2400" b="0" dirty="0"/>
          </a:p>
          <a:p>
            <a:pPr>
              <a:buNone/>
            </a:pPr>
            <a:r>
              <a:rPr lang="en-US" sz="2400" dirty="0" smtClean="0">
                <a:solidFill>
                  <a:schemeClr val="accent1"/>
                </a:solidFill>
              </a:rPr>
              <a:t>DCF files its plan for the Motion to Review Permanency</a:t>
            </a:r>
          </a:p>
          <a:p>
            <a:pPr>
              <a:buNone/>
            </a:pPr>
            <a:r>
              <a:rPr lang="en-US" sz="2400" dirty="0" smtClean="0">
                <a:solidFill>
                  <a:schemeClr val="accent1"/>
                </a:solidFill>
              </a:rPr>
              <a:t>(“MRP”) date.  What strategies/approach can you take</a:t>
            </a:r>
          </a:p>
          <a:p>
            <a:pPr>
              <a:buNone/>
            </a:pPr>
            <a:r>
              <a:rPr lang="en-US" sz="2400" dirty="0" smtClean="0">
                <a:solidFill>
                  <a:schemeClr val="accent1"/>
                </a:solidFill>
              </a:rPr>
              <a:t>at the permanency plan hearing?</a:t>
            </a:r>
            <a:r>
              <a:rPr lang="en-US" dirty="0" smtClean="0">
                <a:solidFill>
                  <a:schemeClr val="accent1"/>
                </a:solidFill>
              </a:rPr>
              <a:t> </a:t>
            </a:r>
            <a:endParaRPr lang="en-US" sz="2400" dirty="0">
              <a:solidFill>
                <a:schemeClr val="accen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257800"/>
          </a:xfrm>
        </p:spPr>
        <p:txBody>
          <a:bodyPr>
            <a:normAutofit lnSpcReduction="10000"/>
          </a:bodyPr>
          <a:lstStyle/>
          <a:p>
            <a:pPr marL="0" indent="0">
              <a:lnSpc>
                <a:spcPct val="100000"/>
              </a:lnSpc>
              <a:buNone/>
            </a:pPr>
            <a:r>
              <a:rPr lang="en-US" sz="2400" b="0" dirty="0" smtClean="0"/>
              <a:t>Present argument/evidence of:</a:t>
            </a:r>
            <a:endParaRPr lang="en-US" sz="2400" b="0" dirty="0"/>
          </a:p>
          <a:p>
            <a:pPr>
              <a:lnSpc>
                <a:spcPct val="100000"/>
              </a:lnSpc>
              <a:buClr>
                <a:srgbClr val="C00000"/>
              </a:buClr>
            </a:pPr>
            <a:r>
              <a:rPr lang="en-US" sz="2400" b="0" dirty="0" smtClean="0"/>
              <a:t>Right </a:t>
            </a:r>
            <a:r>
              <a:rPr lang="en-US" sz="2400" b="0" dirty="0"/>
              <a:t>to </a:t>
            </a:r>
            <a:r>
              <a:rPr lang="en-US" sz="2400" b="0" dirty="0" smtClean="0"/>
              <a:t>a permanency </a:t>
            </a:r>
            <a:r>
              <a:rPr lang="en-US" sz="2400" b="0" dirty="0"/>
              <a:t>plan that is in </a:t>
            </a:r>
            <a:r>
              <a:rPr lang="en-US" sz="2400" b="0" dirty="0" smtClean="0"/>
              <a:t>the best interests of the child </a:t>
            </a:r>
            <a:r>
              <a:rPr lang="en-US" sz="1700" b="0" i="1" dirty="0" smtClean="0"/>
              <a:t>see 46b-129(k)</a:t>
            </a:r>
          </a:p>
          <a:p>
            <a:pPr>
              <a:lnSpc>
                <a:spcPct val="100000"/>
              </a:lnSpc>
              <a:buClr>
                <a:srgbClr val="C00000"/>
              </a:buClr>
            </a:pPr>
            <a:r>
              <a:rPr lang="en-US" sz="2400" b="0" dirty="0"/>
              <a:t>Right of children over 12 to agree to </a:t>
            </a:r>
            <a:r>
              <a:rPr lang="en-US" sz="2400" b="0" dirty="0" smtClean="0"/>
              <a:t>adoption</a:t>
            </a:r>
          </a:p>
          <a:p>
            <a:pPr>
              <a:lnSpc>
                <a:spcPct val="100000"/>
              </a:lnSpc>
              <a:buClr>
                <a:srgbClr val="C00000"/>
              </a:buClr>
            </a:pPr>
            <a:r>
              <a:rPr lang="en-US" sz="2400" b="0" dirty="0" smtClean="0"/>
              <a:t>Boys</a:t>
            </a:r>
            <a:r>
              <a:rPr lang="en-US" sz="2400" b="0" dirty="0"/>
              <a:t>’ position - </a:t>
            </a:r>
            <a:r>
              <a:rPr lang="en-US" sz="2400" b="0" dirty="0" smtClean="0"/>
              <a:t>consider motion to </a:t>
            </a:r>
            <a:r>
              <a:rPr lang="en-US" sz="2400" b="0" dirty="0"/>
              <a:t>have </a:t>
            </a:r>
            <a:r>
              <a:rPr lang="en-US" sz="2400" b="0" dirty="0" smtClean="0"/>
              <a:t>boys testify </a:t>
            </a:r>
            <a:endParaRPr lang="en-US" sz="2400" b="0" dirty="0"/>
          </a:p>
          <a:p>
            <a:pPr>
              <a:lnSpc>
                <a:spcPct val="100000"/>
              </a:lnSpc>
              <a:buClr>
                <a:srgbClr val="C00000"/>
              </a:buClr>
            </a:pPr>
            <a:r>
              <a:rPr lang="en-US" sz="2400" b="0" dirty="0" smtClean="0"/>
              <a:t>Long-term nature </a:t>
            </a:r>
            <a:r>
              <a:rPr lang="en-US" sz="2400" b="0" dirty="0"/>
              <a:t>of current </a:t>
            </a:r>
            <a:r>
              <a:rPr lang="en-US" sz="2400" b="0" dirty="0" smtClean="0"/>
              <a:t>placement </a:t>
            </a:r>
            <a:endParaRPr lang="en-US" sz="2400" b="0" dirty="0"/>
          </a:p>
          <a:p>
            <a:pPr>
              <a:lnSpc>
                <a:spcPct val="100000"/>
              </a:lnSpc>
              <a:buClr>
                <a:srgbClr val="C00000"/>
              </a:buClr>
            </a:pPr>
            <a:r>
              <a:rPr lang="en-US" sz="2400" b="0" dirty="0" smtClean="0"/>
              <a:t>Consider witnesses to testify re: therapeutic </a:t>
            </a:r>
            <a:r>
              <a:rPr lang="en-US" sz="2400" b="0" dirty="0"/>
              <a:t>benefits of </a:t>
            </a:r>
            <a:r>
              <a:rPr lang="en-US" sz="2400" b="0" dirty="0" smtClean="0"/>
              <a:t>contact </a:t>
            </a:r>
            <a:r>
              <a:rPr lang="en-US" sz="2400" b="0" dirty="0"/>
              <a:t>with </a:t>
            </a:r>
            <a:r>
              <a:rPr lang="en-US" sz="2400" b="0" dirty="0" smtClean="0"/>
              <a:t>mom, e.g. therapist, SW, mentor, teacher</a:t>
            </a:r>
            <a:endParaRPr lang="en-US" sz="1900" b="0" dirty="0" smtClean="0"/>
          </a:p>
          <a:p>
            <a:pPr>
              <a:lnSpc>
                <a:spcPct val="100000"/>
              </a:lnSpc>
              <a:buClr>
                <a:srgbClr val="C00000"/>
              </a:buClr>
            </a:pPr>
            <a:r>
              <a:rPr lang="en-US" sz="2400" b="0" dirty="0" smtClean="0"/>
              <a:t>Consider value of independent consult</a:t>
            </a:r>
          </a:p>
          <a:p>
            <a:pPr>
              <a:lnSpc>
                <a:spcPct val="100000"/>
              </a:lnSpc>
              <a:buClr>
                <a:srgbClr val="C00000"/>
              </a:buClr>
            </a:pPr>
            <a:r>
              <a:rPr lang="en-US" sz="2400" b="0" dirty="0" smtClean="0"/>
              <a:t>Can </a:t>
            </a:r>
            <a:r>
              <a:rPr lang="en-US" sz="2400" b="0" dirty="0"/>
              <a:t>challenge reasonable </a:t>
            </a:r>
            <a:r>
              <a:rPr lang="en-US" sz="2400" b="0" dirty="0" smtClean="0"/>
              <a:t>efforts, </a:t>
            </a:r>
            <a:r>
              <a:rPr lang="en-US" sz="2400" b="0" dirty="0"/>
              <a:t>unless there was </a:t>
            </a:r>
            <a:br>
              <a:rPr lang="en-US" sz="2400" b="0" dirty="0"/>
            </a:br>
            <a:r>
              <a:rPr lang="en-US" sz="2400" b="0" dirty="0"/>
              <a:t>previous finding that reasonable efforts no longer </a:t>
            </a:r>
            <a:r>
              <a:rPr lang="en-US" sz="2400" b="0" dirty="0" smtClean="0"/>
              <a:t>required</a:t>
            </a:r>
            <a:r>
              <a:rPr lang="en-US" sz="2400" b="0" i="1" dirty="0"/>
              <a:t> </a:t>
            </a:r>
            <a:r>
              <a:rPr lang="en-US" sz="2400" b="0" dirty="0"/>
              <a:t> </a:t>
            </a:r>
          </a:p>
          <a:p>
            <a:pPr>
              <a:lnSpc>
                <a:spcPct val="100000"/>
              </a:lnSpc>
              <a:buClr>
                <a:srgbClr val="C00000"/>
              </a:buClr>
            </a:pPr>
            <a:r>
              <a:rPr lang="en-US" sz="2400" b="0" dirty="0"/>
              <a:t>R</a:t>
            </a:r>
            <a:r>
              <a:rPr lang="en-US" sz="2400" b="0" dirty="0" smtClean="0"/>
              <a:t>eview previous </a:t>
            </a:r>
            <a:r>
              <a:rPr lang="en-US" sz="2400" b="0" dirty="0"/>
              <a:t>perm plan </a:t>
            </a:r>
            <a:r>
              <a:rPr lang="en-US" sz="2400" b="0" dirty="0" smtClean="0"/>
              <a:t>findings</a:t>
            </a:r>
            <a:r>
              <a:rPr lang="en-US" sz="2400" b="0" dirty="0"/>
              <a:t> </a:t>
            </a:r>
            <a:r>
              <a:rPr lang="en-US" sz="2400" b="0" dirty="0" smtClean="0"/>
              <a:t>for possible support</a:t>
            </a:r>
            <a:endParaRPr lang="en-US" sz="2400" b="0" dirty="0"/>
          </a:p>
          <a:p>
            <a:pPr>
              <a:lnSpc>
                <a:spcPct val="80000"/>
              </a:lnSpc>
            </a:pPr>
            <a:endParaRPr lang="en-US" sz="2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05800" cy="6019800"/>
          </a:xfrm>
        </p:spPr>
        <p:txBody>
          <a:bodyPr>
            <a:normAutofit/>
          </a:bodyPr>
          <a:lstStyle/>
          <a:p>
            <a:pPr>
              <a:lnSpc>
                <a:spcPct val="100000"/>
              </a:lnSpc>
              <a:spcBef>
                <a:spcPts val="0"/>
              </a:spcBef>
              <a:buNone/>
            </a:pPr>
            <a:r>
              <a:rPr lang="en-US" sz="2800" b="0" dirty="0"/>
              <a:t>Client and mother recently lost trial on DCF’s petition </a:t>
            </a:r>
            <a:r>
              <a:rPr lang="en-US" sz="2800" b="0" dirty="0" smtClean="0"/>
              <a:t>to terminate </a:t>
            </a:r>
            <a:r>
              <a:rPr lang="en-US" sz="2800" b="0" dirty="0" smtClean="0"/>
              <a:t>parental rights. Mother and child are </a:t>
            </a:r>
            <a:r>
              <a:rPr lang="en-US" sz="2800" b="0" dirty="0" smtClean="0"/>
              <a:t>very bonded</a:t>
            </a:r>
            <a:r>
              <a:rPr lang="en-US" sz="2800" b="0" dirty="0" smtClean="0"/>
              <a:t>, and mother filed an </a:t>
            </a:r>
            <a:r>
              <a:rPr lang="en-US" sz="2800" b="0" dirty="0"/>
              <a:t>appeal of </a:t>
            </a:r>
            <a:r>
              <a:rPr lang="en-US" sz="2800" b="0" dirty="0" smtClean="0"/>
              <a:t>TPR. There </a:t>
            </a:r>
            <a:r>
              <a:rPr lang="en-US" sz="2800" b="0" dirty="0" smtClean="0"/>
              <a:t>has been </a:t>
            </a:r>
            <a:r>
              <a:rPr lang="en-US" sz="2800" b="0" dirty="0" smtClean="0"/>
              <a:t>no indication or evidence </a:t>
            </a:r>
            <a:r>
              <a:rPr lang="en-US" sz="2800" b="0" dirty="0"/>
              <a:t>that visitation or </a:t>
            </a:r>
            <a:r>
              <a:rPr lang="en-US" sz="2800" b="0" dirty="0" smtClean="0"/>
              <a:t>contact is </a:t>
            </a:r>
            <a:r>
              <a:rPr lang="en-US" sz="2800" b="0" dirty="0"/>
              <a:t>not in child’s best </a:t>
            </a:r>
            <a:r>
              <a:rPr lang="en-US" sz="2800" b="0" dirty="0" smtClean="0"/>
              <a:t>interest.</a:t>
            </a:r>
            <a:endParaRPr lang="en-US" sz="2800" b="0" dirty="0"/>
          </a:p>
          <a:p>
            <a:pPr marL="0" indent="0">
              <a:lnSpc>
                <a:spcPct val="120000"/>
              </a:lnSpc>
              <a:buNone/>
            </a:pPr>
            <a:endParaRPr lang="en-US" sz="900" b="0" dirty="0"/>
          </a:p>
          <a:p>
            <a:pPr marL="0" indent="0" algn="ctr">
              <a:lnSpc>
                <a:spcPct val="100000"/>
              </a:lnSpc>
              <a:spcBef>
                <a:spcPts val="0"/>
              </a:spcBef>
              <a:buNone/>
            </a:pPr>
            <a:r>
              <a:rPr lang="en-US" sz="2400" dirty="0" smtClean="0">
                <a:solidFill>
                  <a:schemeClr val="accent5"/>
                </a:solidFill>
              </a:rPr>
              <a:t>Can </a:t>
            </a:r>
            <a:r>
              <a:rPr lang="en-US" sz="2400" dirty="0">
                <a:solidFill>
                  <a:schemeClr val="accent5"/>
                </a:solidFill>
              </a:rPr>
              <a:t>you preserve visitation pending </a:t>
            </a:r>
            <a:r>
              <a:rPr lang="en-US" sz="2400" dirty="0" smtClean="0">
                <a:solidFill>
                  <a:schemeClr val="accent5"/>
                </a:solidFill>
              </a:rPr>
              <a:t>a resolution </a:t>
            </a:r>
            <a:r>
              <a:rPr lang="en-US" sz="2400" dirty="0">
                <a:solidFill>
                  <a:schemeClr val="accent5"/>
                </a:solidFill>
              </a:rPr>
              <a:t>of </a:t>
            </a:r>
            <a:r>
              <a:rPr lang="en-US" sz="2400" dirty="0" smtClean="0">
                <a:solidFill>
                  <a:schemeClr val="accent5"/>
                </a:solidFill>
              </a:rPr>
              <a:t>the ultimate appeal, via motion?  Does an appeal </a:t>
            </a:r>
            <a:r>
              <a:rPr lang="en-US" sz="2400" dirty="0">
                <a:solidFill>
                  <a:schemeClr val="accent5"/>
                </a:solidFill>
              </a:rPr>
              <a:t>automatically stay </a:t>
            </a:r>
            <a:r>
              <a:rPr lang="en-US" sz="2400" dirty="0" smtClean="0">
                <a:solidFill>
                  <a:schemeClr val="accent5"/>
                </a:solidFill>
              </a:rPr>
              <a:t>the implementation </a:t>
            </a:r>
            <a:r>
              <a:rPr lang="en-US" sz="2400" dirty="0">
                <a:solidFill>
                  <a:schemeClr val="accent5"/>
                </a:solidFill>
              </a:rPr>
              <a:t>of TPR? </a:t>
            </a:r>
            <a:r>
              <a:rPr lang="en-US" sz="2400" dirty="0" smtClean="0">
                <a:solidFill>
                  <a:schemeClr val="accent5"/>
                </a:solidFill>
              </a:rPr>
              <a:t>Do </a:t>
            </a:r>
            <a:r>
              <a:rPr lang="en-US" sz="2400" dirty="0">
                <a:solidFill>
                  <a:schemeClr val="accent5"/>
                </a:solidFill>
              </a:rPr>
              <a:t>you have to file a motion to stay </a:t>
            </a:r>
            <a:r>
              <a:rPr lang="en-US" sz="2400" dirty="0" smtClean="0">
                <a:solidFill>
                  <a:schemeClr val="accent5"/>
                </a:solidFill>
              </a:rPr>
              <a:t>TPR, </a:t>
            </a:r>
            <a:r>
              <a:rPr lang="en-US" sz="2400" dirty="0">
                <a:solidFill>
                  <a:schemeClr val="accent5"/>
                </a:solidFill>
              </a:rPr>
              <a:t>or </a:t>
            </a:r>
            <a:r>
              <a:rPr lang="en-US" sz="2400" dirty="0" smtClean="0">
                <a:solidFill>
                  <a:schemeClr val="accent5"/>
                </a:solidFill>
              </a:rPr>
              <a:t>visitation, </a:t>
            </a:r>
            <a:r>
              <a:rPr lang="en-US" sz="2400" dirty="0">
                <a:solidFill>
                  <a:schemeClr val="accent5"/>
                </a:solidFill>
              </a:rPr>
              <a:t>or both? </a:t>
            </a:r>
            <a:r>
              <a:rPr lang="en-US" sz="2400" dirty="0" smtClean="0">
                <a:solidFill>
                  <a:schemeClr val="accent5"/>
                </a:solidFill>
              </a:rPr>
              <a:t>Can </a:t>
            </a:r>
            <a:r>
              <a:rPr lang="en-US" sz="2400" dirty="0">
                <a:solidFill>
                  <a:schemeClr val="accent5"/>
                </a:solidFill>
              </a:rPr>
              <a:t>mother </a:t>
            </a:r>
            <a:r>
              <a:rPr lang="en-US" sz="2400" dirty="0" smtClean="0">
                <a:solidFill>
                  <a:schemeClr val="accent5"/>
                </a:solidFill>
              </a:rPr>
              <a:t>be heard re: the best interests of the child, and the bond </a:t>
            </a:r>
            <a:r>
              <a:rPr lang="en-US" sz="2400" dirty="0">
                <a:solidFill>
                  <a:schemeClr val="accent5"/>
                </a:solidFill>
              </a:rPr>
              <a:t>between mother/child </a:t>
            </a:r>
            <a:r>
              <a:rPr lang="en-US" sz="2400" dirty="0" smtClean="0">
                <a:solidFill>
                  <a:schemeClr val="accent5"/>
                </a:solidFill>
              </a:rPr>
              <a:t>or child/sibling? </a:t>
            </a:r>
            <a:r>
              <a:rPr lang="en-US" sz="2400" dirty="0">
                <a:solidFill>
                  <a:schemeClr val="accent5"/>
                </a:solidFill>
              </a:rPr>
              <a:t>  </a:t>
            </a:r>
          </a:p>
          <a:p>
            <a:pPr>
              <a:lnSpc>
                <a:spcPct val="80000"/>
              </a:lnSpc>
            </a:pPr>
            <a:endParaRPr lang="en-US" sz="2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914400"/>
            <a:ext cx="8286750" cy="4800600"/>
          </a:xfrm>
        </p:spPr>
        <p:txBody>
          <a:bodyPr>
            <a:normAutofit/>
          </a:bodyPr>
          <a:lstStyle/>
          <a:p>
            <a:pPr marL="0" indent="0">
              <a:lnSpc>
                <a:spcPct val="100000"/>
              </a:lnSpc>
              <a:buClr>
                <a:srgbClr val="C00000"/>
              </a:buClr>
              <a:buNone/>
              <a:defRPr/>
            </a:pPr>
            <a:r>
              <a:rPr lang="en-US" sz="2400" dirty="0" smtClean="0"/>
              <a:t>Post-Termination Motions</a:t>
            </a:r>
          </a:p>
          <a:p>
            <a:pPr>
              <a:lnSpc>
                <a:spcPct val="100000"/>
              </a:lnSpc>
              <a:buClr>
                <a:srgbClr val="C00000"/>
              </a:buClr>
              <a:defRPr/>
            </a:pPr>
            <a:r>
              <a:rPr lang="en-US" sz="2400" b="0" dirty="0" smtClean="0"/>
              <a:t>File </a:t>
            </a:r>
            <a:r>
              <a:rPr lang="en-US" sz="2400" b="0" dirty="0"/>
              <a:t>M</a:t>
            </a:r>
            <a:r>
              <a:rPr lang="en-US" sz="2400" b="0" dirty="0" smtClean="0"/>
              <a:t>otion </a:t>
            </a:r>
            <a:r>
              <a:rPr lang="en-US" sz="2400" b="0" dirty="0"/>
              <a:t>for </a:t>
            </a:r>
            <a:r>
              <a:rPr lang="en-US" sz="2400" b="0" dirty="0" smtClean="0"/>
              <a:t>Stay </a:t>
            </a:r>
            <a:r>
              <a:rPr lang="en-US" sz="2400" b="0" dirty="0"/>
              <a:t>of J</a:t>
            </a:r>
            <a:r>
              <a:rPr lang="en-US" sz="2400" b="0" dirty="0" smtClean="0"/>
              <a:t>udgment in trial court</a:t>
            </a:r>
            <a:br>
              <a:rPr lang="en-US" sz="2400" b="0" dirty="0" smtClean="0"/>
            </a:br>
            <a:r>
              <a:rPr lang="en-US" b="0" i="1" dirty="0" smtClean="0"/>
              <a:t>CT Rules Appellate Procedure 61-12</a:t>
            </a:r>
            <a:endParaRPr lang="en-US" b="0" i="1" dirty="0"/>
          </a:p>
          <a:p>
            <a:pPr>
              <a:lnSpc>
                <a:spcPct val="100000"/>
              </a:lnSpc>
              <a:buClr>
                <a:srgbClr val="C00000"/>
              </a:buClr>
              <a:defRPr/>
            </a:pPr>
            <a:r>
              <a:rPr lang="en-US" sz="2400" b="0" dirty="0" smtClean="0"/>
              <a:t>Unless </a:t>
            </a:r>
            <a:r>
              <a:rPr lang="en-US" sz="2400" b="0" dirty="0"/>
              <a:t>stay of execution is obtained, termination judgment extinguishes parent’s visitation </a:t>
            </a:r>
            <a:r>
              <a:rPr lang="en-US" sz="2400" b="0" dirty="0" smtClean="0"/>
              <a:t>rights  </a:t>
            </a:r>
            <a:endParaRPr lang="en-US" sz="2400" b="0" dirty="0"/>
          </a:p>
          <a:p>
            <a:pPr lvl="1">
              <a:lnSpc>
                <a:spcPct val="100000"/>
              </a:lnSpc>
              <a:buClr>
                <a:srgbClr val="C00000"/>
              </a:buClr>
              <a:buFont typeface="Courier New" panose="02070309020205020404" pitchFamily="49" charset="0"/>
              <a:buChar char="o"/>
              <a:defRPr/>
            </a:pPr>
            <a:r>
              <a:rPr lang="en-US" b="0" i="1" dirty="0" smtClean="0"/>
              <a:t>In re Elijah J., 2012 WL 5447897 (Sup. Ct. Oct. 4, 2012) </a:t>
            </a:r>
            <a:r>
              <a:rPr lang="mr-IN" b="0" i="1" dirty="0" smtClean="0"/>
              <a:t>–</a:t>
            </a:r>
            <a:r>
              <a:rPr lang="en-US" b="0" i="1" dirty="0" smtClean="0"/>
              <a:t> </a:t>
            </a:r>
            <a:r>
              <a:rPr lang="en-US" b="0" dirty="0" smtClean="0"/>
              <a:t>discussing factors to be applied in determining motion for stay of TPR ruling and for visitation pending appeal, under CT Rules App Procedure 61-12</a:t>
            </a:r>
            <a:endParaRPr lang="en-US" sz="2400" b="0" dirty="0" smtClean="0"/>
          </a:p>
          <a:p>
            <a:pPr>
              <a:lnSpc>
                <a:spcPct val="100000"/>
              </a:lnSpc>
              <a:buClr>
                <a:srgbClr val="C00000"/>
              </a:buClr>
              <a:defRPr/>
            </a:pPr>
            <a:r>
              <a:rPr lang="en-US" sz="2400" b="0" dirty="0" smtClean="0"/>
              <a:t>File Motion for Continued Visits, in BIOC</a:t>
            </a:r>
          </a:p>
          <a:p>
            <a:pPr>
              <a:lnSpc>
                <a:spcPct val="100000"/>
              </a:lnSpc>
              <a:buClr>
                <a:srgbClr val="C00000"/>
              </a:buClr>
              <a:defRPr/>
            </a:pPr>
            <a:r>
              <a:rPr lang="en-US" sz="2400" b="0" dirty="0" smtClean="0"/>
              <a:t>Ask </a:t>
            </a:r>
            <a:r>
              <a:rPr lang="en-US" sz="2400" b="0" dirty="0"/>
              <a:t>for evidentiary hearing on visitation issue</a:t>
            </a:r>
          </a:p>
          <a:p>
            <a:pPr>
              <a:buNone/>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534400" cy="5486396"/>
          </a:xfrm>
        </p:spPr>
        <p:txBody>
          <a:bodyPr>
            <a:normAutofit/>
          </a:bodyPr>
          <a:lstStyle/>
          <a:p>
            <a:pPr marL="0" indent="0">
              <a:lnSpc>
                <a:spcPct val="100000"/>
              </a:lnSpc>
              <a:spcBef>
                <a:spcPts val="0"/>
              </a:spcBef>
              <a:buClr>
                <a:srgbClr val="C00000"/>
              </a:buClr>
              <a:buNone/>
            </a:pPr>
            <a:r>
              <a:rPr lang="en-US" sz="2400" dirty="0" smtClean="0"/>
              <a:t>Child </a:t>
            </a:r>
            <a:r>
              <a:rPr lang="en-US" sz="2400" dirty="0"/>
              <a:t>retains independent right to seek </a:t>
            </a:r>
            <a:r>
              <a:rPr lang="en-US" sz="2400" dirty="0" smtClean="0"/>
              <a:t>visitation, </a:t>
            </a:r>
            <a:r>
              <a:rPr lang="en-US" sz="2400" dirty="0"/>
              <a:t>consistent with </a:t>
            </a:r>
            <a:r>
              <a:rPr lang="en-US" sz="2400" dirty="0" smtClean="0"/>
              <a:t>best interests of the child</a:t>
            </a:r>
            <a:r>
              <a:rPr lang="en-US" sz="2400" b="0" dirty="0"/>
              <a:t/>
            </a:r>
            <a:br>
              <a:rPr lang="en-US" sz="2400" b="0" dirty="0"/>
            </a:br>
            <a:r>
              <a:rPr lang="en-US" sz="1100" b="0" dirty="0"/>
              <a:t> </a:t>
            </a:r>
            <a:endParaRPr lang="en-US" sz="2400" b="0" dirty="0" smtClean="0"/>
          </a:p>
          <a:p>
            <a:pPr marL="0" indent="0">
              <a:lnSpc>
                <a:spcPct val="100000"/>
              </a:lnSpc>
              <a:buClr>
                <a:srgbClr val="C00000"/>
              </a:buClr>
              <a:buNone/>
            </a:pPr>
            <a:r>
              <a:rPr lang="en-US" sz="2400" b="0" dirty="0" smtClean="0"/>
              <a:t>Court </a:t>
            </a:r>
            <a:r>
              <a:rPr lang="en-US" sz="2400" b="0" dirty="0"/>
              <a:t>“not prepared to assume that welfare of children is best served by a narrow definition of those whom [it] permit[s] to continue to manifest their deep concern for [their] child[</a:t>
            </a:r>
            <a:r>
              <a:rPr lang="en-US" sz="2400" b="0" dirty="0" err="1"/>
              <a:t>ren</a:t>
            </a:r>
            <a:r>
              <a:rPr lang="en-US" sz="2400" b="0" dirty="0"/>
              <a:t>]’s growth and development” </a:t>
            </a:r>
            <a:endParaRPr lang="en-US" sz="2400" b="0" dirty="0" smtClean="0"/>
          </a:p>
          <a:p>
            <a:pPr marL="0" indent="0">
              <a:lnSpc>
                <a:spcPct val="100000"/>
              </a:lnSpc>
              <a:buClr>
                <a:srgbClr val="C00000"/>
              </a:buClr>
              <a:buNone/>
            </a:pPr>
            <a:r>
              <a:rPr lang="en-US" b="0" i="1" dirty="0"/>
              <a:t>Michaud v. </a:t>
            </a:r>
            <a:r>
              <a:rPr lang="en-US" b="0" i="1" dirty="0" err="1"/>
              <a:t>Wawruck</a:t>
            </a:r>
            <a:r>
              <a:rPr lang="en-US" b="0" i="1" dirty="0"/>
              <a:t>, 209 Conn. 407, 415 (1988)</a:t>
            </a:r>
            <a:r>
              <a:rPr lang="en-US" b="0" dirty="0"/>
              <a:t/>
            </a:r>
            <a:br>
              <a:rPr lang="en-US" b="0" dirty="0"/>
            </a:br>
            <a:r>
              <a:rPr lang="en-US" sz="2400" b="0" dirty="0"/>
              <a:t/>
            </a:r>
            <a:br>
              <a:rPr lang="en-US" sz="2400" b="0" dirty="0"/>
            </a:br>
            <a:r>
              <a:rPr lang="en-US" sz="2400" b="0" dirty="0" smtClean="0"/>
              <a:t>Lamenting </a:t>
            </a:r>
            <a:r>
              <a:rPr lang="en-US" sz="2400" b="0" dirty="0"/>
              <a:t>that visitation between parent and child was not permitted after termination decision and pending outcome </a:t>
            </a:r>
            <a:r>
              <a:rPr lang="en-US" sz="2400" b="0" dirty="0" smtClean="0"/>
              <a:t/>
            </a:r>
            <a:br>
              <a:rPr lang="en-US" sz="2400" b="0" dirty="0" smtClean="0"/>
            </a:br>
            <a:r>
              <a:rPr lang="en-US" sz="2400" b="0" dirty="0" smtClean="0"/>
              <a:t>of </a:t>
            </a:r>
            <a:r>
              <a:rPr lang="en-US" sz="2400" b="0" dirty="0"/>
              <a:t>appeal. </a:t>
            </a:r>
          </a:p>
          <a:p>
            <a:pPr marL="0" indent="0">
              <a:lnSpc>
                <a:spcPct val="80000"/>
              </a:lnSpc>
              <a:buNone/>
            </a:pPr>
            <a:r>
              <a:rPr lang="en-US" b="0" i="1" dirty="0"/>
              <a:t>In re Juvenile Appeal (Anonymous), 177 Conn. 648 (1979) </a:t>
            </a:r>
            <a:r>
              <a:rPr lang="en-US" sz="2800" b="0" i="1" dirty="0"/>
              <a:t/>
            </a:r>
            <a:br>
              <a:rPr lang="en-US" sz="2800" b="0" i="1" dirty="0"/>
            </a:br>
            <a:endParaRPr lang="en-US" sz="2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lumMod val="75000"/>
                  </a:schemeClr>
                </a:solidFill>
              </a:rPr>
              <a:t>Important DCF Records</a:t>
            </a:r>
            <a:endParaRPr lang="en-US" sz="4000"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buClr>
                <a:schemeClr val="accent6"/>
              </a:buClr>
            </a:pPr>
            <a:r>
              <a:rPr lang="en-US" sz="2400" b="0" dirty="0" smtClean="0"/>
              <a:t>Investigation Protocol</a:t>
            </a:r>
          </a:p>
          <a:p>
            <a:pPr>
              <a:buClr>
                <a:schemeClr val="accent6"/>
              </a:buClr>
            </a:pPr>
            <a:r>
              <a:rPr lang="en-US" sz="2400" b="0" dirty="0" smtClean="0"/>
              <a:t>LINK record (running narrative)</a:t>
            </a:r>
          </a:p>
          <a:p>
            <a:pPr>
              <a:buClr>
                <a:schemeClr val="accent6"/>
              </a:buClr>
            </a:pPr>
            <a:r>
              <a:rPr lang="en-US" sz="2400" b="0" dirty="0" smtClean="0"/>
              <a:t>Structured Decision-Making tools</a:t>
            </a:r>
          </a:p>
          <a:p>
            <a:pPr>
              <a:buClr>
                <a:schemeClr val="accent6"/>
              </a:buClr>
            </a:pPr>
            <a:r>
              <a:rPr lang="en-US" sz="2400" b="0" dirty="0" smtClean="0"/>
              <a:t>Case Plan</a:t>
            </a:r>
          </a:p>
          <a:p>
            <a:pPr>
              <a:buClr>
                <a:schemeClr val="accent6"/>
              </a:buClr>
            </a:pPr>
            <a:r>
              <a:rPr lang="en-US" sz="2400" b="0" dirty="0" smtClean="0"/>
              <a:t>Multi-Disciplinary Evaluation (MDE) reports</a:t>
            </a:r>
          </a:p>
          <a:p>
            <a:pPr>
              <a:buClr>
                <a:schemeClr val="accent6"/>
              </a:buClr>
            </a:pPr>
            <a:r>
              <a:rPr lang="en-US" sz="2400" b="0" dirty="0" smtClean="0"/>
              <a:t>Administrative Case Review (ACR) reports</a:t>
            </a:r>
          </a:p>
          <a:p>
            <a:pPr>
              <a:buClr>
                <a:schemeClr val="accent6"/>
              </a:buClr>
            </a:pPr>
            <a:r>
              <a:rPr lang="en-US" sz="2400" b="0" dirty="0" smtClean="0"/>
              <a:t>Service provider reports</a:t>
            </a:r>
            <a:endParaRPr lang="en-US" sz="2400" b="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220" t="8333" r="26526"/>
          <a:stretch/>
        </p:blipFill>
        <p:spPr>
          <a:xfrm>
            <a:off x="5715000" y="2120897"/>
            <a:ext cx="3429000" cy="4191000"/>
          </a:xfrm>
          <a:prstGeom prst="rect">
            <a:avLst/>
          </a:prstGeom>
        </p:spPr>
      </p:pic>
    </p:spTree>
    <p:extLst>
      <p:ext uri="{BB962C8B-B14F-4D97-AF65-F5344CB8AC3E}">
        <p14:creationId xmlns:p14="http://schemas.microsoft.com/office/powerpoint/2010/main" val="321690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447800"/>
            <a:ext cx="8458200" cy="3611563"/>
          </a:xfrm>
        </p:spPr>
        <p:txBody>
          <a:bodyPr>
            <a:normAutofit/>
          </a:bodyPr>
          <a:lstStyle/>
          <a:p>
            <a:pPr algn="ctr">
              <a:lnSpc>
                <a:spcPct val="90000"/>
              </a:lnSpc>
              <a:buFont typeface="Wingdings 2" pitchFamily="18" charset="2"/>
              <a:buNone/>
            </a:pPr>
            <a:r>
              <a:rPr lang="en-US" dirty="0" smtClean="0"/>
              <a:t>	</a:t>
            </a:r>
            <a:r>
              <a:rPr lang="en-US" sz="2400" b="1" dirty="0" smtClean="0">
                <a:solidFill>
                  <a:srgbClr val="C00000"/>
                </a:solidFill>
              </a:rPr>
              <a:t>What documents are part of the record </a:t>
            </a:r>
          </a:p>
          <a:p>
            <a:pPr algn="ctr">
              <a:lnSpc>
                <a:spcPct val="90000"/>
              </a:lnSpc>
              <a:buFont typeface="Wingdings 2" pitchFamily="18" charset="2"/>
              <a:buNone/>
            </a:pPr>
            <a:r>
              <a:rPr lang="en-US" sz="2400" b="1" dirty="0" smtClean="0">
                <a:solidFill>
                  <a:srgbClr val="C00000"/>
                </a:solidFill>
              </a:rPr>
              <a:t>for purposes of an OTC trial?  </a:t>
            </a:r>
          </a:p>
          <a:p>
            <a:pPr>
              <a:lnSpc>
                <a:spcPct val="90000"/>
              </a:lnSpc>
              <a:buFont typeface="Wingdings 2" pitchFamily="18" charset="2"/>
              <a:buNone/>
            </a:pPr>
            <a:endParaRPr lang="en-US" dirty="0" smtClean="0"/>
          </a:p>
          <a:p>
            <a:pPr>
              <a:lnSpc>
                <a:spcPct val="90000"/>
              </a:lnSpc>
            </a:pPr>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2667000"/>
            <a:ext cx="3810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smtClean="0">
                <a:solidFill>
                  <a:schemeClr val="accent1">
                    <a:lumMod val="75000"/>
                  </a:schemeClr>
                </a:solidFill>
              </a:rPr>
              <a:t>OTC Practice/Documents</a:t>
            </a:r>
            <a:endParaRPr lang="en-US" sz="3600"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nSpc>
                <a:spcPct val="90000"/>
              </a:lnSpc>
              <a:buClr>
                <a:srgbClr val="C00000"/>
              </a:buClr>
            </a:pPr>
            <a:r>
              <a:rPr lang="en-US" sz="2400" b="0" dirty="0" smtClean="0"/>
              <a:t>Statements </a:t>
            </a:r>
            <a:r>
              <a:rPr lang="en-US" sz="2400" b="0" i="1" dirty="0"/>
              <a:t>of child </a:t>
            </a:r>
            <a:r>
              <a:rPr lang="en-US" sz="2400" b="0" dirty="0"/>
              <a:t>to mandated reporter are admissible. </a:t>
            </a:r>
            <a:r>
              <a:rPr lang="en-US" sz="2400" b="0" i="1" dirty="0"/>
              <a:t>CGS 46b-129(g)  </a:t>
            </a:r>
            <a:br>
              <a:rPr lang="en-US" sz="2400" b="0" i="1" dirty="0"/>
            </a:br>
            <a:endParaRPr lang="en-US" sz="2400" b="0" i="1" dirty="0"/>
          </a:p>
          <a:p>
            <a:pPr>
              <a:lnSpc>
                <a:spcPct val="90000"/>
              </a:lnSpc>
              <a:buClr>
                <a:srgbClr val="C00000"/>
              </a:buClr>
            </a:pPr>
            <a:r>
              <a:rPr lang="en-US" sz="2400" b="0" dirty="0"/>
              <a:t>Affidavit is subject to objection of any party, either in whole or in part.  </a:t>
            </a:r>
          </a:p>
          <a:p>
            <a:pPr>
              <a:lnSpc>
                <a:spcPct val="90000"/>
              </a:lnSpc>
              <a:buFont typeface="Wingdings 2" pitchFamily="18" charset="2"/>
              <a:buNone/>
            </a:pPr>
            <a:endParaRPr lang="en-US" sz="3000" dirty="0" smtClean="0"/>
          </a:p>
          <a:p>
            <a:pPr>
              <a:buClr>
                <a:srgbClr val="C00000"/>
              </a:buClr>
            </a:pPr>
            <a:r>
              <a:rPr lang="en-US" sz="2400" b="0" dirty="0"/>
              <a:t>Documents are subject to applicable </a:t>
            </a:r>
            <a:r>
              <a:rPr lang="en-US" sz="2400" b="0" dirty="0" smtClean="0"/>
              <a:t>Rules </a:t>
            </a:r>
            <a:r>
              <a:rPr lang="en-US" sz="2400" b="0" dirty="0"/>
              <a:t>of </a:t>
            </a:r>
            <a:r>
              <a:rPr lang="en-US" sz="2400" b="0" dirty="0" smtClean="0"/>
              <a:t>Evidence </a:t>
            </a:r>
            <a:r>
              <a:rPr lang="en-US" sz="2400" b="0" dirty="0"/>
              <a:t>and Practice Book provisions. </a:t>
            </a:r>
            <a:r>
              <a:rPr lang="en-US" sz="2400" b="0" i="1" dirty="0" err="1"/>
              <a:t>Evid</a:t>
            </a:r>
            <a:r>
              <a:rPr lang="en-US" sz="2400" b="0" i="1" dirty="0"/>
              <a:t>. Code 1-1</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p:cNvSpPr>
          <p:nvPr>
            <p:ph idx="1"/>
          </p:nvPr>
        </p:nvSpPr>
        <p:spPr>
          <a:xfrm>
            <a:off x="609600" y="1143000"/>
            <a:ext cx="8286750" cy="4351338"/>
          </a:xfrm>
        </p:spPr>
        <p:txBody>
          <a:bodyPr>
            <a:noAutofit/>
          </a:bodyPr>
          <a:lstStyle/>
          <a:p>
            <a:pPr marL="0" indent="0">
              <a:lnSpc>
                <a:spcPct val="100000"/>
              </a:lnSpc>
              <a:buClr>
                <a:srgbClr val="C00000"/>
              </a:buClr>
              <a:buNone/>
            </a:pPr>
            <a:r>
              <a:rPr lang="en-US" sz="2800" b="0" dirty="0" smtClean="0"/>
              <a:t>You represent </a:t>
            </a:r>
            <a:r>
              <a:rPr lang="en-US" sz="2800" b="0" dirty="0" smtClean="0"/>
              <a:t>a 14 </a:t>
            </a:r>
            <a:r>
              <a:rPr lang="en-US" sz="2800" b="0" dirty="0" smtClean="0"/>
              <a:t>year-old. DCF </a:t>
            </a:r>
            <a:r>
              <a:rPr lang="en-US" sz="2800" b="0" dirty="0" smtClean="0"/>
              <a:t>is asking </a:t>
            </a:r>
            <a:r>
              <a:rPr lang="en-US" sz="2800" b="0" dirty="0"/>
              <a:t>court to take judicial notice of </a:t>
            </a:r>
            <a:r>
              <a:rPr lang="en-US" sz="2800" b="0" dirty="0" smtClean="0"/>
              <a:t>a prior </a:t>
            </a:r>
            <a:r>
              <a:rPr lang="en-US" sz="2800" b="0" dirty="0" smtClean="0"/>
              <a:t>case </a:t>
            </a:r>
            <a:r>
              <a:rPr lang="en-US" sz="2800" b="0" dirty="0"/>
              <a:t>that involved injury to </a:t>
            </a:r>
            <a:r>
              <a:rPr lang="en-US" sz="2800" b="0" dirty="0" smtClean="0"/>
              <a:t>your client’s </a:t>
            </a:r>
            <a:r>
              <a:rPr lang="en-US" sz="2800" b="0" dirty="0" smtClean="0"/>
              <a:t>sibling.</a:t>
            </a:r>
            <a:r>
              <a:rPr lang="en-US" sz="2800" b="0" dirty="0"/>
              <a:t> </a:t>
            </a:r>
            <a:r>
              <a:rPr lang="en-US" sz="2800" b="0" dirty="0" smtClean="0"/>
              <a:t> </a:t>
            </a:r>
            <a:r>
              <a:rPr lang="en-US" sz="2800" b="0" dirty="0" smtClean="0"/>
              <a:t>DCF is also </a:t>
            </a:r>
            <a:r>
              <a:rPr lang="en-US" sz="2800" b="0" dirty="0" smtClean="0"/>
              <a:t>asking to </a:t>
            </a:r>
            <a:r>
              <a:rPr lang="en-US" sz="2800" b="0" i="1" dirty="0" smtClean="0"/>
              <a:t>preclude</a:t>
            </a:r>
            <a:r>
              <a:rPr lang="en-US" sz="2800" b="0" dirty="0" smtClean="0"/>
              <a:t> evidence that contests facts from </a:t>
            </a:r>
            <a:r>
              <a:rPr lang="en-US" sz="2800" b="0" dirty="0" smtClean="0"/>
              <a:t>the previous </a:t>
            </a:r>
            <a:r>
              <a:rPr lang="en-US" sz="2800" b="0" dirty="0" smtClean="0"/>
              <a:t>case.  </a:t>
            </a:r>
            <a:br>
              <a:rPr lang="en-US" sz="2800" b="0" dirty="0" smtClean="0"/>
            </a:br>
            <a:endParaRPr lang="en-US" sz="2800" b="0" dirty="0" smtClean="0"/>
          </a:p>
          <a:p>
            <a:pPr marL="0" indent="0">
              <a:lnSpc>
                <a:spcPct val="100000"/>
              </a:lnSpc>
              <a:buClr>
                <a:srgbClr val="C00000"/>
              </a:buClr>
              <a:buNone/>
            </a:pPr>
            <a:r>
              <a:rPr lang="en-US" sz="2800" dirty="0" smtClean="0">
                <a:solidFill>
                  <a:schemeClr val="accent1">
                    <a:lumMod val="75000"/>
                  </a:schemeClr>
                </a:solidFill>
              </a:rPr>
              <a:t>Your client </a:t>
            </a:r>
            <a:r>
              <a:rPr lang="en-US" sz="2800" dirty="0">
                <a:solidFill>
                  <a:schemeClr val="accent1">
                    <a:lumMod val="75000"/>
                  </a:schemeClr>
                </a:solidFill>
              </a:rPr>
              <a:t>wants to go </a:t>
            </a:r>
            <a:r>
              <a:rPr lang="en-US" sz="2800" dirty="0" smtClean="0">
                <a:solidFill>
                  <a:schemeClr val="accent1">
                    <a:lumMod val="75000"/>
                  </a:schemeClr>
                </a:solidFill>
              </a:rPr>
              <a:t>home. Do you have a basis to </a:t>
            </a:r>
            <a:r>
              <a:rPr lang="en-US" sz="2800" dirty="0" smtClean="0">
                <a:solidFill>
                  <a:schemeClr val="accent1">
                    <a:lumMod val="75000"/>
                  </a:schemeClr>
                </a:solidFill>
              </a:rPr>
              <a:t>object</a:t>
            </a:r>
            <a:r>
              <a:rPr lang="en-US" sz="2800" dirty="0" smtClean="0">
                <a:solidFill>
                  <a:schemeClr val="accent1">
                    <a:lumMod val="75000"/>
                  </a:schemeClr>
                </a:solidFill>
              </a:rPr>
              <a:t> </a:t>
            </a:r>
            <a:r>
              <a:rPr lang="en-US" sz="2800" dirty="0">
                <a:solidFill>
                  <a:schemeClr val="accent1">
                    <a:lumMod val="75000"/>
                  </a:schemeClr>
                </a:solidFill>
              </a:rPr>
              <a:t>to these </a:t>
            </a:r>
            <a:r>
              <a:rPr lang="en-US" sz="2800" dirty="0" smtClean="0">
                <a:solidFill>
                  <a:schemeClr val="accent1">
                    <a:lumMod val="75000"/>
                  </a:schemeClr>
                </a:solidFill>
              </a:rPr>
              <a:t>requests by </a:t>
            </a:r>
            <a:r>
              <a:rPr lang="en-US" sz="2800" dirty="0" smtClean="0">
                <a:solidFill>
                  <a:schemeClr val="accent1">
                    <a:lumMod val="75000"/>
                  </a:schemeClr>
                </a:solidFill>
              </a:rPr>
              <a:t>DCF?</a:t>
            </a:r>
            <a:endParaRPr lang="en-US" sz="2800" dirty="0">
              <a:solidFill>
                <a:schemeClr val="accent1">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p:cNvSpPr>
          <p:nvPr>
            <p:ph idx="1"/>
          </p:nvPr>
        </p:nvSpPr>
        <p:spPr>
          <a:xfrm>
            <a:off x="457200" y="990600"/>
            <a:ext cx="8305800" cy="5257800"/>
          </a:xfrm>
        </p:spPr>
        <p:txBody>
          <a:bodyPr>
            <a:normAutofit/>
          </a:bodyPr>
          <a:lstStyle/>
          <a:p>
            <a:pPr>
              <a:lnSpc>
                <a:spcPct val="110000"/>
              </a:lnSpc>
              <a:buClr>
                <a:srgbClr val="C00000"/>
              </a:buClr>
            </a:pPr>
            <a:r>
              <a:rPr lang="en-US" sz="2400" b="0" dirty="0" smtClean="0"/>
              <a:t>Court </a:t>
            </a:r>
            <a:r>
              <a:rPr lang="en-US" sz="2400" b="0" dirty="0"/>
              <a:t>may take judicial notice of a previous case </a:t>
            </a:r>
            <a:r>
              <a:rPr lang="en-US" sz="2400" b="0" dirty="0" smtClean="0"/>
              <a:t/>
            </a:r>
            <a:br>
              <a:rPr lang="en-US" sz="2400" b="0" dirty="0" smtClean="0"/>
            </a:br>
            <a:r>
              <a:rPr lang="en-US" sz="2400" b="0" dirty="0" smtClean="0"/>
              <a:t>between </a:t>
            </a:r>
            <a:r>
              <a:rPr lang="en-US" sz="2400" b="0" dirty="0"/>
              <a:t>the same </a:t>
            </a:r>
            <a:r>
              <a:rPr lang="en-US" sz="2400" b="0" dirty="0" smtClean="0"/>
              <a:t>parties, </a:t>
            </a:r>
            <a:r>
              <a:rPr lang="en-US" sz="2400" b="0" dirty="0"/>
              <a:t>and </a:t>
            </a:r>
            <a:r>
              <a:rPr lang="en-US" sz="2400" b="0" dirty="0" smtClean="0"/>
              <a:t>ordinarily, </a:t>
            </a:r>
            <a:r>
              <a:rPr lang="en-US" sz="2400" b="0" dirty="0"/>
              <a:t>a party may challenge facts from the previous case</a:t>
            </a:r>
            <a:r>
              <a:rPr lang="en-US" sz="2400" b="0" dirty="0" smtClean="0"/>
              <a:t>.</a:t>
            </a:r>
          </a:p>
          <a:p>
            <a:pPr>
              <a:lnSpc>
                <a:spcPct val="110000"/>
              </a:lnSpc>
              <a:buClr>
                <a:srgbClr val="C00000"/>
              </a:buClr>
            </a:pPr>
            <a:endParaRPr lang="en-US" sz="1000" b="0" dirty="0"/>
          </a:p>
          <a:p>
            <a:pPr>
              <a:lnSpc>
                <a:spcPct val="110000"/>
              </a:lnSpc>
              <a:buClr>
                <a:srgbClr val="C00000"/>
              </a:buClr>
            </a:pPr>
            <a:r>
              <a:rPr lang="en-US" sz="2400" b="0" dirty="0" smtClean="0"/>
              <a:t>Judicial </a:t>
            </a:r>
            <a:r>
              <a:rPr lang="en-US" sz="2400" b="0" dirty="0"/>
              <a:t>notice </a:t>
            </a:r>
            <a:r>
              <a:rPr lang="en-US" sz="2400" b="0" dirty="0" smtClean="0"/>
              <a:t>not taken of </a:t>
            </a:r>
            <a:r>
              <a:rPr lang="en-US" sz="2400" b="0" dirty="0"/>
              <a:t>the “fact” of injury causation; rather </a:t>
            </a:r>
            <a:r>
              <a:rPr lang="en-US" sz="2400" b="0" dirty="0" smtClean="0"/>
              <a:t>judicial notice taken </a:t>
            </a:r>
            <a:r>
              <a:rPr lang="en-US" sz="2400" b="0" dirty="0"/>
              <a:t>of </a:t>
            </a:r>
            <a:r>
              <a:rPr lang="en-US" sz="2400" b="0" dirty="0" smtClean="0"/>
              <a:t>other </a:t>
            </a:r>
            <a:r>
              <a:rPr lang="en-US" sz="2400" b="0" i="1" dirty="0"/>
              <a:t>decision</a:t>
            </a:r>
            <a:r>
              <a:rPr lang="en-US" sz="2400" b="0" dirty="0"/>
              <a:t>, which </a:t>
            </a:r>
            <a:r>
              <a:rPr lang="en-US" sz="2400" b="0" i="1" dirty="0"/>
              <a:t>included</a:t>
            </a:r>
            <a:r>
              <a:rPr lang="en-US" sz="2400" b="0" dirty="0"/>
              <a:t> factual findings. </a:t>
            </a:r>
          </a:p>
          <a:p>
            <a:pPr>
              <a:lnSpc>
                <a:spcPct val="110000"/>
              </a:lnSpc>
              <a:buClr>
                <a:srgbClr val="C00000"/>
              </a:buClr>
            </a:pPr>
            <a:endParaRPr lang="en-US" sz="1000" b="0" dirty="0" smtClean="0"/>
          </a:p>
          <a:p>
            <a:pPr>
              <a:lnSpc>
                <a:spcPct val="110000"/>
              </a:lnSpc>
              <a:buClr>
                <a:srgbClr val="C00000"/>
              </a:buClr>
            </a:pPr>
            <a:r>
              <a:rPr lang="en-US" sz="2400" b="0" dirty="0" smtClean="0"/>
              <a:t>Collateral estoppel prohibits </a:t>
            </a:r>
            <a:r>
              <a:rPr lang="en-US" sz="2400" b="0" dirty="0"/>
              <a:t>re-litigating those findings. </a:t>
            </a:r>
            <a:endParaRPr lang="en-US" sz="2400" b="0" dirty="0" smtClean="0"/>
          </a:p>
          <a:p>
            <a:pPr marL="457200" indent="-457200">
              <a:lnSpc>
                <a:spcPct val="110000"/>
              </a:lnSpc>
              <a:buClr>
                <a:srgbClr val="C00000"/>
              </a:buClr>
              <a:buFont typeface="+mj-lt"/>
              <a:buAutoNum type="arabicPeriod"/>
            </a:pPr>
            <a:endParaRPr lang="en-US" sz="2400" b="0" dirty="0"/>
          </a:p>
          <a:p>
            <a:pPr marL="0" indent="0">
              <a:lnSpc>
                <a:spcPct val="110000"/>
              </a:lnSpc>
              <a:buClr>
                <a:srgbClr val="C00000"/>
              </a:buClr>
              <a:buNone/>
            </a:pPr>
            <a:r>
              <a:rPr lang="en-US" sz="2000" b="0" i="1" dirty="0" smtClean="0"/>
              <a:t>				In </a:t>
            </a:r>
            <a:r>
              <a:rPr lang="en-US" sz="2000" b="0" i="1" dirty="0"/>
              <a:t>re </a:t>
            </a:r>
            <a:r>
              <a:rPr lang="en-US" sz="2000" b="0" i="1" dirty="0" err="1"/>
              <a:t>Jah’za</a:t>
            </a:r>
            <a:r>
              <a:rPr lang="en-US" sz="2000" b="0" i="1" dirty="0"/>
              <a:t> G</a:t>
            </a:r>
            <a:r>
              <a:rPr lang="en-US" sz="2000" b="0" dirty="0"/>
              <a:t>, 141 </a:t>
            </a:r>
            <a:r>
              <a:rPr lang="en-US" sz="2000" b="0" dirty="0" err="1"/>
              <a:t>Conn.App</a:t>
            </a:r>
            <a:r>
              <a:rPr lang="en-US" sz="2000" b="0" dirty="0"/>
              <a:t>. 15 </a:t>
            </a:r>
            <a:r>
              <a:rPr lang="en-US" sz="2000" b="0" dirty="0" smtClean="0"/>
              <a:t>(2013</a:t>
            </a:r>
            <a:r>
              <a:rPr lang="en-US" sz="2000" b="0" dirty="0"/>
              <a:t>) </a:t>
            </a:r>
          </a:p>
          <a:p>
            <a:pPr marL="457200" indent="-457200">
              <a:lnSpc>
                <a:spcPct val="110000"/>
              </a:lnSpc>
              <a:buClr>
                <a:srgbClr val="C00000"/>
              </a:buClr>
              <a:buFont typeface="+mj-lt"/>
              <a:buAutoNum type="arabicPeriod"/>
            </a:pPr>
            <a:endParaRPr lang="en-US" sz="2400" b="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28691"/>
          </a:xfrm>
        </p:spPr>
        <p:txBody>
          <a:bodyPr>
            <a:normAutofit/>
          </a:bodyPr>
          <a:lstStyle/>
          <a:p>
            <a:pPr>
              <a:defRPr/>
            </a:pPr>
            <a:r>
              <a:rPr lang="en-US" sz="3600" dirty="0" smtClean="0">
                <a:solidFill>
                  <a:schemeClr val="accent1">
                    <a:lumMod val="75000"/>
                  </a:schemeClr>
                </a:solidFill>
              </a:rPr>
              <a:t>Motions to Strike / Hearsay Exceptions</a:t>
            </a:r>
            <a:endParaRPr lang="en-US" sz="3600" dirty="0">
              <a:solidFill>
                <a:schemeClr val="accent1">
                  <a:lumMod val="75000"/>
                </a:schemeClr>
              </a:solidFill>
            </a:endParaRPr>
          </a:p>
        </p:txBody>
      </p:sp>
      <p:sp>
        <p:nvSpPr>
          <p:cNvPr id="25602" name="Content Placeholder 2"/>
          <p:cNvSpPr>
            <a:spLocks noGrp="1"/>
          </p:cNvSpPr>
          <p:nvPr>
            <p:ph idx="1"/>
          </p:nvPr>
        </p:nvSpPr>
        <p:spPr>
          <a:xfrm>
            <a:off x="628650" y="1690691"/>
            <a:ext cx="7886700" cy="4176709"/>
          </a:xfrm>
        </p:spPr>
        <p:txBody>
          <a:bodyPr>
            <a:normAutofit/>
          </a:bodyPr>
          <a:lstStyle/>
          <a:p>
            <a:pPr>
              <a:buClr>
                <a:srgbClr val="C00000"/>
              </a:buClr>
            </a:pPr>
            <a:r>
              <a:rPr lang="en-US" sz="2400" b="0" dirty="0"/>
              <a:t>Statement to mandated </a:t>
            </a:r>
            <a:r>
              <a:rPr lang="en-US" sz="2400" b="0" dirty="0" smtClean="0"/>
              <a:t>reporter</a:t>
            </a:r>
            <a:br>
              <a:rPr lang="en-US" sz="2400" b="0" dirty="0" smtClean="0"/>
            </a:br>
            <a:endParaRPr lang="en-US" sz="2400" b="0" dirty="0"/>
          </a:p>
          <a:p>
            <a:pPr>
              <a:buClr>
                <a:srgbClr val="C00000"/>
              </a:buClr>
            </a:pPr>
            <a:r>
              <a:rPr lang="en-US" sz="2400" b="0" dirty="0"/>
              <a:t>Business duty to report </a:t>
            </a:r>
            <a:r>
              <a:rPr lang="en-US" sz="2400" b="0" dirty="0" smtClean="0"/>
              <a:t>(business records exception)</a:t>
            </a:r>
            <a:br>
              <a:rPr lang="en-US" sz="2400" b="0" dirty="0" smtClean="0"/>
            </a:br>
            <a:endParaRPr lang="en-US" sz="2400" b="0" dirty="0" smtClean="0"/>
          </a:p>
          <a:p>
            <a:pPr>
              <a:buClr>
                <a:srgbClr val="C00000"/>
              </a:buClr>
            </a:pPr>
            <a:r>
              <a:rPr lang="en-US" sz="2400" b="0" dirty="0" smtClean="0"/>
              <a:t>Statement for medical treatment</a:t>
            </a:r>
            <a:br>
              <a:rPr lang="en-US" sz="2400" b="0" dirty="0" smtClean="0"/>
            </a:br>
            <a:endParaRPr lang="en-US" sz="2400" b="0" dirty="0" smtClean="0"/>
          </a:p>
          <a:p>
            <a:pPr>
              <a:buClr>
                <a:srgbClr val="C00000"/>
              </a:buClr>
            </a:pPr>
            <a:r>
              <a:rPr lang="en-US" sz="2400" b="0" dirty="0" smtClean="0"/>
              <a:t>Spontaneous utterance</a:t>
            </a:r>
            <a:br>
              <a:rPr lang="en-US" sz="2400" b="0" dirty="0" smtClean="0"/>
            </a:br>
            <a:endParaRPr lang="en-US" sz="2400" b="0" dirty="0"/>
          </a:p>
          <a:p>
            <a:pPr>
              <a:buClr>
                <a:srgbClr val="C00000"/>
              </a:buClr>
            </a:pPr>
            <a:r>
              <a:rPr lang="en-US" sz="2400" b="0" dirty="0" smtClean="0"/>
              <a:t>Not </a:t>
            </a:r>
            <a:r>
              <a:rPr lang="en-US" sz="2400" b="0" dirty="0"/>
              <a:t>offered for truth, but as evidence of knowledge (verbal) beyond what is developmentally appropriate</a:t>
            </a:r>
          </a:p>
          <a:p>
            <a:endParaRPr lang="en-US" dirty="0" smtClean="0"/>
          </a:p>
        </p:txBody>
      </p:sp>
    </p:spTree>
  </p:cSld>
  <p:clrMapOvr>
    <a:masterClrMapping/>
  </p:clrMapOvr>
</p:sld>
</file>

<file path=ppt/theme/theme1.xml><?xml version="1.0" encoding="utf-8"?>
<a:theme xmlns:a="http://schemas.openxmlformats.org/drawingml/2006/main" name="CCA 201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10807</TotalTime>
  <Words>2705</Words>
  <Application>Microsoft Office PowerPoint</Application>
  <PresentationFormat>On-screen Show (4:3)</PresentationFormat>
  <Paragraphs>229</Paragraphs>
  <Slides>36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Courier New</vt:lpstr>
      <vt:lpstr>Wingdings 2</vt:lpstr>
      <vt:lpstr>CCA 2019</vt:lpstr>
      <vt:lpstr>Motions Practice &amp; Obtaining Records</vt:lpstr>
      <vt:lpstr>Obtaining Records</vt:lpstr>
      <vt:lpstr>Court Records</vt:lpstr>
      <vt:lpstr>Important DCF Records</vt:lpstr>
      <vt:lpstr>PowerPoint Presentation</vt:lpstr>
      <vt:lpstr>OTC Practice/Documents</vt:lpstr>
      <vt:lpstr>PowerPoint Presentation</vt:lpstr>
      <vt:lpstr>PowerPoint Presentation</vt:lpstr>
      <vt:lpstr>Motions to Strike / Hearsay Exceptions</vt:lpstr>
      <vt:lpstr>PowerPoint Presentation</vt:lpstr>
      <vt:lpstr>PowerPoint Presentation</vt:lpstr>
      <vt:lpstr>Statements of a Child</vt:lpstr>
      <vt:lpstr>“Tender Years” Exception</vt:lpstr>
      <vt:lpstr>Tender Years Exception, cont.</vt:lpstr>
      <vt:lpstr>Tender Years Exception, cont.</vt:lpstr>
      <vt:lpstr>PowerPoint Presentation</vt:lpstr>
      <vt:lpstr>Issues to Consider…</vt:lpstr>
      <vt:lpstr>Children’s Representations</vt:lpstr>
      <vt:lpstr>PowerPoint Presentation</vt:lpstr>
      <vt:lpstr>PowerPoint Presentation</vt:lpstr>
      <vt:lpstr>PowerPoint Presentation</vt:lpstr>
      <vt:lpstr>PowerPoint Presentation</vt:lpstr>
      <vt:lpstr>PowerPoint Presentation</vt:lpstr>
      <vt:lpstr>PowerPoint Presentation</vt:lpstr>
      <vt:lpstr>Child’s Appearance in Court –  Permanency Hearings</vt:lpstr>
      <vt:lpstr>Child’s Appearance in Court –  Permanency Hearings,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 For Children's Advcocacy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Attorney training May 16, 2011</dc:title>
  <dc:creator>Sarah Eagan</dc:creator>
  <cp:lastModifiedBy>Stacy Schleif</cp:lastModifiedBy>
  <cp:revision>177</cp:revision>
  <dcterms:created xsi:type="dcterms:W3CDTF">2011-05-13T17:35:39Z</dcterms:created>
  <dcterms:modified xsi:type="dcterms:W3CDTF">2020-08-06T18:30:41Z</dcterms:modified>
</cp:coreProperties>
</file>