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handoutMasterIdLst>
    <p:handoutMasterId r:id="rId16"/>
  </p:handoutMasterIdLst>
  <p:sldIdLst>
    <p:sldId id="256" r:id="rId2"/>
    <p:sldId id="293" r:id="rId3"/>
    <p:sldId id="289" r:id="rId4"/>
    <p:sldId id="292" r:id="rId5"/>
    <p:sldId id="290" r:id="rId6"/>
    <p:sldId id="272" r:id="rId7"/>
    <p:sldId id="273" r:id="rId8"/>
    <p:sldId id="274" r:id="rId9"/>
    <p:sldId id="275" r:id="rId10"/>
    <p:sldId id="288" r:id="rId11"/>
    <p:sldId id="278" r:id="rId12"/>
    <p:sldId id="279" r:id="rId13"/>
    <p:sldId id="286" r:id="rId14"/>
    <p:sldId id="29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9A629E-4632-4955-87D1-73F983A88E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B8BE4D-A2E9-46F8-9BBE-A599D7F62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2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497010"/>
            <a:ext cx="6858000" cy="1171209"/>
          </a:xfrm>
        </p:spPr>
        <p:txBody>
          <a:bodyPr anchor="b"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77878"/>
            <a:ext cx="6858000" cy="697400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24" y="611537"/>
            <a:ext cx="4987553" cy="1635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5833" y="5008839"/>
            <a:ext cx="37323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1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27127" y="2857501"/>
            <a:ext cx="2828925" cy="3358891"/>
            <a:chOff x="8036169" y="2857500"/>
            <a:chExt cx="3771900" cy="335889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036169" y="2857500"/>
              <a:ext cx="3771900" cy="33588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9020909" y="3938954"/>
              <a:ext cx="192551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Photo goes here</a:t>
              </a:r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651" y="2445784"/>
            <a:ext cx="5325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Subhead goes here</a:t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Short bullet points</a:t>
            </a:r>
          </a:p>
          <a:p>
            <a:pPr marL="257175" indent="-257175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Short bullet points</a:t>
            </a:r>
          </a:p>
          <a:p>
            <a:pPr marL="257175" indent="-257175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en-US" sz="1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bullet points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1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" y="1927039"/>
            <a:ext cx="3815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Subhead goes here</a:t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Short bullet points</a:t>
            </a:r>
          </a:p>
          <a:p>
            <a:pPr marL="257175" indent="-257175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Short bullet points</a:t>
            </a:r>
          </a:p>
          <a:p>
            <a:pPr marL="257175" indent="-257175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en-US" sz="1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bullet points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4995" y="1965141"/>
            <a:ext cx="3710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Subhead goes here</a:t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Short bullet points</a:t>
            </a:r>
          </a:p>
          <a:p>
            <a:pPr marL="257175" indent="-257175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Short bullet points</a:t>
            </a:r>
          </a:p>
          <a:p>
            <a:pPr marL="257175" indent="-257175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en-US" sz="1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bullet points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7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28650" y="2274095"/>
            <a:ext cx="7886700" cy="3358891"/>
            <a:chOff x="8036169" y="2857500"/>
            <a:chExt cx="3771900" cy="3358891"/>
          </a:xfrm>
        </p:grpSpPr>
        <p:sp>
          <p:nvSpPr>
            <p:cNvPr id="10" name="Rectangle 9"/>
            <p:cNvSpPr/>
            <p:nvPr userDrawn="1"/>
          </p:nvSpPr>
          <p:spPr>
            <a:xfrm>
              <a:off x="8036169" y="2857500"/>
              <a:ext cx="3771900" cy="33588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9020909" y="3938954"/>
              <a:ext cx="192551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Photo, chart or graphic goes here</a:t>
              </a:r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55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24" y="611537"/>
            <a:ext cx="4987553" cy="1635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5833" y="3156442"/>
            <a:ext cx="3732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Esq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email@cca-ct.org</a:t>
            </a:r>
          </a:p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223801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D3AA-8975-4AC3-AA00-1A739F8BB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3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9430" y="6210319"/>
            <a:ext cx="8725141" cy="591954"/>
            <a:chOff x="309362" y="6216391"/>
            <a:chExt cx="11633521" cy="591954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62" y="6216391"/>
              <a:ext cx="2407461" cy="591954"/>
            </a:xfrm>
            <a:prstGeom prst="rect">
              <a:avLst/>
            </a:prstGeom>
          </p:spPr>
        </p:pic>
        <p:sp>
          <p:nvSpPr>
            <p:cNvPr id="9" name="Slide Number Placeholder 5"/>
            <p:cNvSpPr txBox="1">
              <a:spLocks/>
            </p:cNvSpPr>
            <p:nvPr userDrawn="1"/>
          </p:nvSpPr>
          <p:spPr>
            <a:xfrm>
              <a:off x="9199683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13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B050"/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5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5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5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5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stone@cca-ct.or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438400"/>
            <a:ext cx="8915400" cy="2209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Experts &amp; Psychological/Psychiatric Evaluations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November 2020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92868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Experts: </a:t>
            </a:r>
            <a:r>
              <a:rPr lang="en-US" sz="3600" dirty="0" smtClean="0">
                <a:solidFill>
                  <a:schemeClr val="tx2"/>
                </a:solidFill>
              </a:rPr>
              <a:t>Cross Examination Tips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Question Qualifications</a:t>
            </a:r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Knowledge, skill, experience, training, education</a:t>
            </a:r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Pay attention to what offered as expert in, e.g. Bone fractures? Child abuse?  </a:t>
            </a:r>
          </a:p>
          <a:p>
            <a:pPr>
              <a:buClr>
                <a:schemeClr val="accent6"/>
              </a:buClr>
            </a:pPr>
            <a:endParaRPr lang="en-US" sz="2800" b="0" dirty="0"/>
          </a:p>
          <a:p>
            <a:pPr marL="0" indent="0">
              <a:buClr>
                <a:schemeClr val="accent6"/>
              </a:buClr>
              <a:buNone/>
            </a:pPr>
            <a:r>
              <a:rPr lang="en-US" sz="2800" dirty="0" smtClean="0"/>
              <a:t>Use own expert to ask for assistance with how to cross examine opposing expert.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725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Experts: </a:t>
            </a:r>
            <a:r>
              <a:rPr lang="en-US" sz="3600" dirty="0" smtClean="0">
                <a:solidFill>
                  <a:schemeClr val="tx2"/>
                </a:solidFill>
              </a:rPr>
              <a:t>Bias/Credibility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2971800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 smtClean="0"/>
              <a:t>Check expert’s name through: </a:t>
            </a:r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LEXIS</a:t>
            </a:r>
            <a:r>
              <a:rPr lang="en-US" sz="2800" b="0" dirty="0"/>
              <a:t> </a:t>
            </a:r>
            <a:r>
              <a:rPr lang="en-US" sz="2800" b="0" dirty="0" smtClean="0"/>
              <a:t>and Westlaw, to</a:t>
            </a:r>
            <a:r>
              <a:rPr lang="en-US" sz="2800" b="0" dirty="0"/>
              <a:t> </a:t>
            </a:r>
            <a:r>
              <a:rPr lang="en-US" sz="2800" b="0" dirty="0" smtClean="0"/>
              <a:t>see </a:t>
            </a:r>
            <a:r>
              <a:rPr lang="en-US" sz="2800" b="0" dirty="0"/>
              <a:t>how many times </a:t>
            </a:r>
            <a:r>
              <a:rPr lang="en-US" sz="2800" b="0" dirty="0" smtClean="0"/>
              <a:t> testified </a:t>
            </a:r>
            <a:r>
              <a:rPr lang="en-US" sz="2800" b="0" dirty="0"/>
              <a:t>for </a:t>
            </a:r>
            <a:r>
              <a:rPr lang="en-US" sz="2800" b="0" dirty="0" smtClean="0"/>
              <a:t>state</a:t>
            </a:r>
            <a:endParaRPr lang="en-US" sz="2800" b="0" dirty="0"/>
          </a:p>
          <a:p>
            <a:pPr>
              <a:buClr>
                <a:schemeClr val="accent6"/>
              </a:buClr>
            </a:pPr>
            <a:r>
              <a:rPr lang="en-US" sz="2800" b="0" dirty="0" err="1" smtClean="0"/>
              <a:t>MedLine</a:t>
            </a:r>
            <a:r>
              <a:rPr lang="en-US" sz="2800" b="0" dirty="0" smtClean="0"/>
              <a:t>, to </a:t>
            </a:r>
            <a:r>
              <a:rPr lang="en-US" sz="2800" b="0" dirty="0"/>
              <a:t>get </a:t>
            </a:r>
            <a:r>
              <a:rPr lang="en-US" sz="2800" b="0" dirty="0" smtClean="0"/>
              <a:t>articles and </a:t>
            </a:r>
            <a:r>
              <a:rPr lang="en-US" sz="2800" b="0" dirty="0"/>
              <a:t>see if </a:t>
            </a:r>
            <a:r>
              <a:rPr lang="en-US" sz="2800" b="0" dirty="0" smtClean="0"/>
              <a:t>board-certified</a:t>
            </a:r>
            <a:endParaRPr lang="en-US" sz="2800" b="0" dirty="0"/>
          </a:p>
          <a:p>
            <a:pPr>
              <a:buClr>
                <a:schemeClr val="accent6"/>
              </a:buClr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84702"/>
            <a:ext cx="4114800" cy="274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108108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Experts: Process and Methodology</a:t>
            </a:r>
            <a:r>
              <a:rPr lang="en-US" sz="3600" b="1" dirty="0" smtClean="0"/>
              <a:t>	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/>
              </a:buClr>
            </a:pPr>
            <a:r>
              <a:rPr lang="en-US" sz="2800" b="0" dirty="0" smtClean="0"/>
              <a:t>What did expert rely on? Did s/he have enough information to make a reliable determination?</a:t>
            </a:r>
          </a:p>
          <a:p>
            <a:pPr marL="512763" indent="-111125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800" b="0" dirty="0" smtClean="0"/>
              <a:t>	LINK records, </a:t>
            </a:r>
            <a:r>
              <a:rPr lang="en-US" sz="2800" b="0" dirty="0"/>
              <a:t>investigation </a:t>
            </a:r>
            <a:r>
              <a:rPr lang="en-US" sz="2800" b="0" dirty="0" smtClean="0"/>
              <a:t>protocol, </a:t>
            </a:r>
            <a:r>
              <a:rPr lang="en-US" sz="2800" b="0" dirty="0"/>
              <a:t>police  </a:t>
            </a:r>
            <a:r>
              <a:rPr lang="en-US" sz="2800" b="0" dirty="0" smtClean="0"/>
              <a:t>records, school records, medical records, SDM, MDE, etc. </a:t>
            </a:r>
            <a:br>
              <a:rPr lang="en-US" sz="2800" b="0" dirty="0" smtClean="0"/>
            </a:br>
            <a:endParaRPr lang="en-US" sz="1200" b="0" dirty="0" smtClean="0"/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Length </a:t>
            </a:r>
            <a:r>
              <a:rPr lang="en-US" sz="2800" b="0" dirty="0"/>
              <a:t>of </a:t>
            </a:r>
            <a:r>
              <a:rPr lang="en-US" sz="2800" b="0" dirty="0" smtClean="0"/>
              <a:t>interview/evaluation?</a:t>
            </a:r>
            <a:r>
              <a:rPr lang="en-US" sz="2800" b="0" dirty="0"/>
              <a:t> 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endParaRPr lang="en-US" sz="1200" b="0" dirty="0"/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Setting for evaluation/interview?</a:t>
            </a:r>
            <a:r>
              <a:rPr lang="en-US" sz="2800" b="0" dirty="0"/>
              <a:t> 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800" b="0" dirty="0" smtClean="0"/>
              <a:t>	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600" dirty="0" smtClean="0"/>
              <a:t>CAUTION</a:t>
            </a:r>
            <a:r>
              <a:rPr lang="en-US" sz="2600" b="0" dirty="0" smtClean="0"/>
              <a:t>:</a:t>
            </a:r>
            <a:r>
              <a:rPr lang="en-US" sz="2800" b="0" dirty="0" smtClean="0"/>
              <a:t> With court-appointed evaluators, counsel has opportunity to submit questions to evaluator, which may limit objections later.</a:t>
            </a:r>
            <a:endParaRPr lang="en-US" sz="2800" b="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Documents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US" sz="2800" b="0" dirty="0" smtClean="0"/>
              <a:t> Get the CV of expert — exhibit or hearsay?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800" b="0" dirty="0" smtClean="0"/>
              <a:t> Should you stipulate to expertise?</a:t>
            </a:r>
          </a:p>
          <a:p>
            <a:pPr>
              <a:buClr>
                <a:schemeClr val="accent6"/>
              </a:buClr>
            </a:pPr>
            <a:endParaRPr lang="en-US" sz="2800" b="0" dirty="0" smtClean="0"/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Prepare questions necessary to offer as expert</a:t>
            </a:r>
          </a:p>
          <a:p>
            <a:pPr>
              <a:buClr>
                <a:schemeClr val="accent6"/>
              </a:buClr>
            </a:pPr>
            <a:endParaRPr lang="en-US" sz="2800" b="0" dirty="0" smtClean="0"/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Enter report into evidence  </a:t>
            </a:r>
            <a:endParaRPr lang="en-US" sz="2800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32" y="4267200"/>
            <a:ext cx="3607311" cy="202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29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Questions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Martha Stone, </a:t>
            </a:r>
            <a:r>
              <a:rPr lang="en-US" sz="2400" dirty="0" err="1" smtClean="0"/>
              <a:t>Esq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Center for Children’s Advocacy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mstone@cca-ct.org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860.570.5327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Thomas A. Esposito, </a:t>
            </a:r>
            <a:r>
              <a:rPr lang="en-US" sz="2400" dirty="0"/>
              <a:t>Esq.</a:t>
            </a:r>
          </a:p>
          <a:p>
            <a:pPr marL="0" indent="0">
              <a:buNone/>
            </a:pPr>
            <a:r>
              <a:rPr lang="en-US" sz="2400" dirty="0" smtClean="0"/>
              <a:t>Welty Esposito &amp; </a:t>
            </a:r>
            <a:r>
              <a:rPr lang="en-US" sz="2400" dirty="0" err="1" smtClean="0"/>
              <a:t>Wieler</a:t>
            </a:r>
            <a:r>
              <a:rPr lang="en-US" sz="2400" dirty="0" smtClean="0"/>
              <a:t>, LLC</a:t>
            </a:r>
          </a:p>
          <a:p>
            <a:pPr marL="0" indent="0">
              <a:buNone/>
            </a:pPr>
            <a:r>
              <a:rPr lang="en-US" sz="2400" u="sng" dirty="0" smtClean="0"/>
              <a:t>tae@wewlaw.net</a:t>
            </a:r>
          </a:p>
          <a:p>
            <a:pPr marL="0" indent="0">
              <a:buNone/>
            </a:pPr>
            <a:r>
              <a:rPr lang="en-US" sz="2400" dirty="0" smtClean="0"/>
              <a:t>203.781.0877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0" y="250567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8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Brainstorm:</a:t>
            </a:r>
          </a:p>
          <a:p>
            <a:pPr marL="0" indent="0" algn="ctr">
              <a:buNone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Why might we want to include </a:t>
            </a:r>
            <a:r>
              <a:rPr lang="en-US" sz="3600" dirty="0">
                <a:solidFill>
                  <a:schemeClr val="tx2"/>
                </a:solidFill>
              </a:rPr>
              <a:t>an </a:t>
            </a:r>
            <a:r>
              <a:rPr lang="en-US" sz="3600" dirty="0" smtClean="0">
                <a:solidFill>
                  <a:schemeClr val="tx2"/>
                </a:solidFill>
              </a:rPr>
              <a:t>expert </a:t>
            </a:r>
            <a:r>
              <a:rPr lang="en-US" sz="3600" dirty="0">
                <a:solidFill>
                  <a:schemeClr val="tx2"/>
                </a:solidFill>
              </a:rPr>
              <a:t>in CP cases</a:t>
            </a:r>
            <a:r>
              <a:rPr lang="en-US" sz="3600" dirty="0" smtClean="0">
                <a:solidFill>
                  <a:schemeClr val="tx2"/>
                </a:solidFill>
              </a:rPr>
              <a:t>?  What types of issues can they address for us?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7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Court-Ordered Evaluations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162800" cy="2881312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US" sz="2800" b="0" dirty="0" smtClean="0"/>
              <a:t>C.G.S. § 46b-124</a:t>
            </a:r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Follow protocol found in P.B.</a:t>
            </a:r>
            <a:r>
              <a:rPr lang="en-US" sz="2800" b="0" dirty="0"/>
              <a:t> § </a:t>
            </a:r>
            <a:r>
              <a:rPr lang="en-US" sz="2800" b="0" dirty="0" smtClean="0"/>
              <a:t>34a-21 and </a:t>
            </a:r>
            <a:r>
              <a:rPr lang="en-US" sz="2800" b="0" i="1" dirty="0" smtClean="0"/>
              <a:t>In re David W., </a:t>
            </a:r>
            <a:r>
              <a:rPr lang="en-US" sz="2800" b="0" dirty="0" smtClean="0"/>
              <a:t>254 Conn. 676 (2000)</a:t>
            </a:r>
            <a:endParaRPr lang="en-US" sz="2800" b="0" dirty="0"/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Rules around sharing with other providers/witnesses  </a:t>
            </a:r>
            <a:endParaRPr lang="en-US" sz="2800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10167" b="25183"/>
          <a:stretch/>
        </p:blipFill>
        <p:spPr bwMode="auto">
          <a:xfrm>
            <a:off x="4724400" y="3716438"/>
            <a:ext cx="4191000" cy="270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72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Relevant Case Law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51338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en-US" sz="2000" b="0" dirty="0" smtClean="0"/>
              <a:t>Parties have the right to refuse to participate in court-ordered evaluations. </a:t>
            </a:r>
          </a:p>
          <a:p>
            <a:pPr>
              <a:buClr>
                <a:schemeClr val="accent6"/>
              </a:buClr>
            </a:pPr>
            <a:endParaRPr lang="en-US" sz="2000" b="0" dirty="0" smtClean="0"/>
          </a:p>
          <a:p>
            <a:pPr>
              <a:buClr>
                <a:schemeClr val="accent6"/>
              </a:buClr>
            </a:pPr>
            <a:r>
              <a:rPr lang="en-US" sz="2000" b="0" dirty="0" smtClean="0"/>
              <a:t>If a parent’s consent to participate is based upon an understanding that it would only be used by those involved in the hearing, then the evaluation must not be used beyond that.</a:t>
            </a:r>
          </a:p>
          <a:p>
            <a:pPr>
              <a:buClr>
                <a:schemeClr val="accent6"/>
              </a:buClr>
            </a:pPr>
            <a:endParaRPr lang="en-US" sz="2000" b="0" dirty="0" smtClean="0"/>
          </a:p>
          <a:p>
            <a:pPr>
              <a:buClr>
                <a:schemeClr val="accent6"/>
              </a:buClr>
            </a:pPr>
            <a:r>
              <a:rPr lang="en-US" sz="2000" b="0" dirty="0" smtClean="0"/>
              <a:t>Parents should be provided a hearing in which the court can determine what was explained to them in order to obtain their informed consent to the evaluation.</a:t>
            </a:r>
          </a:p>
          <a:p>
            <a:pPr marL="0" indent="0">
              <a:buNone/>
            </a:pPr>
            <a:r>
              <a:rPr lang="en-US" b="0" i="1" dirty="0" smtClean="0"/>
              <a:t>				</a:t>
            </a:r>
          </a:p>
          <a:p>
            <a:pPr marL="0" indent="0">
              <a:buNone/>
            </a:pPr>
            <a:r>
              <a:rPr lang="en-US" b="0" i="1" dirty="0"/>
              <a:t>	</a:t>
            </a:r>
            <a:r>
              <a:rPr lang="en-US" b="0" i="1" dirty="0" smtClean="0"/>
              <a:t>			In re Jacklyn H.</a:t>
            </a:r>
            <a:r>
              <a:rPr lang="en-US" b="0" dirty="0" smtClean="0"/>
              <a:t>, 162 Conn. App. 811 (2016)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43885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Independent Evaluations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rmAutofit/>
          </a:bodyPr>
          <a:lstStyle/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sz="2800" dirty="0" smtClean="0"/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 Request from OCPD</a:t>
            </a:r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 Need permission to share court documents</a:t>
            </a:r>
          </a:p>
          <a:p>
            <a:pPr>
              <a:buClr>
                <a:schemeClr val="accent6"/>
              </a:buClr>
            </a:pPr>
            <a:r>
              <a:rPr lang="en-US" sz="2800" b="0" i="1" dirty="0" smtClean="0"/>
              <a:t> In re Jorden R, </a:t>
            </a:r>
            <a:r>
              <a:rPr lang="en-US" sz="2800" b="0" dirty="0" smtClean="0"/>
              <a:t>293 Conn. 539 (2009) </a:t>
            </a:r>
            <a:endParaRPr lang="en-US" sz="2800" b="0" dirty="0"/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800" b="0" dirty="0" smtClean="0"/>
              <a:t> Failure to follow proper confidentiality  procedures fairly resulted in preclusion of independent expert’s testimony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62"/>
          <a:stretch/>
        </p:blipFill>
        <p:spPr>
          <a:xfrm>
            <a:off x="4953000" y="4572000"/>
            <a:ext cx="292013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0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Experts and Rules of Evidence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90689"/>
            <a:ext cx="7010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CT Code of Evidence § 7-2  </a:t>
            </a:r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To testify in the form of an opinion:</a:t>
            </a:r>
          </a:p>
          <a:p>
            <a:pPr marL="623888" lvl="1" indent="-280988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800" b="0" dirty="0" smtClean="0"/>
              <a:t>Expert must be </a:t>
            </a:r>
            <a:r>
              <a:rPr lang="en-US" sz="2800" b="1" dirty="0" smtClean="0"/>
              <a:t>qualified</a:t>
            </a:r>
            <a:r>
              <a:rPr lang="en-US" sz="2800" b="0" dirty="0" smtClean="0"/>
              <a:t> by knowledge, skill, experience, training, or education. </a:t>
            </a:r>
            <a:endParaRPr lang="en-US" sz="2800" dirty="0"/>
          </a:p>
          <a:p>
            <a:pPr marL="623888" lvl="1" indent="-280988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800" dirty="0" smtClean="0"/>
              <a:t>Testimony must </a:t>
            </a:r>
            <a:r>
              <a:rPr lang="en-US" sz="2800" b="1" dirty="0" smtClean="0"/>
              <a:t>assist the Court </a:t>
            </a:r>
            <a:r>
              <a:rPr lang="en-US" sz="2800" dirty="0" smtClean="0"/>
              <a:t>in understanding the evidence or determining a fact in issue.</a:t>
            </a:r>
            <a:endParaRPr lang="en-US" sz="25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52"/>
          <a:stretch/>
        </p:blipFill>
        <p:spPr bwMode="auto">
          <a:xfrm flipH="1">
            <a:off x="6096000" y="4572000"/>
            <a:ext cx="2637798" cy="184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108108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Experts and Rules of Evidence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7630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CT Code of Evidence § </a:t>
            </a:r>
            <a:r>
              <a:rPr lang="en-US" sz="2800" dirty="0" smtClean="0"/>
              <a:t>7-3  </a:t>
            </a:r>
            <a:endParaRPr lang="en-US" sz="2800" dirty="0"/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Experts are not allowed to offer </a:t>
            </a:r>
            <a:r>
              <a:rPr lang="en-US" sz="2800" b="0" dirty="0"/>
              <a:t>opinion as </a:t>
            </a:r>
            <a:r>
              <a:rPr lang="en-US" sz="2800" b="0" dirty="0" smtClean="0"/>
              <a:t>to ultimate issue to be decided by the Court, </a:t>
            </a:r>
            <a:r>
              <a:rPr lang="en-US" sz="2800" dirty="0" smtClean="0"/>
              <a:t>except</a:t>
            </a:r>
            <a:r>
              <a:rPr lang="en-US" sz="2800" b="0" dirty="0" smtClean="0"/>
              <a:t> “where </a:t>
            </a:r>
            <a:r>
              <a:rPr lang="en-US" sz="2800" b="0" dirty="0"/>
              <a:t>trier of fact needs </a:t>
            </a:r>
            <a:r>
              <a:rPr lang="en-US" sz="2800" b="0" dirty="0" smtClean="0"/>
              <a:t>expert assistance in deciding</a:t>
            </a:r>
            <a:r>
              <a:rPr lang="en-US" sz="2800" b="0" dirty="0"/>
              <a:t> i</a:t>
            </a:r>
            <a:r>
              <a:rPr lang="en-US" sz="2800" b="0" dirty="0" smtClean="0"/>
              <a:t>ssue.”</a:t>
            </a:r>
          </a:p>
          <a:p>
            <a:pPr>
              <a:buClr>
                <a:schemeClr val="accent6"/>
              </a:buClr>
            </a:pPr>
            <a:endParaRPr lang="en-US" sz="2800" b="0" i="1" dirty="0" smtClean="0"/>
          </a:p>
          <a:p>
            <a:pPr>
              <a:buClr>
                <a:schemeClr val="accent6"/>
              </a:buClr>
            </a:pPr>
            <a:r>
              <a:rPr lang="en-US" sz="2800" b="0" i="1" dirty="0" smtClean="0"/>
              <a:t>See In re: Melody L, et al., 290 Conn. 131, 160 (2009)</a:t>
            </a:r>
          </a:p>
          <a:p>
            <a:pPr>
              <a:buNone/>
            </a:pPr>
            <a:endParaRPr lang="en-US" sz="2800" u="sng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7055"/>
            <a:ext cx="3132667" cy="208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Experts and Rules of Evidence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010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CT Code of Evidence § </a:t>
            </a:r>
            <a:r>
              <a:rPr lang="en-US" sz="2800" dirty="0" smtClean="0"/>
              <a:t>7-4(a)  </a:t>
            </a:r>
            <a:endParaRPr lang="en-US" sz="2800" dirty="0"/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 Use of opinions – sufficient facts necessary</a:t>
            </a:r>
            <a:endParaRPr lang="en-US" sz="2800" b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dirty="0"/>
              <a:t>CT Code of Evidence § </a:t>
            </a:r>
            <a:r>
              <a:rPr lang="en-US" sz="2800" dirty="0" smtClean="0"/>
              <a:t>7-4(b)  </a:t>
            </a:r>
            <a:endParaRPr lang="en-US" sz="2800" dirty="0"/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 Reliance on hearsay &amp; articles okay </a:t>
            </a:r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 Facts need </a:t>
            </a:r>
            <a:r>
              <a:rPr lang="en-US" sz="2800" b="0" dirty="0"/>
              <a:t>not </a:t>
            </a:r>
            <a:r>
              <a:rPr lang="en-US" sz="2800" b="0" dirty="0" smtClean="0"/>
              <a:t>be admissible </a:t>
            </a:r>
            <a:r>
              <a:rPr lang="en-US" sz="2800" b="0" dirty="0"/>
              <a:t>if </a:t>
            </a:r>
            <a:r>
              <a:rPr lang="en-US" sz="2800" b="0" dirty="0" smtClean="0"/>
              <a:t>of type customarily relied on by experts </a:t>
            </a:r>
            <a:r>
              <a:rPr lang="en-US" sz="2800" b="0" dirty="0"/>
              <a:t>in the </a:t>
            </a:r>
            <a:r>
              <a:rPr lang="en-US" sz="2800" b="0" dirty="0" smtClean="0"/>
              <a:t>field </a:t>
            </a:r>
          </a:p>
          <a:p>
            <a:pPr>
              <a:buClr>
                <a:schemeClr val="accent6"/>
              </a:buClr>
            </a:pPr>
            <a:r>
              <a:rPr lang="en-US" sz="2800" b="0" dirty="0"/>
              <a:t> </a:t>
            </a:r>
            <a:r>
              <a:rPr lang="en-US" sz="2800" b="0" dirty="0" smtClean="0"/>
              <a:t>Facts relied upon are not substantive evidence themselves, unless otherwise admissible</a:t>
            </a:r>
          </a:p>
          <a:p>
            <a:pPr>
              <a:buNone/>
            </a:pPr>
            <a:r>
              <a:rPr lang="en-US" sz="2800" dirty="0"/>
              <a:t>CT Code of Evidence § </a:t>
            </a:r>
            <a:r>
              <a:rPr lang="en-US" sz="2800" dirty="0" smtClean="0"/>
              <a:t>7-4(c)  </a:t>
            </a:r>
            <a:endParaRPr lang="en-US" sz="2800" dirty="0"/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 Use of hypotheticals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</a:pP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9400" y="5181600"/>
            <a:ext cx="1313122" cy="15658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5887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Experts: Objections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CT Code of Evidence § 7-2  </a:t>
            </a:r>
          </a:p>
          <a:p>
            <a:pPr>
              <a:buClr>
                <a:schemeClr val="accent6"/>
              </a:buClr>
            </a:pPr>
            <a:r>
              <a:rPr lang="en-US" sz="2800" b="0" dirty="0" smtClean="0"/>
              <a:t> Can </a:t>
            </a:r>
            <a:r>
              <a:rPr lang="en-US" sz="2800" b="0" dirty="0"/>
              <a:t>only testify as to </a:t>
            </a:r>
            <a:r>
              <a:rPr lang="en-US" sz="2800" b="0" dirty="0" smtClean="0"/>
              <a:t>opinion concerning scientific, technical, </a:t>
            </a:r>
            <a:r>
              <a:rPr lang="en-US" sz="2800" b="0" dirty="0"/>
              <a:t>or </a:t>
            </a:r>
            <a:r>
              <a:rPr lang="en-US" sz="2800" b="0" dirty="0" smtClean="0"/>
              <a:t>other specialized knowledge</a:t>
            </a:r>
          </a:p>
          <a:p>
            <a:pPr>
              <a:buClr>
                <a:schemeClr val="accent6"/>
              </a:buClr>
            </a:pPr>
            <a:endParaRPr lang="en-US" sz="2800" b="0" dirty="0" smtClean="0"/>
          </a:p>
          <a:p>
            <a:pPr marL="0" indent="0">
              <a:buClr>
                <a:schemeClr val="accent6"/>
              </a:buClr>
              <a:buNone/>
            </a:pPr>
            <a:r>
              <a:rPr lang="en-US" sz="2800" b="0" i="1" dirty="0" smtClean="0"/>
              <a:t>Example</a:t>
            </a:r>
            <a:r>
              <a:rPr lang="en-US" sz="2800" b="0" dirty="0" smtClean="0"/>
              <a:t>: Clinician </a:t>
            </a:r>
            <a:r>
              <a:rPr lang="en-US" sz="2800" b="0" dirty="0"/>
              <a:t>cannot testify to ultimate conclusion </a:t>
            </a:r>
            <a:r>
              <a:rPr lang="en-US" sz="2800" b="0" dirty="0" smtClean="0"/>
              <a:t>re: whether </a:t>
            </a:r>
            <a:r>
              <a:rPr lang="en-US" sz="2800" b="0" dirty="0"/>
              <a:t>child should be </a:t>
            </a:r>
            <a:r>
              <a:rPr lang="en-US" sz="2800" b="0" dirty="0" smtClean="0"/>
              <a:t>removed from parent or rights should be terminated </a:t>
            </a:r>
            <a:r>
              <a:rPr lang="en-US" sz="2800" b="0" dirty="0"/>
              <a:t>…</a:t>
            </a:r>
          </a:p>
          <a:p>
            <a:pPr lvl="0">
              <a:buClr>
                <a:schemeClr val="accent6"/>
              </a:buClr>
            </a:pPr>
            <a:r>
              <a:rPr lang="en-US" sz="2800" b="0" dirty="0" smtClean="0"/>
              <a:t>These are not </a:t>
            </a:r>
            <a:r>
              <a:rPr lang="en-US" sz="2800" b="0" dirty="0"/>
              <a:t>“clinical” or “scientific” </a:t>
            </a:r>
            <a:r>
              <a:rPr lang="en-US" sz="2800" b="0" dirty="0" smtClean="0"/>
              <a:t>determinations.</a:t>
            </a:r>
            <a:endParaRPr lang="en-US" sz="2800" b="0" dirty="0"/>
          </a:p>
          <a:p>
            <a:pPr lvl="0">
              <a:buClr>
                <a:schemeClr val="accent6"/>
              </a:buClr>
            </a:pPr>
            <a:endParaRPr lang="en-US" sz="2800" dirty="0"/>
          </a:p>
          <a:p>
            <a:pPr marL="0" lvl="0" indent="0">
              <a:buNone/>
            </a:pPr>
            <a:endParaRPr lang="en-US" sz="2800" dirty="0" smtClean="0"/>
          </a:p>
          <a:p>
            <a:pPr marL="0" lvl="0" indent="0"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29200"/>
            <a:ext cx="2170659" cy="144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ca ppt for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cca ppt for template.potx</Template>
  <TotalTime>2787</TotalTime>
  <Words>673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cca ppt for template</vt:lpstr>
      <vt:lpstr>Experts &amp; Psychological/Psychiatric Evaluations  November 2020</vt:lpstr>
      <vt:lpstr>PowerPoint Presentation</vt:lpstr>
      <vt:lpstr>Court-Ordered Evaluations</vt:lpstr>
      <vt:lpstr>Relevant Case Law</vt:lpstr>
      <vt:lpstr>Independent Evaluations</vt:lpstr>
      <vt:lpstr>Experts and Rules of Evidence </vt:lpstr>
      <vt:lpstr>Experts and Rules of Evidence  </vt:lpstr>
      <vt:lpstr>Experts and Rules of Evidence  </vt:lpstr>
      <vt:lpstr>Experts: Objections </vt:lpstr>
      <vt:lpstr>Experts: Cross Examination Tips </vt:lpstr>
      <vt:lpstr>Experts: Bias/Credibility</vt:lpstr>
      <vt:lpstr> Experts: Process and Methodology </vt:lpstr>
      <vt:lpstr>Documents</vt:lpstr>
      <vt:lpstr>Questions</vt:lpstr>
    </vt:vector>
  </TitlesOfParts>
  <Company>Center For Children's Advcocacy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Confidential Records and  Experts</dc:title>
  <dc:creator>Sarah Eagan</dc:creator>
  <cp:lastModifiedBy>Stacy Schleif</cp:lastModifiedBy>
  <cp:revision>66</cp:revision>
  <cp:lastPrinted>2019-09-26T16:52:44Z</cp:lastPrinted>
  <dcterms:created xsi:type="dcterms:W3CDTF">2010-08-06T16:59:53Z</dcterms:created>
  <dcterms:modified xsi:type="dcterms:W3CDTF">2020-11-13T22:28:28Z</dcterms:modified>
</cp:coreProperties>
</file>