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handoutMasterIdLst>
    <p:handoutMasterId r:id="rId48"/>
  </p:handoutMasterIdLst>
  <p:sldIdLst>
    <p:sldId id="256" r:id="rId2"/>
    <p:sldId id="275" r:id="rId3"/>
    <p:sldId id="276" r:id="rId4"/>
    <p:sldId id="277" r:id="rId5"/>
    <p:sldId id="316" r:id="rId6"/>
    <p:sldId id="317" r:id="rId7"/>
    <p:sldId id="279" r:id="rId8"/>
    <p:sldId id="280" r:id="rId9"/>
    <p:sldId id="281" r:id="rId10"/>
    <p:sldId id="282" r:id="rId11"/>
    <p:sldId id="283" r:id="rId12"/>
    <p:sldId id="284" r:id="rId13"/>
    <p:sldId id="285" r:id="rId14"/>
    <p:sldId id="286" r:id="rId15"/>
    <p:sldId id="287" r:id="rId16"/>
    <p:sldId id="288" r:id="rId17"/>
    <p:sldId id="289" r:id="rId18"/>
    <p:sldId id="290" r:id="rId19"/>
    <p:sldId id="318" r:id="rId20"/>
    <p:sldId id="291" r:id="rId21"/>
    <p:sldId id="292" r:id="rId22"/>
    <p:sldId id="293" r:id="rId23"/>
    <p:sldId id="294" r:id="rId24"/>
    <p:sldId id="295" r:id="rId25"/>
    <p:sldId id="296" r:id="rId26"/>
    <p:sldId id="297" r:id="rId27"/>
    <p:sldId id="298" r:id="rId28"/>
    <p:sldId id="299" r:id="rId29"/>
    <p:sldId id="300" r:id="rId30"/>
    <p:sldId id="301" r:id="rId31"/>
    <p:sldId id="302" r:id="rId32"/>
    <p:sldId id="303" r:id="rId33"/>
    <p:sldId id="304" r:id="rId34"/>
    <p:sldId id="305" r:id="rId35"/>
    <p:sldId id="306" r:id="rId36"/>
    <p:sldId id="307" r:id="rId37"/>
    <p:sldId id="308" r:id="rId38"/>
    <p:sldId id="309" r:id="rId39"/>
    <p:sldId id="314" r:id="rId40"/>
    <p:sldId id="310" r:id="rId41"/>
    <p:sldId id="311" r:id="rId42"/>
    <p:sldId id="312" r:id="rId43"/>
    <p:sldId id="315" r:id="rId44"/>
    <p:sldId id="313" r:id="rId45"/>
    <p:sldId id="274" r:id="rId46"/>
  </p:sldIdLst>
  <p:sldSz cx="12192000" cy="6858000"/>
  <p:notesSz cx="7019925" cy="9305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acey Violante" initials="SV" lastIdx="14" clrIdx="0">
    <p:extLst>
      <p:ext uri="{19B8F6BF-5375-455C-9EA6-DF929625EA0E}">
        <p15:presenceInfo xmlns:p15="http://schemas.microsoft.com/office/powerpoint/2012/main" userId="S-1-5-21-1659848878-1273958919-2035068417-1138" providerId="AD"/>
      </p:ext>
    </p:extLst>
  </p:cmAuthor>
  <p:cmAuthor id="2" name="Marisa Mascolo Halm" initials="MMH" lastIdx="5" clrIdx="1">
    <p:extLst>
      <p:ext uri="{19B8F6BF-5375-455C-9EA6-DF929625EA0E}">
        <p15:presenceInfo xmlns:p15="http://schemas.microsoft.com/office/powerpoint/2012/main" userId="S-1-5-21-1659848878-1273958919-2035068417-26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72FF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03" autoAdjust="0"/>
    <p:restoredTop sz="80474" autoAdjust="0"/>
  </p:normalViewPr>
  <p:slideViewPr>
    <p:cSldViewPr snapToGrid="0">
      <p:cViewPr varScale="1">
        <p:scale>
          <a:sx n="70" d="100"/>
          <a:sy n="70" d="100"/>
        </p:scale>
        <p:origin x="1090" y="62"/>
      </p:cViewPr>
      <p:guideLst/>
    </p:cSldViewPr>
  </p:slideViewPr>
  <p:notesTextViewPr>
    <p:cViewPr>
      <p:scale>
        <a:sx n="1" d="1"/>
        <a:sy n="1" d="1"/>
      </p:scale>
      <p:origin x="0" y="0"/>
    </p:cViewPr>
  </p:notesTextViewPr>
  <p:notesViewPr>
    <p:cSldViewPr snapToGrid="0">
      <p:cViewPr varScale="1">
        <p:scale>
          <a:sx n="82" d="100"/>
          <a:sy n="82" d="100"/>
        </p:scale>
        <p:origin x="3156"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B9F90A34-345D-45F3-AFD1-19CE0B4C696D}"/>
    <pc:docChg chg="modSld">
      <pc:chgData name="" userId="" providerId="" clId="Web-{B9F90A34-345D-45F3-AFD1-19CE0B4C696D}" dt="2018-02-06T20:24:58.252" v="381"/>
      <pc:docMkLst>
        <pc:docMk/>
      </pc:docMkLst>
      <pc:sldChg chg="modSp">
        <pc:chgData name="" userId="" providerId="" clId="Web-{B9F90A34-345D-45F3-AFD1-19CE0B4C696D}" dt="2018-02-06T20:05:57.487" v="198"/>
        <pc:sldMkLst>
          <pc:docMk/>
          <pc:sldMk cId="1120129090" sldId="264"/>
        </pc:sldMkLst>
        <pc:spChg chg="mod">
          <ac:chgData name="" userId="" providerId="" clId="Web-{B9F90A34-345D-45F3-AFD1-19CE0B4C696D}" dt="2018-02-06T20:05:57.487" v="198"/>
          <ac:spMkLst>
            <pc:docMk/>
            <pc:sldMk cId="1120129090" sldId="264"/>
            <ac:spMk id="3" creationId="{00000000-0000-0000-0000-000000000000}"/>
          </ac:spMkLst>
        </pc:spChg>
      </pc:sldChg>
      <pc:sldChg chg="modSp modNotes">
        <pc:chgData name="" userId="" providerId="" clId="Web-{B9F90A34-345D-45F3-AFD1-19CE0B4C696D}" dt="2018-02-06T20:24:58.252" v="380"/>
        <pc:sldMkLst>
          <pc:docMk/>
          <pc:sldMk cId="3055228998" sldId="271"/>
        </pc:sldMkLst>
        <pc:spChg chg="mod">
          <ac:chgData name="" userId="" providerId="" clId="Web-{B9F90A34-345D-45F3-AFD1-19CE0B4C696D}" dt="2018-02-06T20:07:50.799" v="218"/>
          <ac:spMkLst>
            <pc:docMk/>
            <pc:sldMk cId="3055228998" sldId="271"/>
            <ac:spMk id="2" creationId="{00000000-0000-0000-0000-000000000000}"/>
          </ac:spMkLst>
        </pc:spChg>
        <pc:spChg chg="mod">
          <ac:chgData name="" userId="" providerId="" clId="Web-{B9F90A34-345D-45F3-AFD1-19CE0B4C696D}" dt="2018-02-06T20:24:58.252" v="380"/>
          <ac:spMkLst>
            <pc:docMk/>
            <pc:sldMk cId="3055228998" sldId="271"/>
            <ac:spMk id="3" creationId="{00000000-0000-0000-0000-000000000000}"/>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45527E-AACC-40AE-9225-EF5A709C344C}" type="doc">
      <dgm:prSet loTypeId="urn:microsoft.com/office/officeart/2005/8/layout/venn1" loCatId="relationship" qsTypeId="urn:microsoft.com/office/officeart/2005/8/quickstyle/simple1" qsCatId="simple" csTypeId="urn:microsoft.com/office/officeart/2005/8/colors/accent1_2" csCatId="accent1" phldr="1"/>
      <dgm:spPr/>
    </dgm:pt>
    <dgm:pt modelId="{2D8F90A5-46E9-42D8-8F7F-BBF46FB115F7}">
      <dgm:prSet phldrT="[Text]"/>
      <dgm:spPr>
        <a:solidFill>
          <a:schemeClr val="accent6">
            <a:alpha val="50000"/>
          </a:schemeClr>
        </a:solidFill>
      </dgm:spPr>
      <dgm:t>
        <a:bodyPr/>
        <a:lstStyle/>
        <a:p>
          <a:r>
            <a:rPr lang="en-US" dirty="0" smtClean="0"/>
            <a:t>Confidentiality 1.6</a:t>
          </a:r>
          <a:endParaRPr lang="en-US" dirty="0"/>
        </a:p>
      </dgm:t>
    </dgm:pt>
    <dgm:pt modelId="{ACA3204C-B8E8-4B3C-89A9-F30A30A84917}" type="parTrans" cxnId="{414C154D-2E5F-4A52-BB9B-F9E03C5AD3D7}">
      <dgm:prSet/>
      <dgm:spPr/>
      <dgm:t>
        <a:bodyPr/>
        <a:lstStyle/>
        <a:p>
          <a:endParaRPr lang="en-US"/>
        </a:p>
      </dgm:t>
    </dgm:pt>
    <dgm:pt modelId="{8BAA1D66-3C6E-4F8B-B20F-B5A842391B1D}" type="sibTrans" cxnId="{414C154D-2E5F-4A52-BB9B-F9E03C5AD3D7}">
      <dgm:prSet/>
      <dgm:spPr/>
      <dgm:t>
        <a:bodyPr/>
        <a:lstStyle/>
        <a:p>
          <a:endParaRPr lang="en-US"/>
        </a:p>
      </dgm:t>
    </dgm:pt>
    <dgm:pt modelId="{48AD336E-AAB3-4123-9721-D32637241379}">
      <dgm:prSet phldrT="[Text]"/>
      <dgm:spPr>
        <a:solidFill>
          <a:srgbClr val="00B0F0"/>
        </a:solidFill>
      </dgm:spPr>
      <dgm:t>
        <a:bodyPr/>
        <a:lstStyle/>
        <a:p>
          <a:r>
            <a:rPr lang="en-US" dirty="0" smtClean="0"/>
            <a:t>Moral Obligation? </a:t>
          </a:r>
          <a:endParaRPr lang="en-US" dirty="0"/>
        </a:p>
      </dgm:t>
    </dgm:pt>
    <dgm:pt modelId="{E85E8815-F493-4EB1-95A3-23408CDDB1FF}" type="parTrans" cxnId="{01EE90A2-1214-4724-AE93-548D5B04072A}">
      <dgm:prSet/>
      <dgm:spPr/>
      <dgm:t>
        <a:bodyPr/>
        <a:lstStyle/>
        <a:p>
          <a:endParaRPr lang="en-US"/>
        </a:p>
      </dgm:t>
    </dgm:pt>
    <dgm:pt modelId="{0B46C804-C1E7-44AB-913C-9B3ABE6DF46F}" type="sibTrans" cxnId="{01EE90A2-1214-4724-AE93-548D5B04072A}">
      <dgm:prSet/>
      <dgm:spPr/>
      <dgm:t>
        <a:bodyPr/>
        <a:lstStyle/>
        <a:p>
          <a:endParaRPr lang="en-US"/>
        </a:p>
      </dgm:t>
    </dgm:pt>
    <dgm:pt modelId="{AA0347AD-B740-4AE2-9D7F-A4616D777926}">
      <dgm:prSet phldrT="[Text]"/>
      <dgm:spPr>
        <a:solidFill>
          <a:srgbClr val="FFC000"/>
        </a:solidFill>
      </dgm:spPr>
      <dgm:t>
        <a:bodyPr/>
        <a:lstStyle/>
        <a:p>
          <a:r>
            <a:rPr lang="en-US" dirty="0" smtClean="0"/>
            <a:t>Client with Diminished Capacity 1.14</a:t>
          </a:r>
          <a:endParaRPr lang="en-US" dirty="0"/>
        </a:p>
      </dgm:t>
    </dgm:pt>
    <dgm:pt modelId="{AA1B2F95-3BD3-4C03-B60B-7203F0CE2B8C}" type="parTrans" cxnId="{A749CF0F-1984-4ED1-8929-EFB4EB3C782A}">
      <dgm:prSet/>
      <dgm:spPr/>
      <dgm:t>
        <a:bodyPr/>
        <a:lstStyle/>
        <a:p>
          <a:endParaRPr lang="en-US"/>
        </a:p>
      </dgm:t>
    </dgm:pt>
    <dgm:pt modelId="{14AA987C-3F38-4E64-9C1D-642A8FAEC2FF}" type="sibTrans" cxnId="{A749CF0F-1984-4ED1-8929-EFB4EB3C782A}">
      <dgm:prSet/>
      <dgm:spPr/>
      <dgm:t>
        <a:bodyPr/>
        <a:lstStyle/>
        <a:p>
          <a:endParaRPr lang="en-US"/>
        </a:p>
      </dgm:t>
    </dgm:pt>
    <dgm:pt modelId="{E72F4414-E9A7-4919-92C9-849CE17FBBB9}" type="pres">
      <dgm:prSet presAssocID="{0B45527E-AACC-40AE-9225-EF5A709C344C}" presName="compositeShape" presStyleCnt="0">
        <dgm:presLayoutVars>
          <dgm:chMax val="7"/>
          <dgm:dir/>
          <dgm:resizeHandles val="exact"/>
        </dgm:presLayoutVars>
      </dgm:prSet>
      <dgm:spPr/>
    </dgm:pt>
    <dgm:pt modelId="{BA58799A-FD5C-445B-9D8E-3A4024CFD0D8}" type="pres">
      <dgm:prSet presAssocID="{2D8F90A5-46E9-42D8-8F7F-BBF46FB115F7}" presName="circ1" presStyleLbl="vennNode1" presStyleIdx="0" presStyleCnt="3"/>
      <dgm:spPr/>
      <dgm:t>
        <a:bodyPr/>
        <a:lstStyle/>
        <a:p>
          <a:endParaRPr lang="en-US"/>
        </a:p>
      </dgm:t>
    </dgm:pt>
    <dgm:pt modelId="{4430365E-5107-4C56-A16F-D18416D78EED}" type="pres">
      <dgm:prSet presAssocID="{2D8F90A5-46E9-42D8-8F7F-BBF46FB115F7}" presName="circ1Tx" presStyleLbl="revTx" presStyleIdx="0" presStyleCnt="0">
        <dgm:presLayoutVars>
          <dgm:chMax val="0"/>
          <dgm:chPref val="0"/>
          <dgm:bulletEnabled val="1"/>
        </dgm:presLayoutVars>
      </dgm:prSet>
      <dgm:spPr/>
      <dgm:t>
        <a:bodyPr/>
        <a:lstStyle/>
        <a:p>
          <a:endParaRPr lang="en-US"/>
        </a:p>
      </dgm:t>
    </dgm:pt>
    <dgm:pt modelId="{174AAC0A-ABCB-466B-9212-7D0326E909A6}" type="pres">
      <dgm:prSet presAssocID="{48AD336E-AAB3-4123-9721-D32637241379}" presName="circ2" presStyleLbl="vennNode1" presStyleIdx="1" presStyleCnt="3"/>
      <dgm:spPr/>
      <dgm:t>
        <a:bodyPr/>
        <a:lstStyle/>
        <a:p>
          <a:endParaRPr lang="en-US"/>
        </a:p>
      </dgm:t>
    </dgm:pt>
    <dgm:pt modelId="{07FADC06-B589-4DEF-825F-5EEC79B7D6D1}" type="pres">
      <dgm:prSet presAssocID="{48AD336E-AAB3-4123-9721-D32637241379}" presName="circ2Tx" presStyleLbl="revTx" presStyleIdx="0" presStyleCnt="0">
        <dgm:presLayoutVars>
          <dgm:chMax val="0"/>
          <dgm:chPref val="0"/>
          <dgm:bulletEnabled val="1"/>
        </dgm:presLayoutVars>
      </dgm:prSet>
      <dgm:spPr/>
      <dgm:t>
        <a:bodyPr/>
        <a:lstStyle/>
        <a:p>
          <a:endParaRPr lang="en-US"/>
        </a:p>
      </dgm:t>
    </dgm:pt>
    <dgm:pt modelId="{C2E428FA-D7AA-4843-8F6E-B74DE2A14A4F}" type="pres">
      <dgm:prSet presAssocID="{AA0347AD-B740-4AE2-9D7F-A4616D777926}" presName="circ3" presStyleLbl="vennNode1" presStyleIdx="2" presStyleCnt="3"/>
      <dgm:spPr/>
      <dgm:t>
        <a:bodyPr/>
        <a:lstStyle/>
        <a:p>
          <a:endParaRPr lang="en-US"/>
        </a:p>
      </dgm:t>
    </dgm:pt>
    <dgm:pt modelId="{8A72272D-5406-4ADE-8348-E0320B5F251D}" type="pres">
      <dgm:prSet presAssocID="{AA0347AD-B740-4AE2-9D7F-A4616D777926}" presName="circ3Tx" presStyleLbl="revTx" presStyleIdx="0" presStyleCnt="0">
        <dgm:presLayoutVars>
          <dgm:chMax val="0"/>
          <dgm:chPref val="0"/>
          <dgm:bulletEnabled val="1"/>
        </dgm:presLayoutVars>
      </dgm:prSet>
      <dgm:spPr/>
      <dgm:t>
        <a:bodyPr/>
        <a:lstStyle/>
        <a:p>
          <a:endParaRPr lang="en-US"/>
        </a:p>
      </dgm:t>
    </dgm:pt>
  </dgm:ptLst>
  <dgm:cxnLst>
    <dgm:cxn modelId="{01EE90A2-1214-4724-AE93-548D5B04072A}" srcId="{0B45527E-AACC-40AE-9225-EF5A709C344C}" destId="{48AD336E-AAB3-4123-9721-D32637241379}" srcOrd="1" destOrd="0" parTransId="{E85E8815-F493-4EB1-95A3-23408CDDB1FF}" sibTransId="{0B46C804-C1E7-44AB-913C-9B3ABE6DF46F}"/>
    <dgm:cxn modelId="{8BF2F377-BEC4-4E6F-A077-5961FB6B93E2}" type="presOf" srcId="{0B45527E-AACC-40AE-9225-EF5A709C344C}" destId="{E72F4414-E9A7-4919-92C9-849CE17FBBB9}" srcOrd="0" destOrd="0" presId="urn:microsoft.com/office/officeart/2005/8/layout/venn1"/>
    <dgm:cxn modelId="{7BE00290-F309-4ADD-901F-41347D7EEA6E}" type="presOf" srcId="{AA0347AD-B740-4AE2-9D7F-A4616D777926}" destId="{8A72272D-5406-4ADE-8348-E0320B5F251D}" srcOrd="1" destOrd="0" presId="urn:microsoft.com/office/officeart/2005/8/layout/venn1"/>
    <dgm:cxn modelId="{73BEDE90-D9A9-4326-85AD-63BF27A849BD}" type="presOf" srcId="{AA0347AD-B740-4AE2-9D7F-A4616D777926}" destId="{C2E428FA-D7AA-4843-8F6E-B74DE2A14A4F}" srcOrd="0" destOrd="0" presId="urn:microsoft.com/office/officeart/2005/8/layout/venn1"/>
    <dgm:cxn modelId="{9610192B-4D79-4B4A-B345-A30F2691E325}" type="presOf" srcId="{2D8F90A5-46E9-42D8-8F7F-BBF46FB115F7}" destId="{4430365E-5107-4C56-A16F-D18416D78EED}" srcOrd="1" destOrd="0" presId="urn:microsoft.com/office/officeart/2005/8/layout/venn1"/>
    <dgm:cxn modelId="{8FD386C8-1F4F-4E48-AC49-86081EE76574}" type="presOf" srcId="{48AD336E-AAB3-4123-9721-D32637241379}" destId="{174AAC0A-ABCB-466B-9212-7D0326E909A6}" srcOrd="0" destOrd="0" presId="urn:microsoft.com/office/officeart/2005/8/layout/venn1"/>
    <dgm:cxn modelId="{A749CF0F-1984-4ED1-8929-EFB4EB3C782A}" srcId="{0B45527E-AACC-40AE-9225-EF5A709C344C}" destId="{AA0347AD-B740-4AE2-9D7F-A4616D777926}" srcOrd="2" destOrd="0" parTransId="{AA1B2F95-3BD3-4C03-B60B-7203F0CE2B8C}" sibTransId="{14AA987C-3F38-4E64-9C1D-642A8FAEC2FF}"/>
    <dgm:cxn modelId="{414C154D-2E5F-4A52-BB9B-F9E03C5AD3D7}" srcId="{0B45527E-AACC-40AE-9225-EF5A709C344C}" destId="{2D8F90A5-46E9-42D8-8F7F-BBF46FB115F7}" srcOrd="0" destOrd="0" parTransId="{ACA3204C-B8E8-4B3C-89A9-F30A30A84917}" sibTransId="{8BAA1D66-3C6E-4F8B-B20F-B5A842391B1D}"/>
    <dgm:cxn modelId="{FD51C642-CC04-4E90-B7C0-5E92C1F48D39}" type="presOf" srcId="{48AD336E-AAB3-4123-9721-D32637241379}" destId="{07FADC06-B589-4DEF-825F-5EEC79B7D6D1}" srcOrd="1" destOrd="0" presId="urn:microsoft.com/office/officeart/2005/8/layout/venn1"/>
    <dgm:cxn modelId="{80A07636-892F-4D11-8C01-4B9119EF6260}" type="presOf" srcId="{2D8F90A5-46E9-42D8-8F7F-BBF46FB115F7}" destId="{BA58799A-FD5C-445B-9D8E-3A4024CFD0D8}" srcOrd="0" destOrd="0" presId="urn:microsoft.com/office/officeart/2005/8/layout/venn1"/>
    <dgm:cxn modelId="{FF9586DA-A9C5-4583-A90C-AD67207F72CA}" type="presParOf" srcId="{E72F4414-E9A7-4919-92C9-849CE17FBBB9}" destId="{BA58799A-FD5C-445B-9D8E-3A4024CFD0D8}" srcOrd="0" destOrd="0" presId="urn:microsoft.com/office/officeart/2005/8/layout/venn1"/>
    <dgm:cxn modelId="{CC51DD89-7AD6-4297-A2E8-2BAB46165564}" type="presParOf" srcId="{E72F4414-E9A7-4919-92C9-849CE17FBBB9}" destId="{4430365E-5107-4C56-A16F-D18416D78EED}" srcOrd="1" destOrd="0" presId="urn:microsoft.com/office/officeart/2005/8/layout/venn1"/>
    <dgm:cxn modelId="{BB508F2C-5848-4816-9CCF-925DC96AF960}" type="presParOf" srcId="{E72F4414-E9A7-4919-92C9-849CE17FBBB9}" destId="{174AAC0A-ABCB-466B-9212-7D0326E909A6}" srcOrd="2" destOrd="0" presId="urn:microsoft.com/office/officeart/2005/8/layout/venn1"/>
    <dgm:cxn modelId="{7B84F8B0-73C8-4DBF-A8F9-462E46E07ECF}" type="presParOf" srcId="{E72F4414-E9A7-4919-92C9-849CE17FBBB9}" destId="{07FADC06-B589-4DEF-825F-5EEC79B7D6D1}" srcOrd="3" destOrd="0" presId="urn:microsoft.com/office/officeart/2005/8/layout/venn1"/>
    <dgm:cxn modelId="{EBEA0EE1-069F-4463-89C4-861F6D206225}" type="presParOf" srcId="{E72F4414-E9A7-4919-92C9-849CE17FBBB9}" destId="{C2E428FA-D7AA-4843-8F6E-B74DE2A14A4F}" srcOrd="4" destOrd="0" presId="urn:microsoft.com/office/officeart/2005/8/layout/venn1"/>
    <dgm:cxn modelId="{49F132E8-D86D-48D0-BDE6-03CF50F8002A}" type="presParOf" srcId="{E72F4414-E9A7-4919-92C9-849CE17FBBB9}" destId="{8A72272D-5406-4ADE-8348-E0320B5F251D}"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58799A-FD5C-445B-9D8E-3A4024CFD0D8}">
      <dsp:nvSpPr>
        <dsp:cNvPr id="0" name=""/>
        <dsp:cNvSpPr/>
      </dsp:nvSpPr>
      <dsp:spPr>
        <a:xfrm>
          <a:off x="2674619" y="55244"/>
          <a:ext cx="2651760" cy="2651760"/>
        </a:xfrm>
        <a:prstGeom prst="ellipse">
          <a:avLst/>
        </a:prstGeom>
        <a:solidFill>
          <a:schemeClr val="accent6">
            <a:alpha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smtClean="0"/>
            <a:t>Confidentiality 1.6</a:t>
          </a:r>
          <a:endParaRPr lang="en-US" sz="2500" kern="1200" dirty="0"/>
        </a:p>
      </dsp:txBody>
      <dsp:txXfrm>
        <a:off x="3028188" y="519302"/>
        <a:ext cx="1944624" cy="1193292"/>
      </dsp:txXfrm>
    </dsp:sp>
    <dsp:sp modelId="{174AAC0A-ABCB-466B-9212-7D0326E909A6}">
      <dsp:nvSpPr>
        <dsp:cNvPr id="0" name=""/>
        <dsp:cNvSpPr/>
      </dsp:nvSpPr>
      <dsp:spPr>
        <a:xfrm>
          <a:off x="3631463" y="1712595"/>
          <a:ext cx="2651760" cy="2651760"/>
        </a:xfrm>
        <a:prstGeom prst="ellipse">
          <a:avLst/>
        </a:prstGeom>
        <a:solidFill>
          <a:srgbClr val="00B0F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smtClean="0"/>
            <a:t>Moral Obligation? </a:t>
          </a:r>
          <a:endParaRPr lang="en-US" sz="2500" kern="1200" dirty="0"/>
        </a:p>
      </dsp:txBody>
      <dsp:txXfrm>
        <a:off x="4442460" y="2397633"/>
        <a:ext cx="1591056" cy="1458468"/>
      </dsp:txXfrm>
    </dsp:sp>
    <dsp:sp modelId="{C2E428FA-D7AA-4843-8F6E-B74DE2A14A4F}">
      <dsp:nvSpPr>
        <dsp:cNvPr id="0" name=""/>
        <dsp:cNvSpPr/>
      </dsp:nvSpPr>
      <dsp:spPr>
        <a:xfrm>
          <a:off x="1717776" y="1712595"/>
          <a:ext cx="2651760" cy="2651760"/>
        </a:xfrm>
        <a:prstGeom prst="ellipse">
          <a:avLst/>
        </a:prstGeom>
        <a:solidFill>
          <a:srgbClr val="FFC0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111250">
            <a:lnSpc>
              <a:spcPct val="90000"/>
            </a:lnSpc>
            <a:spcBef>
              <a:spcPct val="0"/>
            </a:spcBef>
            <a:spcAft>
              <a:spcPct val="35000"/>
            </a:spcAft>
          </a:pPr>
          <a:r>
            <a:rPr lang="en-US" sz="2500" kern="1200" dirty="0" smtClean="0"/>
            <a:t>Client with Diminished Capacity 1.14</a:t>
          </a:r>
          <a:endParaRPr lang="en-US" sz="2500" kern="1200" dirty="0"/>
        </a:p>
      </dsp:txBody>
      <dsp:txXfrm>
        <a:off x="1967484" y="2397633"/>
        <a:ext cx="1591056" cy="1458468"/>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650"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6688" y="0"/>
            <a:ext cx="3041650" cy="466725"/>
          </a:xfrm>
          <a:prstGeom prst="rect">
            <a:avLst/>
          </a:prstGeom>
        </p:spPr>
        <p:txBody>
          <a:bodyPr vert="horz" lIns="91440" tIns="45720" rIns="91440" bIns="45720" rtlCol="0"/>
          <a:lstStyle>
            <a:lvl1pPr algn="r">
              <a:defRPr sz="1200"/>
            </a:lvl1pPr>
          </a:lstStyle>
          <a:p>
            <a:fld id="{EED2AFB9-E281-4A8F-A83C-7D2B480A52AC}" type="datetimeFigureOut">
              <a:rPr lang="en-US" smtClean="0"/>
              <a:t>8/6/2020</a:t>
            </a:fld>
            <a:endParaRPr lang="en-US"/>
          </a:p>
        </p:txBody>
      </p:sp>
      <p:sp>
        <p:nvSpPr>
          <p:cNvPr id="4" name="Footer Placeholder 3"/>
          <p:cNvSpPr>
            <a:spLocks noGrp="1"/>
          </p:cNvSpPr>
          <p:nvPr>
            <p:ph type="ftr" sz="quarter" idx="2"/>
          </p:nvPr>
        </p:nvSpPr>
        <p:spPr>
          <a:xfrm>
            <a:off x="0" y="8839200"/>
            <a:ext cx="304165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6688" y="8839200"/>
            <a:ext cx="3041650" cy="466725"/>
          </a:xfrm>
          <a:prstGeom prst="rect">
            <a:avLst/>
          </a:prstGeom>
        </p:spPr>
        <p:txBody>
          <a:bodyPr vert="horz" lIns="91440" tIns="45720" rIns="91440" bIns="45720" rtlCol="0" anchor="b"/>
          <a:lstStyle>
            <a:lvl1pPr algn="r">
              <a:defRPr sz="1200"/>
            </a:lvl1pPr>
          </a:lstStyle>
          <a:p>
            <a:fld id="{1ABEFF23-8DF9-49FF-A17A-0093D02CB094}" type="slidenum">
              <a:rPr lang="en-US" smtClean="0"/>
              <a:t>‹#›</a:t>
            </a:fld>
            <a:endParaRPr lang="en-US"/>
          </a:p>
        </p:txBody>
      </p:sp>
    </p:spTree>
    <p:extLst>
      <p:ext uri="{BB962C8B-B14F-4D97-AF65-F5344CB8AC3E}">
        <p14:creationId xmlns:p14="http://schemas.microsoft.com/office/powerpoint/2010/main" val="3467584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2409" tIns="46205" rIns="92409" bIns="46205" rtlCol="0"/>
          <a:lstStyle>
            <a:lvl1pPr algn="l">
              <a:defRPr sz="1200"/>
            </a:lvl1pPr>
          </a:lstStyle>
          <a:p>
            <a:endParaRPr lang="en-US"/>
          </a:p>
        </p:txBody>
      </p:sp>
      <p:sp>
        <p:nvSpPr>
          <p:cNvPr id="3" name="Date Placeholder 2"/>
          <p:cNvSpPr>
            <a:spLocks noGrp="1"/>
          </p:cNvSpPr>
          <p:nvPr>
            <p:ph type="dt" idx="1"/>
          </p:nvPr>
        </p:nvSpPr>
        <p:spPr>
          <a:xfrm>
            <a:off x="3976333" y="0"/>
            <a:ext cx="3041968" cy="466912"/>
          </a:xfrm>
          <a:prstGeom prst="rect">
            <a:avLst/>
          </a:prstGeom>
        </p:spPr>
        <p:txBody>
          <a:bodyPr vert="horz" lIns="92409" tIns="46205" rIns="92409" bIns="46205" rtlCol="0"/>
          <a:lstStyle>
            <a:lvl1pPr algn="r">
              <a:defRPr sz="1200"/>
            </a:lvl1pPr>
          </a:lstStyle>
          <a:p>
            <a:fld id="{4C0FF17E-3E09-437F-94B2-4B0068F9A13B}" type="datetimeFigureOut">
              <a:rPr lang="en-US" smtClean="0"/>
              <a:t>8/6/2020</a:t>
            </a:fld>
            <a:endParaRPr lang="en-US"/>
          </a:p>
        </p:txBody>
      </p:sp>
      <p:sp>
        <p:nvSpPr>
          <p:cNvPr id="4" name="Slide Image Placeholder 3"/>
          <p:cNvSpPr>
            <a:spLocks noGrp="1" noRot="1" noChangeAspect="1"/>
          </p:cNvSpPr>
          <p:nvPr>
            <p:ph type="sldImg" idx="2"/>
          </p:nvPr>
        </p:nvSpPr>
        <p:spPr>
          <a:xfrm>
            <a:off x="719138" y="1163638"/>
            <a:ext cx="5581650" cy="3140075"/>
          </a:xfrm>
          <a:prstGeom prst="rect">
            <a:avLst/>
          </a:prstGeom>
          <a:noFill/>
          <a:ln w="12700">
            <a:solidFill>
              <a:prstClr val="black"/>
            </a:solidFill>
          </a:ln>
        </p:spPr>
        <p:txBody>
          <a:bodyPr vert="horz" lIns="92409" tIns="46205" rIns="92409" bIns="46205" rtlCol="0" anchor="ctr"/>
          <a:lstStyle/>
          <a:p>
            <a:endParaRPr lang="en-US"/>
          </a:p>
        </p:txBody>
      </p:sp>
      <p:sp>
        <p:nvSpPr>
          <p:cNvPr id="5" name="Notes Placeholder 4"/>
          <p:cNvSpPr>
            <a:spLocks noGrp="1"/>
          </p:cNvSpPr>
          <p:nvPr>
            <p:ph type="body" sz="quarter" idx="3"/>
          </p:nvPr>
        </p:nvSpPr>
        <p:spPr>
          <a:xfrm>
            <a:off x="701993" y="4478476"/>
            <a:ext cx="5615940" cy="3664208"/>
          </a:xfrm>
          <a:prstGeom prst="rect">
            <a:avLst/>
          </a:prstGeom>
        </p:spPr>
        <p:txBody>
          <a:bodyPr vert="horz" lIns="92409" tIns="46205" rIns="92409" bIns="4620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9015"/>
            <a:ext cx="3041968" cy="466911"/>
          </a:xfrm>
          <a:prstGeom prst="rect">
            <a:avLst/>
          </a:prstGeom>
        </p:spPr>
        <p:txBody>
          <a:bodyPr vert="horz" lIns="92409" tIns="46205" rIns="92409" bIns="46205" rtlCol="0" anchor="b"/>
          <a:lstStyle>
            <a:lvl1pPr algn="l">
              <a:defRPr sz="1200"/>
            </a:lvl1pPr>
          </a:lstStyle>
          <a:p>
            <a:endParaRPr lang="en-US"/>
          </a:p>
        </p:txBody>
      </p:sp>
      <p:sp>
        <p:nvSpPr>
          <p:cNvPr id="7" name="Slide Number Placeholder 6"/>
          <p:cNvSpPr>
            <a:spLocks noGrp="1"/>
          </p:cNvSpPr>
          <p:nvPr>
            <p:ph type="sldNum" sz="quarter" idx="5"/>
          </p:nvPr>
        </p:nvSpPr>
        <p:spPr>
          <a:xfrm>
            <a:off x="3976333" y="8839015"/>
            <a:ext cx="3041968" cy="466911"/>
          </a:xfrm>
          <a:prstGeom prst="rect">
            <a:avLst/>
          </a:prstGeom>
        </p:spPr>
        <p:txBody>
          <a:bodyPr vert="horz" lIns="92409" tIns="46205" rIns="92409" bIns="46205" rtlCol="0" anchor="b"/>
          <a:lstStyle>
            <a:lvl1pPr algn="r">
              <a:defRPr sz="1200"/>
            </a:lvl1pPr>
          </a:lstStyle>
          <a:p>
            <a:fld id="{30D6AF2A-910F-4DAD-90EA-3BA1FC639349}" type="slidenum">
              <a:rPr lang="en-US" smtClean="0"/>
              <a:t>‹#›</a:t>
            </a:fld>
            <a:endParaRPr lang="en-US"/>
          </a:p>
        </p:txBody>
      </p:sp>
    </p:spTree>
    <p:extLst>
      <p:ext uri="{BB962C8B-B14F-4D97-AF65-F5344CB8AC3E}">
        <p14:creationId xmlns:p14="http://schemas.microsoft.com/office/powerpoint/2010/main" val="567814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6AF2A-910F-4DAD-90EA-3BA1FC639349}" type="slidenum">
              <a:rPr lang="en-US" smtClean="0"/>
              <a:t>1</a:t>
            </a:fld>
            <a:endParaRPr lang="en-US"/>
          </a:p>
        </p:txBody>
      </p:sp>
    </p:spTree>
    <p:extLst>
      <p:ext uri="{BB962C8B-B14F-4D97-AF65-F5344CB8AC3E}">
        <p14:creationId xmlns:p14="http://schemas.microsoft.com/office/powerpoint/2010/main" val="825735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2228" name="Slide Number Placeholder 3"/>
          <p:cNvSpPr txBox="1">
            <a:spLocks noGrp="1"/>
          </p:cNvSpPr>
          <p:nvPr/>
        </p:nvSpPr>
        <p:spPr bwMode="auto">
          <a:xfrm>
            <a:off x="3976333" y="8838722"/>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fld id="{BF01FFF1-8ED5-4A0E-9E19-D7F4ED6FC53A}" type="slidenum">
              <a:rPr lang="en-US" altLang="en-US" sz="1200">
                <a:latin typeface="Arial" charset="0"/>
              </a:rPr>
              <a:pPr algn="r"/>
              <a:t>16</a:t>
            </a:fld>
            <a:endParaRPr lang="en-US" altLang="en-US" sz="1200">
              <a:latin typeface="Arial" charset="0"/>
            </a:endParaRPr>
          </a:p>
        </p:txBody>
      </p:sp>
    </p:spTree>
    <p:extLst>
      <p:ext uri="{BB962C8B-B14F-4D97-AF65-F5344CB8AC3E}">
        <p14:creationId xmlns:p14="http://schemas.microsoft.com/office/powerpoint/2010/main" val="129192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79D09965-B281-47D3-BB51-7B57AF9FC4E2}" type="slidenum">
              <a:rPr lang="en-US" altLang="en-US" smtClean="0">
                <a:latin typeface="Arial" charset="0"/>
              </a:rPr>
              <a:pPr/>
              <a:t>17</a:t>
            </a:fld>
            <a:endParaRPr lang="en-US" altLang="en-US" smtClean="0">
              <a:latin typeface="Arial" charset="0"/>
            </a:endParaRPr>
          </a:p>
        </p:txBody>
      </p:sp>
    </p:spTree>
    <p:extLst>
      <p:ext uri="{BB962C8B-B14F-4D97-AF65-F5344CB8AC3E}">
        <p14:creationId xmlns:p14="http://schemas.microsoft.com/office/powerpoint/2010/main" val="1093611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06C3FAB3-3490-4145-88AA-043D5024A937}" type="slidenum">
              <a:rPr lang="en-US" altLang="en-US" smtClean="0">
                <a:latin typeface="Arial" charset="0"/>
              </a:rPr>
              <a:pPr/>
              <a:t>18</a:t>
            </a:fld>
            <a:endParaRPr lang="en-US" altLang="en-US" smtClean="0">
              <a:latin typeface="Arial" charset="0"/>
            </a:endParaRPr>
          </a:p>
        </p:txBody>
      </p:sp>
    </p:spTree>
    <p:extLst>
      <p:ext uri="{BB962C8B-B14F-4D97-AF65-F5344CB8AC3E}">
        <p14:creationId xmlns:p14="http://schemas.microsoft.com/office/powerpoint/2010/main" val="20968493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42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06C3FAB3-3490-4145-88AA-043D5024A937}" type="slidenum">
              <a:rPr lang="en-US" altLang="en-US" smtClean="0">
                <a:latin typeface="Arial" charset="0"/>
              </a:rPr>
              <a:pPr/>
              <a:t>19</a:t>
            </a:fld>
            <a:endParaRPr lang="en-US" altLang="en-US" smtClean="0">
              <a:latin typeface="Arial" charset="0"/>
            </a:endParaRPr>
          </a:p>
        </p:txBody>
      </p:sp>
    </p:spTree>
    <p:extLst>
      <p:ext uri="{BB962C8B-B14F-4D97-AF65-F5344CB8AC3E}">
        <p14:creationId xmlns:p14="http://schemas.microsoft.com/office/powerpoint/2010/main" val="15254678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2523E764-DA0F-477F-B1D0-44BE51E8C793}" type="slidenum">
              <a:rPr lang="en-US" altLang="en-US" smtClean="0">
                <a:latin typeface="Arial" charset="0"/>
              </a:rPr>
              <a:pPr/>
              <a:t>20</a:t>
            </a:fld>
            <a:endParaRPr lang="en-US" altLang="en-US" smtClean="0">
              <a:latin typeface="Arial" charset="0"/>
            </a:endParaRPr>
          </a:p>
        </p:txBody>
      </p:sp>
    </p:spTree>
    <p:extLst>
      <p:ext uri="{BB962C8B-B14F-4D97-AF65-F5344CB8AC3E}">
        <p14:creationId xmlns:p14="http://schemas.microsoft.com/office/powerpoint/2010/main" val="4374707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63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3D5C4B1B-E0E8-4111-9DB6-84A0DC9754D6}" type="slidenum">
              <a:rPr lang="en-US" altLang="en-US" smtClean="0">
                <a:latin typeface="Arial" charset="0"/>
              </a:rPr>
              <a:pPr/>
              <a:t>21</a:t>
            </a:fld>
            <a:endParaRPr lang="en-US" altLang="en-US" smtClean="0">
              <a:latin typeface="Arial" charset="0"/>
            </a:endParaRPr>
          </a:p>
        </p:txBody>
      </p:sp>
    </p:spTree>
    <p:extLst>
      <p:ext uri="{BB962C8B-B14F-4D97-AF65-F5344CB8AC3E}">
        <p14:creationId xmlns:p14="http://schemas.microsoft.com/office/powerpoint/2010/main" val="175407466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45AE1AD8-62CE-4845-BE82-4D4CEE65D79C}" type="slidenum">
              <a:rPr lang="en-US" altLang="en-US" smtClean="0">
                <a:latin typeface="Arial" charset="0"/>
              </a:rPr>
              <a:pPr/>
              <a:t>22</a:t>
            </a:fld>
            <a:endParaRPr lang="en-US" altLang="en-US" smtClean="0">
              <a:latin typeface="Arial" charset="0"/>
            </a:endParaRPr>
          </a:p>
        </p:txBody>
      </p:sp>
    </p:spTree>
    <p:extLst>
      <p:ext uri="{BB962C8B-B14F-4D97-AF65-F5344CB8AC3E}">
        <p14:creationId xmlns:p14="http://schemas.microsoft.com/office/powerpoint/2010/main" val="3018329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5B320763-064C-4BEE-A0A8-9051026991E8}" type="slidenum">
              <a:rPr lang="en-US" altLang="en-US" smtClean="0">
                <a:latin typeface="Arial" charset="0"/>
              </a:rPr>
              <a:pPr/>
              <a:t>23</a:t>
            </a:fld>
            <a:endParaRPr lang="en-US" altLang="en-US" smtClean="0">
              <a:latin typeface="Arial" charset="0"/>
            </a:endParaRPr>
          </a:p>
        </p:txBody>
      </p:sp>
    </p:spTree>
    <p:extLst>
      <p:ext uri="{BB962C8B-B14F-4D97-AF65-F5344CB8AC3E}">
        <p14:creationId xmlns:p14="http://schemas.microsoft.com/office/powerpoint/2010/main" val="23478561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12442FF4-8F2E-4EE2-AB5F-C74498A7E622}" type="slidenum">
              <a:rPr lang="en-US" altLang="en-US" smtClean="0">
                <a:latin typeface="Arial" charset="0"/>
              </a:rPr>
              <a:pPr/>
              <a:t>25</a:t>
            </a:fld>
            <a:endParaRPr lang="en-US" altLang="en-US" smtClean="0">
              <a:latin typeface="Arial" charset="0"/>
            </a:endParaRPr>
          </a:p>
        </p:txBody>
      </p:sp>
    </p:spTree>
    <p:extLst>
      <p:ext uri="{BB962C8B-B14F-4D97-AF65-F5344CB8AC3E}">
        <p14:creationId xmlns:p14="http://schemas.microsoft.com/office/powerpoint/2010/main" val="42703268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04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86DC0AD8-599A-4AFF-907B-7EB51222C13E}" type="slidenum">
              <a:rPr lang="en-US" altLang="en-US" smtClean="0">
                <a:latin typeface="Arial" charset="0"/>
              </a:rPr>
              <a:pPr/>
              <a:t>26</a:t>
            </a:fld>
            <a:endParaRPr lang="en-US" altLang="en-US" smtClean="0">
              <a:latin typeface="Arial" charset="0"/>
            </a:endParaRPr>
          </a:p>
        </p:txBody>
      </p:sp>
    </p:spTree>
    <p:extLst>
      <p:ext uri="{BB962C8B-B14F-4D97-AF65-F5344CB8AC3E}">
        <p14:creationId xmlns:p14="http://schemas.microsoft.com/office/powerpoint/2010/main" val="1790814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CEA9C5CF-00FE-4631-99A9-EE80ABE89445}" type="slidenum">
              <a:rPr lang="en-US" altLang="en-US" smtClean="0">
                <a:latin typeface="Arial" charset="0"/>
              </a:rPr>
              <a:pPr/>
              <a:t>2</a:t>
            </a:fld>
            <a:endParaRPr lang="en-US" altLang="en-US" smtClean="0">
              <a:latin typeface="Arial" charset="0"/>
            </a:endParaRPr>
          </a:p>
        </p:txBody>
      </p:sp>
    </p:spTree>
    <p:extLst>
      <p:ext uri="{BB962C8B-B14F-4D97-AF65-F5344CB8AC3E}">
        <p14:creationId xmlns:p14="http://schemas.microsoft.com/office/powerpoint/2010/main" val="26261461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986FEF13-B8A4-45D2-9A47-EAA6FC0D1304}" type="slidenum">
              <a:rPr lang="en-US" altLang="en-US" smtClean="0">
                <a:latin typeface="Arial" charset="0"/>
              </a:rPr>
              <a:pPr/>
              <a:t>27</a:t>
            </a:fld>
            <a:endParaRPr lang="en-US" altLang="en-US" smtClean="0">
              <a:latin typeface="Arial" charset="0"/>
            </a:endParaRPr>
          </a:p>
        </p:txBody>
      </p:sp>
    </p:spTree>
    <p:extLst>
      <p:ext uri="{BB962C8B-B14F-4D97-AF65-F5344CB8AC3E}">
        <p14:creationId xmlns:p14="http://schemas.microsoft.com/office/powerpoint/2010/main" val="38946604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2468" name="Slide Number Placeholder 3"/>
          <p:cNvSpPr txBox="1">
            <a:spLocks noGrp="1"/>
          </p:cNvSpPr>
          <p:nvPr/>
        </p:nvSpPr>
        <p:spPr bwMode="auto">
          <a:xfrm>
            <a:off x="3976333" y="8838722"/>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fld id="{06CE7689-9385-445E-BC4A-AF7CD809CB3F}" type="slidenum">
              <a:rPr lang="en-US" altLang="en-US" sz="1200">
                <a:latin typeface="Arial" charset="0"/>
              </a:rPr>
              <a:pPr algn="r"/>
              <a:t>28</a:t>
            </a:fld>
            <a:endParaRPr lang="en-US" altLang="en-US" sz="1200">
              <a:latin typeface="Arial" charset="0"/>
            </a:endParaRPr>
          </a:p>
        </p:txBody>
      </p:sp>
    </p:spTree>
    <p:extLst>
      <p:ext uri="{BB962C8B-B14F-4D97-AF65-F5344CB8AC3E}">
        <p14:creationId xmlns:p14="http://schemas.microsoft.com/office/powerpoint/2010/main" val="352879672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3492" name="Slide Number Placeholder 3"/>
          <p:cNvSpPr txBox="1">
            <a:spLocks noGrp="1"/>
          </p:cNvSpPr>
          <p:nvPr/>
        </p:nvSpPr>
        <p:spPr bwMode="auto">
          <a:xfrm>
            <a:off x="3976333" y="8838722"/>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fld id="{E8243AEA-2D6F-41C3-9D6B-EA162DC55DD4}" type="slidenum">
              <a:rPr lang="en-US" altLang="en-US" sz="1200">
                <a:latin typeface="Arial" charset="0"/>
              </a:rPr>
              <a:pPr algn="r"/>
              <a:t>29</a:t>
            </a:fld>
            <a:endParaRPr lang="en-US" altLang="en-US" sz="1200">
              <a:latin typeface="Arial" charset="0"/>
            </a:endParaRPr>
          </a:p>
        </p:txBody>
      </p:sp>
    </p:spTree>
    <p:extLst>
      <p:ext uri="{BB962C8B-B14F-4D97-AF65-F5344CB8AC3E}">
        <p14:creationId xmlns:p14="http://schemas.microsoft.com/office/powerpoint/2010/main" val="18296419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9DF4239C-C908-4DFC-ADE8-358FBDEF1D45}" type="slidenum">
              <a:rPr lang="en-US" altLang="en-US" smtClean="0">
                <a:latin typeface="Arial" charset="0"/>
              </a:rPr>
              <a:pPr/>
              <a:t>30</a:t>
            </a:fld>
            <a:endParaRPr lang="en-US" altLang="en-US" smtClean="0">
              <a:latin typeface="Arial" charset="0"/>
            </a:endParaRPr>
          </a:p>
        </p:txBody>
      </p:sp>
    </p:spTree>
    <p:extLst>
      <p:ext uri="{BB962C8B-B14F-4D97-AF65-F5344CB8AC3E}">
        <p14:creationId xmlns:p14="http://schemas.microsoft.com/office/powerpoint/2010/main" val="3209675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05EA3A12-776D-4810-B243-4C4312757CA8}" type="slidenum">
              <a:rPr lang="en-US" altLang="en-US" smtClean="0">
                <a:latin typeface="Arial" charset="0"/>
              </a:rPr>
              <a:pPr/>
              <a:t>31</a:t>
            </a:fld>
            <a:endParaRPr lang="en-US" altLang="en-US" smtClean="0">
              <a:latin typeface="Arial" charset="0"/>
            </a:endParaRPr>
          </a:p>
        </p:txBody>
      </p:sp>
    </p:spTree>
    <p:extLst>
      <p:ext uri="{BB962C8B-B14F-4D97-AF65-F5344CB8AC3E}">
        <p14:creationId xmlns:p14="http://schemas.microsoft.com/office/powerpoint/2010/main" val="13374733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67FB92ED-780F-403C-938C-D31C6011FD0D}" type="slidenum">
              <a:rPr lang="en-US" altLang="en-US" smtClean="0">
                <a:latin typeface="Arial" charset="0"/>
              </a:rPr>
              <a:pPr/>
              <a:t>32</a:t>
            </a:fld>
            <a:endParaRPr lang="en-US" altLang="en-US" smtClean="0">
              <a:latin typeface="Arial" charset="0"/>
            </a:endParaRPr>
          </a:p>
        </p:txBody>
      </p:sp>
    </p:spTree>
    <p:extLst>
      <p:ext uri="{BB962C8B-B14F-4D97-AF65-F5344CB8AC3E}">
        <p14:creationId xmlns:p14="http://schemas.microsoft.com/office/powerpoint/2010/main" val="173701818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C36E32AF-9851-4A5B-92A7-8230E7C960F9}" type="slidenum">
              <a:rPr lang="en-US" altLang="en-US" smtClean="0">
                <a:latin typeface="Arial" charset="0"/>
              </a:rPr>
              <a:pPr/>
              <a:t>37</a:t>
            </a:fld>
            <a:endParaRPr lang="en-US" altLang="en-US" smtClean="0">
              <a:latin typeface="Arial" charset="0"/>
            </a:endParaRPr>
          </a:p>
        </p:txBody>
      </p:sp>
    </p:spTree>
    <p:extLst>
      <p:ext uri="{BB962C8B-B14F-4D97-AF65-F5344CB8AC3E}">
        <p14:creationId xmlns:p14="http://schemas.microsoft.com/office/powerpoint/2010/main" val="15355104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2687C4DB-DC0E-42CC-B089-3FE50290F0F0}" type="slidenum">
              <a:rPr lang="en-US" altLang="en-US" smtClean="0">
                <a:latin typeface="Arial" charset="0"/>
              </a:rPr>
              <a:pPr/>
              <a:t>38</a:t>
            </a:fld>
            <a:endParaRPr lang="en-US" altLang="en-US" smtClean="0">
              <a:latin typeface="Arial" charset="0"/>
            </a:endParaRPr>
          </a:p>
        </p:txBody>
      </p:sp>
    </p:spTree>
    <p:extLst>
      <p:ext uri="{BB962C8B-B14F-4D97-AF65-F5344CB8AC3E}">
        <p14:creationId xmlns:p14="http://schemas.microsoft.com/office/powerpoint/2010/main" val="23078001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dirty="0"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2687C4DB-DC0E-42CC-B089-3FE50290F0F0}" type="slidenum">
              <a:rPr lang="en-US" altLang="en-US" smtClean="0">
                <a:latin typeface="Arial" charset="0"/>
              </a:rPr>
              <a:pPr/>
              <a:t>39</a:t>
            </a:fld>
            <a:endParaRPr lang="en-US" altLang="en-US" smtClean="0">
              <a:latin typeface="Arial" charset="0"/>
            </a:endParaRPr>
          </a:p>
        </p:txBody>
      </p:sp>
    </p:spTree>
    <p:extLst>
      <p:ext uri="{BB962C8B-B14F-4D97-AF65-F5344CB8AC3E}">
        <p14:creationId xmlns:p14="http://schemas.microsoft.com/office/powerpoint/2010/main" val="40551482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5C4B7A19-B329-475F-9306-A916F108E422}" type="slidenum">
              <a:rPr lang="en-US" altLang="en-US" smtClean="0">
                <a:latin typeface="Arial" charset="0"/>
              </a:rPr>
              <a:pPr/>
              <a:t>40</a:t>
            </a:fld>
            <a:endParaRPr lang="en-US" altLang="en-US" smtClean="0">
              <a:latin typeface="Arial" charset="0"/>
            </a:endParaRPr>
          </a:p>
        </p:txBody>
      </p:sp>
    </p:spTree>
    <p:extLst>
      <p:ext uri="{BB962C8B-B14F-4D97-AF65-F5344CB8AC3E}">
        <p14:creationId xmlns:p14="http://schemas.microsoft.com/office/powerpoint/2010/main" val="26323386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8FCA2A40-5943-4060-A97E-A3AF9B512884}" type="slidenum">
              <a:rPr lang="en-US" altLang="en-US" smtClean="0">
                <a:latin typeface="Arial" charset="0"/>
              </a:rPr>
              <a:pPr/>
              <a:t>7</a:t>
            </a:fld>
            <a:endParaRPr lang="en-US" altLang="en-US" smtClean="0">
              <a:latin typeface="Arial" charset="0"/>
            </a:endParaRPr>
          </a:p>
        </p:txBody>
      </p:sp>
    </p:spTree>
    <p:extLst>
      <p:ext uri="{BB962C8B-B14F-4D97-AF65-F5344CB8AC3E}">
        <p14:creationId xmlns:p14="http://schemas.microsoft.com/office/powerpoint/2010/main" val="96095564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1B823C0C-37D9-4FCA-BF3D-3D4A04E456EA}" type="slidenum">
              <a:rPr lang="en-US" altLang="en-US" smtClean="0">
                <a:latin typeface="Arial" charset="0"/>
              </a:rPr>
              <a:pPr/>
              <a:t>41</a:t>
            </a:fld>
            <a:endParaRPr lang="en-US" altLang="en-US" smtClean="0">
              <a:latin typeface="Arial" charset="0"/>
            </a:endParaRPr>
          </a:p>
        </p:txBody>
      </p:sp>
    </p:spTree>
    <p:extLst>
      <p:ext uri="{BB962C8B-B14F-4D97-AF65-F5344CB8AC3E}">
        <p14:creationId xmlns:p14="http://schemas.microsoft.com/office/powerpoint/2010/main" val="24534518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9563DE7C-1B80-439B-B8FD-CD11DF511041}" type="slidenum">
              <a:rPr lang="en-US" altLang="en-US" smtClean="0">
                <a:latin typeface="Arial" charset="0"/>
              </a:rPr>
              <a:pPr/>
              <a:t>42</a:t>
            </a:fld>
            <a:endParaRPr lang="en-US" altLang="en-US" smtClean="0">
              <a:latin typeface="Arial" charset="0"/>
            </a:endParaRPr>
          </a:p>
        </p:txBody>
      </p:sp>
    </p:spTree>
    <p:extLst>
      <p:ext uri="{BB962C8B-B14F-4D97-AF65-F5344CB8AC3E}">
        <p14:creationId xmlns:p14="http://schemas.microsoft.com/office/powerpoint/2010/main" val="8122455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5CECB925-3765-427A-B50B-AD3323391ECC}" type="slidenum">
              <a:rPr lang="en-US" altLang="en-US" smtClean="0">
                <a:latin typeface="Arial" charset="0"/>
              </a:rPr>
              <a:pPr/>
              <a:t>43</a:t>
            </a:fld>
            <a:endParaRPr lang="en-US" altLang="en-US" smtClean="0">
              <a:latin typeface="Arial" charset="0"/>
            </a:endParaRPr>
          </a:p>
        </p:txBody>
      </p:sp>
    </p:spTree>
    <p:extLst>
      <p:ext uri="{BB962C8B-B14F-4D97-AF65-F5344CB8AC3E}">
        <p14:creationId xmlns:p14="http://schemas.microsoft.com/office/powerpoint/2010/main" val="25036934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5CECB925-3765-427A-B50B-AD3323391ECC}" type="slidenum">
              <a:rPr lang="en-US" altLang="en-US" smtClean="0">
                <a:latin typeface="Arial" charset="0"/>
              </a:rPr>
              <a:pPr/>
              <a:t>44</a:t>
            </a:fld>
            <a:endParaRPr lang="en-US" altLang="en-US" smtClean="0">
              <a:latin typeface="Arial" charset="0"/>
            </a:endParaRPr>
          </a:p>
        </p:txBody>
      </p:sp>
    </p:spTree>
    <p:extLst>
      <p:ext uri="{BB962C8B-B14F-4D97-AF65-F5344CB8AC3E}">
        <p14:creationId xmlns:p14="http://schemas.microsoft.com/office/powerpoint/2010/main" val="4369686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D6AF2A-910F-4DAD-90EA-3BA1FC639349}" type="slidenum">
              <a:rPr lang="en-US" smtClean="0"/>
              <a:t>45</a:t>
            </a:fld>
            <a:endParaRPr lang="en-US"/>
          </a:p>
        </p:txBody>
      </p:sp>
    </p:spTree>
    <p:extLst>
      <p:ext uri="{BB962C8B-B14F-4D97-AF65-F5344CB8AC3E}">
        <p14:creationId xmlns:p14="http://schemas.microsoft.com/office/powerpoint/2010/main" val="2048422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CABBD3C3-9905-4F9F-8538-94F7087DB61D}" type="slidenum">
              <a:rPr lang="en-US" altLang="en-US" smtClean="0">
                <a:latin typeface="Arial" charset="0"/>
              </a:rPr>
              <a:pPr/>
              <a:t>8</a:t>
            </a:fld>
            <a:endParaRPr lang="en-US" altLang="en-US" smtClean="0">
              <a:latin typeface="Arial" charset="0"/>
            </a:endParaRPr>
          </a:p>
        </p:txBody>
      </p:sp>
    </p:spTree>
    <p:extLst>
      <p:ext uri="{BB962C8B-B14F-4D97-AF65-F5344CB8AC3E}">
        <p14:creationId xmlns:p14="http://schemas.microsoft.com/office/powerpoint/2010/main" val="1774824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49156" name="Slide Number Placeholder 3"/>
          <p:cNvSpPr txBox="1">
            <a:spLocks noGrp="1"/>
          </p:cNvSpPr>
          <p:nvPr/>
        </p:nvSpPr>
        <p:spPr bwMode="auto">
          <a:xfrm>
            <a:off x="3976333" y="8838722"/>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fld id="{C42292CD-A7C2-48E1-A08B-9B92FF603641}" type="slidenum">
              <a:rPr lang="en-US" altLang="en-US" sz="1200">
                <a:latin typeface="Arial" charset="0"/>
              </a:rPr>
              <a:pPr algn="r"/>
              <a:t>9</a:t>
            </a:fld>
            <a:endParaRPr lang="en-US" altLang="en-US" sz="1200">
              <a:latin typeface="Arial" charset="0"/>
            </a:endParaRPr>
          </a:p>
        </p:txBody>
      </p:sp>
    </p:spTree>
    <p:extLst>
      <p:ext uri="{BB962C8B-B14F-4D97-AF65-F5344CB8AC3E}">
        <p14:creationId xmlns:p14="http://schemas.microsoft.com/office/powerpoint/2010/main" val="1222083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49156" name="Slide Number Placeholder 3"/>
          <p:cNvSpPr txBox="1">
            <a:spLocks noGrp="1"/>
          </p:cNvSpPr>
          <p:nvPr/>
        </p:nvSpPr>
        <p:spPr bwMode="auto">
          <a:xfrm>
            <a:off x="3976333" y="8838722"/>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fld id="{C42292CD-A7C2-48E1-A08B-9B92FF603641}" type="slidenum">
              <a:rPr lang="en-US" altLang="en-US" sz="1200">
                <a:latin typeface="Arial" charset="0"/>
              </a:rPr>
              <a:pPr algn="r"/>
              <a:t>10</a:t>
            </a:fld>
            <a:endParaRPr lang="en-US" altLang="en-US" sz="1200">
              <a:latin typeface="Arial" charset="0"/>
            </a:endParaRPr>
          </a:p>
        </p:txBody>
      </p:sp>
    </p:spTree>
    <p:extLst>
      <p:ext uri="{BB962C8B-B14F-4D97-AF65-F5344CB8AC3E}">
        <p14:creationId xmlns:p14="http://schemas.microsoft.com/office/powerpoint/2010/main" val="193725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49156" name="Slide Number Placeholder 3"/>
          <p:cNvSpPr txBox="1">
            <a:spLocks noGrp="1"/>
          </p:cNvSpPr>
          <p:nvPr/>
        </p:nvSpPr>
        <p:spPr bwMode="auto">
          <a:xfrm>
            <a:off x="3976333" y="8838722"/>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fld id="{C42292CD-A7C2-48E1-A08B-9B92FF603641}" type="slidenum">
              <a:rPr lang="en-US" altLang="en-US" sz="1200">
                <a:latin typeface="Arial" charset="0"/>
              </a:rPr>
              <a:pPr algn="r"/>
              <a:t>11</a:t>
            </a:fld>
            <a:endParaRPr lang="en-US" altLang="en-US" sz="1200">
              <a:latin typeface="Arial" charset="0"/>
            </a:endParaRPr>
          </a:p>
        </p:txBody>
      </p:sp>
    </p:spTree>
    <p:extLst>
      <p:ext uri="{BB962C8B-B14F-4D97-AF65-F5344CB8AC3E}">
        <p14:creationId xmlns:p14="http://schemas.microsoft.com/office/powerpoint/2010/main" val="40911402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0180" name="Slide Number Placeholder 3"/>
          <p:cNvSpPr txBox="1">
            <a:spLocks noGrp="1"/>
          </p:cNvSpPr>
          <p:nvPr/>
        </p:nvSpPr>
        <p:spPr bwMode="auto">
          <a:xfrm>
            <a:off x="3976333" y="8838722"/>
            <a:ext cx="3041968" cy="4656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409" tIns="46205" rIns="92409" bIns="46205" anchor="b"/>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r"/>
            <a:fld id="{0B634FD5-FD26-4F42-8B27-71D8E8130EFD}" type="slidenum">
              <a:rPr lang="en-US" altLang="en-US" sz="1200">
                <a:latin typeface="Arial" charset="0"/>
              </a:rPr>
              <a:pPr algn="r"/>
              <a:t>12</a:t>
            </a:fld>
            <a:endParaRPr lang="en-US" altLang="en-US" sz="1200">
              <a:latin typeface="Arial" charset="0"/>
            </a:endParaRPr>
          </a:p>
        </p:txBody>
      </p:sp>
    </p:spTree>
    <p:extLst>
      <p:ext uri="{BB962C8B-B14F-4D97-AF65-F5344CB8AC3E}">
        <p14:creationId xmlns:p14="http://schemas.microsoft.com/office/powerpoint/2010/main" val="4096979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Verdana" pitchFamily="34" charset="0"/>
              </a:defRPr>
            </a:lvl1pPr>
            <a:lvl2pPr marL="750825" indent="-288779">
              <a:defRPr>
                <a:solidFill>
                  <a:schemeClr val="tx1"/>
                </a:solidFill>
                <a:latin typeface="Verdana" pitchFamily="34" charset="0"/>
              </a:defRPr>
            </a:lvl2pPr>
            <a:lvl3pPr marL="1155116" indent="-231023">
              <a:defRPr>
                <a:solidFill>
                  <a:schemeClr val="tx1"/>
                </a:solidFill>
                <a:latin typeface="Verdana" pitchFamily="34" charset="0"/>
              </a:defRPr>
            </a:lvl3pPr>
            <a:lvl4pPr marL="1617162" indent="-231023">
              <a:defRPr>
                <a:solidFill>
                  <a:schemeClr val="tx1"/>
                </a:solidFill>
                <a:latin typeface="Verdana" pitchFamily="34" charset="0"/>
              </a:defRPr>
            </a:lvl4pPr>
            <a:lvl5pPr marL="2079208" indent="-231023">
              <a:defRPr>
                <a:solidFill>
                  <a:schemeClr val="tx1"/>
                </a:solidFill>
                <a:latin typeface="Verdana" pitchFamily="34" charset="0"/>
              </a:defRPr>
            </a:lvl5pPr>
            <a:lvl6pPr marL="2541255" indent="-231023" eaLnBrk="0" fontAlgn="base" hangingPunct="0">
              <a:spcBef>
                <a:spcPct val="0"/>
              </a:spcBef>
              <a:spcAft>
                <a:spcPct val="0"/>
              </a:spcAft>
              <a:defRPr>
                <a:solidFill>
                  <a:schemeClr val="tx1"/>
                </a:solidFill>
                <a:latin typeface="Verdana" pitchFamily="34" charset="0"/>
              </a:defRPr>
            </a:lvl6pPr>
            <a:lvl7pPr marL="3003301" indent="-231023" eaLnBrk="0" fontAlgn="base" hangingPunct="0">
              <a:spcBef>
                <a:spcPct val="0"/>
              </a:spcBef>
              <a:spcAft>
                <a:spcPct val="0"/>
              </a:spcAft>
              <a:defRPr>
                <a:solidFill>
                  <a:schemeClr val="tx1"/>
                </a:solidFill>
                <a:latin typeface="Verdana" pitchFamily="34" charset="0"/>
              </a:defRPr>
            </a:lvl7pPr>
            <a:lvl8pPr marL="3465347" indent="-231023" eaLnBrk="0" fontAlgn="base" hangingPunct="0">
              <a:spcBef>
                <a:spcPct val="0"/>
              </a:spcBef>
              <a:spcAft>
                <a:spcPct val="0"/>
              </a:spcAft>
              <a:defRPr>
                <a:solidFill>
                  <a:schemeClr val="tx1"/>
                </a:solidFill>
                <a:latin typeface="Verdana" pitchFamily="34" charset="0"/>
              </a:defRPr>
            </a:lvl8pPr>
            <a:lvl9pPr marL="3927394" indent="-231023" eaLnBrk="0" fontAlgn="base" hangingPunct="0">
              <a:spcBef>
                <a:spcPct val="0"/>
              </a:spcBef>
              <a:spcAft>
                <a:spcPct val="0"/>
              </a:spcAft>
              <a:defRPr>
                <a:solidFill>
                  <a:schemeClr val="tx1"/>
                </a:solidFill>
                <a:latin typeface="Verdana" pitchFamily="34" charset="0"/>
              </a:defRPr>
            </a:lvl9pPr>
          </a:lstStyle>
          <a:p>
            <a:fld id="{887B8485-7A0B-4E42-B460-8C3882187D7D}" type="slidenum">
              <a:rPr lang="en-US" altLang="en-US" smtClean="0">
                <a:latin typeface="Arial" charset="0"/>
              </a:rPr>
              <a:pPr/>
              <a:t>15</a:t>
            </a:fld>
            <a:endParaRPr lang="en-US" altLang="en-US" smtClean="0">
              <a:latin typeface="Arial" charset="0"/>
            </a:endParaRPr>
          </a:p>
        </p:txBody>
      </p:sp>
    </p:spTree>
    <p:extLst>
      <p:ext uri="{BB962C8B-B14F-4D97-AF65-F5344CB8AC3E}">
        <p14:creationId xmlns:p14="http://schemas.microsoft.com/office/powerpoint/2010/main" val="1349608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1FB614C-B477-4DAD-8C14-6C542A53EB1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215022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FB614C-B477-4DAD-8C14-6C542A53EB1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2942027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FB614C-B477-4DAD-8C14-6C542A53EB1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3416748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FB614C-B477-4DAD-8C14-6C542A53EB1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4039120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FB614C-B477-4DAD-8C14-6C542A53EB19}" type="datetimeFigureOut">
              <a:rPr lang="en-US" smtClean="0"/>
              <a:t>8/6/2020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1433493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1FB614C-B477-4DAD-8C14-6C542A53EB19}"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3700267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1FB614C-B477-4DAD-8C14-6C542A53EB19}" type="datetimeFigureOut">
              <a:rPr lang="en-US" smtClean="0"/>
              <a:t>8/6/2020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182245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1FB614C-B477-4DAD-8C14-6C542A53EB19}" type="datetimeFigureOut">
              <a:rPr lang="en-US" smtClean="0"/>
              <a:t>8/6/2020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6963231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FB614C-B477-4DAD-8C14-6C542A53EB19}" type="datetimeFigureOut">
              <a:rPr lang="en-US" smtClean="0"/>
              <a:t>8/6/2020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61217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FB614C-B477-4DAD-8C14-6C542A53EB19}"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36311422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1FB614C-B477-4DAD-8C14-6C542A53EB19}" type="datetimeFigureOut">
              <a:rPr lang="en-US" smtClean="0"/>
              <a:t>8/6/2020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5DF42C-D52A-49B2-BDE5-7C4A480230E3}" type="slidenum">
              <a:rPr lang="en-US" smtClean="0"/>
              <a:t>‹#›</a:t>
            </a:fld>
            <a:endParaRPr lang="en-US"/>
          </a:p>
        </p:txBody>
      </p:sp>
    </p:spTree>
    <p:extLst>
      <p:ext uri="{BB962C8B-B14F-4D97-AF65-F5344CB8AC3E}">
        <p14:creationId xmlns:p14="http://schemas.microsoft.com/office/powerpoint/2010/main" val="169162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FB614C-B477-4DAD-8C14-6C542A53EB19}" type="datetimeFigureOut">
              <a:rPr lang="en-US" smtClean="0"/>
              <a:t>8/6/2020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5DF42C-D52A-49B2-BDE5-7C4A480230E3}" type="slidenum">
              <a:rPr lang="en-US" smtClean="0"/>
              <a:t>‹#›</a:t>
            </a:fld>
            <a:endParaRPr lang="en-US"/>
          </a:p>
        </p:txBody>
      </p:sp>
    </p:spTree>
    <p:extLst>
      <p:ext uri="{BB962C8B-B14F-4D97-AF65-F5344CB8AC3E}">
        <p14:creationId xmlns:p14="http://schemas.microsoft.com/office/powerpoint/2010/main" val="2964527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law.cornell.edu/ethics/ct/code/CT_CODE.HTM"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8.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hyperlink" Target="http://www.ct.gov/ocpd/cwp/view.asp?a=4117&amp;q=548820"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image" Target="../media/image1.png"/><Relationship Id="rId5" Type="http://schemas.openxmlformats.org/officeDocument/2006/relationships/hyperlink" Target="http://www.ct.gov/ocpd/cwp/view.asp?a=4117&amp;q=512212" TargetMode="External"/><Relationship Id="rId4" Type="http://schemas.openxmlformats.org/officeDocument/2006/relationships/hyperlink" Target="http://www.ct.gov/ocpd/Lib/ocpd/Child_Protection/CP_Procedures_Assigned_Counsel/CT_Performance_Standards_For_Counsel_In_Child_Protection_Matters_-Rev_1-2017.pdf" TargetMode="External"/></Relationships>
</file>

<file path=ppt/slides/_rels/slide44.xml.rels><?xml version="1.0" encoding="UTF-8" standalone="yes"?>
<Relationships xmlns="http://schemas.openxmlformats.org/package/2006/relationships"><Relationship Id="rId3" Type="http://schemas.openxmlformats.org/officeDocument/2006/relationships/hyperlink" Target="http://www.abanet.org/child/resources.shtml" TargetMode="External"/><Relationship Id="rId2" Type="http://schemas.openxmlformats.org/officeDocument/2006/relationships/notesSlide" Target="../notesSlides/notesSlide33.xml"/><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hyperlink" Target="http://www.naccchildlaw.org/training/standards.html"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mailto:jsicklick@cca-ct.org"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atesman.com/news/crime--law/austin-attorney-adam-reposa-found-contempt-awaits-punishment/A5saFbO6DEbBg7c7YX3EEI/" TargetMode="External"/><Relationship Id="rId2" Type="http://schemas.openxmlformats.org/officeDocument/2006/relationships/hyperlink" Target="https://www.youtube.com/watch?v=tBLTW-KLdHA" TargetMode="Externa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360958"/>
            <a:ext cx="9144000" cy="1808754"/>
          </a:xfrm>
        </p:spPr>
        <p:txBody>
          <a:bodyPr>
            <a:normAutofit fontScale="90000"/>
          </a:bodyPr>
          <a:lstStyle/>
          <a:p>
            <a:pPr>
              <a:lnSpc>
                <a:spcPct val="100000"/>
              </a:lnSpc>
            </a:pPr>
            <a:r>
              <a:rPr lang="en-US" sz="4400" b="1" i="1" dirty="0">
                <a:solidFill>
                  <a:srgbClr val="0070C0"/>
                </a:solidFill>
              </a:rPr>
              <a:t>Beyond the Rules Into </a:t>
            </a:r>
            <a:r>
              <a:rPr lang="en-US" sz="4400" b="1" i="1" dirty="0" smtClean="0">
                <a:solidFill>
                  <a:srgbClr val="0070C0"/>
                </a:solidFill>
              </a:rPr>
              <a:t>Practice:  Ethics and Child Protection</a:t>
            </a:r>
            <a:r>
              <a:rPr lang="en-US" sz="4400" b="1" dirty="0">
                <a:solidFill>
                  <a:srgbClr val="0070C0"/>
                </a:solidFill>
              </a:rPr>
              <a:t/>
            </a:r>
            <a:br>
              <a:rPr lang="en-US" sz="4400" b="1" dirty="0">
                <a:solidFill>
                  <a:srgbClr val="0070C0"/>
                </a:solidFill>
              </a:rPr>
            </a:br>
            <a:r>
              <a:rPr lang="en-US" sz="4400" dirty="0">
                <a:solidFill>
                  <a:srgbClr val="0070C0"/>
                </a:solidFill>
              </a:rPr>
              <a:t>Pre-Service Attorney </a:t>
            </a:r>
            <a:r>
              <a:rPr lang="en-US" sz="4400" dirty="0" smtClean="0">
                <a:solidFill>
                  <a:srgbClr val="0070C0"/>
                </a:solidFill>
              </a:rPr>
              <a:t>Training</a:t>
            </a:r>
            <a:endParaRPr lang="en-US" sz="4400" b="1" dirty="0">
              <a:solidFill>
                <a:srgbClr val="0070C0"/>
              </a:solidFill>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524000" y="3825326"/>
            <a:ext cx="9144000" cy="1512222"/>
          </a:xfrm>
        </p:spPr>
        <p:txBody>
          <a:bodyPr/>
          <a:lstStyle/>
          <a:p>
            <a:pPr>
              <a:lnSpc>
                <a:spcPct val="100000"/>
              </a:lnSpc>
            </a:pPr>
            <a:r>
              <a:rPr lang="en-US" dirty="0" smtClean="0">
                <a:latin typeface="Arial" panose="020B0604020202020204" pitchFamily="34" charset="0"/>
                <a:cs typeface="Arial" panose="020B0604020202020204" pitchFamily="34" charset="0"/>
              </a:rPr>
              <a:t>Jay Sicklick, Esq.</a:t>
            </a:r>
          </a:p>
          <a:p>
            <a:pPr>
              <a:lnSpc>
                <a:spcPct val="100000"/>
              </a:lnSpc>
            </a:pPr>
            <a:r>
              <a:rPr lang="en-US" dirty="0" smtClean="0">
                <a:latin typeface="Arial" panose="020B0604020202020204" pitchFamily="34" charset="0"/>
                <a:cs typeface="Arial" panose="020B0604020202020204" pitchFamily="34" charset="0"/>
              </a:rPr>
              <a:t>Center </a:t>
            </a:r>
            <a:r>
              <a:rPr lang="en-US" dirty="0">
                <a:latin typeface="Arial" panose="020B0604020202020204" pitchFamily="34" charset="0"/>
                <a:cs typeface="Arial" panose="020B0604020202020204" pitchFamily="34" charset="0"/>
              </a:rPr>
              <a:t>for Children’s Advocacy</a:t>
            </a:r>
          </a:p>
          <a:p>
            <a:pPr>
              <a:lnSpc>
                <a:spcPct val="100000"/>
              </a:lnSpc>
            </a:pPr>
            <a:r>
              <a:rPr lang="en-US" dirty="0" smtClean="0">
                <a:latin typeface="Arial" panose="020B0604020202020204" pitchFamily="34" charset="0"/>
                <a:cs typeface="Arial" panose="020B0604020202020204" pitchFamily="34" charset="0"/>
              </a:rPr>
              <a:t>August 11</a:t>
            </a:r>
            <a:r>
              <a:rPr lang="en-US" dirty="0" smtClean="0">
                <a:latin typeface="Arial" panose="020B0604020202020204" pitchFamily="34" charset="0"/>
                <a:cs typeface="Arial" panose="020B0604020202020204" pitchFamily="34" charset="0"/>
              </a:rPr>
              <a:t>, 2020</a:t>
            </a:r>
            <a:endParaRPr lang="en-US" dirty="0">
              <a:latin typeface="Arial" panose="020B0604020202020204" pitchFamily="34" charset="0"/>
              <a:cs typeface="Arial" panose="020B0604020202020204" pitchFamily="34" charset="0"/>
            </a:endParaRPr>
          </a:p>
          <a:p>
            <a:endParaRPr lang="en-US" dirty="0"/>
          </a:p>
        </p:txBody>
      </p:sp>
      <p:grpSp>
        <p:nvGrpSpPr>
          <p:cNvPr id="6" name="Group 5"/>
          <p:cNvGrpSpPr/>
          <p:nvPr/>
        </p:nvGrpSpPr>
        <p:grpSpPr>
          <a:xfrm>
            <a:off x="204943" y="6113680"/>
            <a:ext cx="11852379" cy="648668"/>
            <a:chOff x="204943" y="6113680"/>
            <a:chExt cx="11852379" cy="648668"/>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5" name="TextBox 4"/>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94035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idx="4294967295"/>
          </p:nvPr>
        </p:nvSpPr>
        <p:spPr/>
        <p:txBody>
          <a:bodyPr anchor="ctr">
            <a:normAutofit/>
          </a:bodyPr>
          <a:lstStyle/>
          <a:p>
            <a:pPr eaLnBrk="1" hangingPunct="1">
              <a:defRPr/>
            </a:pPr>
            <a:r>
              <a:rPr lang="en-US" dirty="0" smtClean="0">
                <a:solidFill>
                  <a:srgbClr val="0070C0"/>
                </a:solidFill>
                <a:effectLst>
                  <a:outerShdw blurRad="38100" dist="38100" dir="2700000" algn="tl">
                    <a:srgbClr val="C0C0C0"/>
                  </a:outerShdw>
                </a:effectLst>
              </a:rPr>
              <a:t>Ethics Hypotheticals:  Case #1</a:t>
            </a:r>
          </a:p>
        </p:txBody>
      </p:sp>
      <p:sp>
        <p:nvSpPr>
          <p:cNvPr id="66563" name="Rectangle 3"/>
          <p:cNvSpPr>
            <a:spLocks noGrp="1" noRot="1" noChangeArrowheads="1"/>
          </p:cNvSpPr>
          <p:nvPr>
            <p:ph type="body" idx="4294967295"/>
          </p:nvPr>
        </p:nvSpPr>
        <p:spPr>
          <a:xfrm>
            <a:off x="1981200" y="1524001"/>
            <a:ext cx="8229600" cy="4525963"/>
          </a:xfrm>
        </p:spPr>
        <p:txBody>
          <a:bodyPr>
            <a:normAutofit/>
          </a:bodyPr>
          <a:lstStyle/>
          <a:p>
            <a:pPr eaLnBrk="1" hangingPunct="1">
              <a:lnSpc>
                <a:spcPct val="90000"/>
              </a:lnSpc>
              <a:defRPr/>
            </a:pPr>
            <a:r>
              <a:rPr lang="en-US" dirty="0" smtClean="0">
                <a:effectLst>
                  <a:outerShdw blurRad="38100" dist="38100" dir="2700000" algn="tl">
                    <a:srgbClr val="C0C0C0"/>
                  </a:outerShdw>
                </a:effectLst>
              </a:rPr>
              <a:t>You represent a mom in a CP case</a:t>
            </a:r>
          </a:p>
          <a:p>
            <a:pPr eaLnBrk="1" hangingPunct="1">
              <a:lnSpc>
                <a:spcPct val="90000"/>
              </a:lnSpc>
              <a:defRPr/>
            </a:pPr>
            <a:r>
              <a:rPr lang="en-US" dirty="0" smtClean="0">
                <a:effectLst>
                  <a:outerShdw blurRad="38100" dist="38100" dir="2700000" algn="tl">
                    <a:srgbClr val="C0C0C0"/>
                  </a:outerShdw>
                </a:effectLst>
              </a:rPr>
              <a:t>Neglect petition filed but no removal of 2 children (ages 2 &amp; 6)</a:t>
            </a:r>
          </a:p>
          <a:p>
            <a:pPr eaLnBrk="1" hangingPunct="1">
              <a:lnSpc>
                <a:spcPct val="90000"/>
              </a:lnSpc>
              <a:defRPr/>
            </a:pPr>
            <a:r>
              <a:rPr lang="en-US" dirty="0" smtClean="0">
                <a:effectLst>
                  <a:outerShdw blurRad="38100" dist="38100" dir="2700000" algn="tl">
                    <a:srgbClr val="C0C0C0"/>
                  </a:outerShdw>
                </a:effectLst>
              </a:rPr>
              <a:t>PS – but mom confides struggling with SA</a:t>
            </a:r>
          </a:p>
          <a:p>
            <a:pPr eaLnBrk="1" hangingPunct="1">
              <a:lnSpc>
                <a:spcPct val="90000"/>
              </a:lnSpc>
              <a:defRPr/>
            </a:pPr>
            <a:r>
              <a:rPr lang="en-US" dirty="0" smtClean="0">
                <a:effectLst>
                  <a:outerShdw blurRad="38100" dist="38100" dir="2700000" algn="tl">
                    <a:srgbClr val="C0C0C0"/>
                  </a:outerShdw>
                </a:effectLst>
              </a:rPr>
              <a:t>Mom grabs you after a case status conference in court and confides in you she smoked meth before court appearance</a:t>
            </a:r>
          </a:p>
          <a:p>
            <a:pPr eaLnBrk="1" hangingPunct="1">
              <a:lnSpc>
                <a:spcPct val="90000"/>
              </a:lnSpc>
              <a:defRPr/>
            </a:pPr>
            <a:r>
              <a:rPr lang="en-US" dirty="0" smtClean="0">
                <a:effectLst>
                  <a:outerShdw blurRad="38100" dist="38100" dir="2700000" algn="tl">
                    <a:srgbClr val="C0C0C0"/>
                  </a:outerShdw>
                </a:effectLst>
              </a:rPr>
              <a:t>Heading to car to drive home – kids are in the apartment with grandmother</a:t>
            </a:r>
          </a:p>
          <a:p>
            <a:pPr lvl="1">
              <a:lnSpc>
                <a:spcPct val="90000"/>
              </a:lnSpc>
              <a:defRPr/>
            </a:pPr>
            <a:r>
              <a:rPr lang="en-US" b="1" i="1" dirty="0" smtClean="0">
                <a:solidFill>
                  <a:srgbClr val="FF0000"/>
                </a:solidFill>
                <a:effectLst>
                  <a:outerShdw blurRad="38100" dist="38100" dir="2700000" algn="tl">
                    <a:srgbClr val="C0C0C0"/>
                  </a:outerShdw>
                </a:effectLst>
              </a:rPr>
              <a:t>WHAT DO YOU DO?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21537529"/>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idx="4294967295"/>
          </p:nvPr>
        </p:nvSpPr>
        <p:spPr/>
        <p:txBody>
          <a:bodyPr anchor="ctr">
            <a:normAutofit/>
          </a:bodyPr>
          <a:lstStyle/>
          <a:p>
            <a:pPr eaLnBrk="1" hangingPunct="1">
              <a:defRPr/>
            </a:pPr>
            <a:r>
              <a:rPr lang="en-US" dirty="0" smtClean="0">
                <a:solidFill>
                  <a:srgbClr val="0070C0"/>
                </a:solidFill>
                <a:effectLst>
                  <a:outerShdw blurRad="38100" dist="38100" dir="2700000" algn="tl">
                    <a:srgbClr val="C0C0C0"/>
                  </a:outerShdw>
                </a:effectLst>
              </a:rPr>
              <a:t>Ethics Hypotheticals:  Case #2</a:t>
            </a:r>
          </a:p>
        </p:txBody>
      </p:sp>
      <p:sp>
        <p:nvSpPr>
          <p:cNvPr id="66563" name="Rectangle 3"/>
          <p:cNvSpPr>
            <a:spLocks noGrp="1" noRot="1" noChangeArrowheads="1"/>
          </p:cNvSpPr>
          <p:nvPr>
            <p:ph type="body" idx="4294967295"/>
          </p:nvPr>
        </p:nvSpPr>
        <p:spPr>
          <a:xfrm>
            <a:off x="1981200" y="1524001"/>
            <a:ext cx="8229600" cy="4525963"/>
          </a:xfrm>
        </p:spPr>
        <p:txBody>
          <a:bodyPr>
            <a:normAutofit fontScale="92500"/>
          </a:bodyPr>
          <a:lstStyle/>
          <a:p>
            <a:pPr eaLnBrk="1" hangingPunct="1">
              <a:lnSpc>
                <a:spcPct val="90000"/>
              </a:lnSpc>
              <a:defRPr/>
            </a:pPr>
            <a:r>
              <a:rPr lang="en-US" dirty="0" smtClean="0">
                <a:effectLst>
                  <a:outerShdw blurRad="38100" dist="38100" dir="2700000" algn="tl">
                    <a:srgbClr val="C0C0C0"/>
                  </a:outerShdw>
                </a:effectLst>
              </a:rPr>
              <a:t>You represent a 15 year old client in foster care</a:t>
            </a:r>
          </a:p>
          <a:p>
            <a:pPr eaLnBrk="1" hangingPunct="1">
              <a:lnSpc>
                <a:spcPct val="90000"/>
              </a:lnSpc>
              <a:defRPr/>
            </a:pPr>
            <a:r>
              <a:rPr lang="en-US" dirty="0" smtClean="0">
                <a:effectLst>
                  <a:outerShdw blurRad="38100" dist="38100" dir="2700000" algn="tl">
                    <a:srgbClr val="C0C0C0"/>
                  </a:outerShdw>
                </a:effectLst>
              </a:rPr>
              <a:t>Reunification imminent – parents completed most of the specific steps</a:t>
            </a:r>
          </a:p>
          <a:p>
            <a:pPr eaLnBrk="1" hangingPunct="1">
              <a:lnSpc>
                <a:spcPct val="90000"/>
              </a:lnSpc>
              <a:defRPr/>
            </a:pPr>
            <a:r>
              <a:rPr lang="en-US" dirty="0" smtClean="0">
                <a:effectLst>
                  <a:outerShdw blurRad="38100" dist="38100" dir="2700000" algn="tl">
                    <a:srgbClr val="C0C0C0"/>
                  </a:outerShdw>
                </a:effectLst>
              </a:rPr>
              <a:t>You visit parents’ home – suspicious of mom’s activities </a:t>
            </a:r>
          </a:p>
          <a:p>
            <a:pPr eaLnBrk="1" hangingPunct="1">
              <a:lnSpc>
                <a:spcPct val="90000"/>
              </a:lnSpc>
              <a:defRPr/>
            </a:pPr>
            <a:r>
              <a:rPr lang="en-US" dirty="0" smtClean="0">
                <a:effectLst>
                  <a:outerShdw blurRad="38100" dist="38100" dir="2700000" algn="tl">
                    <a:srgbClr val="C0C0C0"/>
                  </a:outerShdw>
                </a:effectLst>
              </a:rPr>
              <a:t>After visit you confer with client and recommend to her that reunification be postponed 3-6 months b/c you don’t believe mom is “ready” for reunification</a:t>
            </a:r>
          </a:p>
          <a:p>
            <a:pPr eaLnBrk="1" hangingPunct="1">
              <a:lnSpc>
                <a:spcPct val="90000"/>
              </a:lnSpc>
              <a:defRPr/>
            </a:pPr>
            <a:r>
              <a:rPr lang="en-US" dirty="0" smtClean="0">
                <a:effectLst>
                  <a:outerShdw blurRad="38100" dist="38100" dir="2700000" algn="tl">
                    <a:srgbClr val="C0C0C0"/>
                  </a:outerShdw>
                </a:effectLst>
              </a:rPr>
              <a:t>Client rejects recommendation – wants to go home ASAP.  </a:t>
            </a:r>
          </a:p>
          <a:p>
            <a:pPr lvl="1">
              <a:lnSpc>
                <a:spcPct val="90000"/>
              </a:lnSpc>
              <a:defRPr/>
            </a:pPr>
            <a:r>
              <a:rPr lang="en-US" b="1" i="1" dirty="0" smtClean="0">
                <a:solidFill>
                  <a:srgbClr val="FF0000"/>
                </a:solidFill>
                <a:effectLst>
                  <a:outerShdw blurRad="38100" dist="38100" dir="2700000" algn="tl">
                    <a:srgbClr val="C0C0C0"/>
                  </a:outerShdw>
                </a:effectLst>
              </a:rPr>
              <a:t>What is your position at the Perm Plan Review in court next week?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182847923"/>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idx="4294967295"/>
          </p:nvPr>
        </p:nvSpPr>
        <p:spPr/>
        <p:txBody>
          <a:bodyPr anchor="ctr"/>
          <a:lstStyle/>
          <a:p>
            <a:pPr eaLnBrk="1" hangingPunct="1">
              <a:defRPr/>
            </a:pPr>
            <a:r>
              <a:rPr lang="en-US" sz="3400" dirty="0">
                <a:solidFill>
                  <a:srgbClr val="0070C0"/>
                </a:solidFill>
                <a:effectLst>
                  <a:outerShdw blurRad="38100" dist="38100" dir="2700000" algn="tl">
                    <a:srgbClr val="C0C0C0"/>
                  </a:outerShdw>
                </a:effectLst>
              </a:rPr>
              <a:t>Rules For Ethical Survival In Child Protection Matters</a:t>
            </a:r>
          </a:p>
        </p:txBody>
      </p:sp>
      <p:pic>
        <p:nvPicPr>
          <p:cNvPr id="11267" name="Picture 5" descr="ethics cartoon"/>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a:xfrm>
            <a:off x="4449764" y="1900239"/>
            <a:ext cx="3348037" cy="4021137"/>
          </a:xfrm>
          <a:noFill/>
        </p:spPr>
      </p:pic>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7" name="TextBox 6"/>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22759438"/>
      </p:ext>
    </p:extLst>
  </p:cSld>
  <p:clrMapOvr>
    <a:masterClrMapping/>
  </p:clrMapOvr>
  <p:transition>
    <p:checke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70C0"/>
                </a:solidFill>
              </a:rPr>
              <a:t>Framing the Rules</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r>
              <a:rPr lang="en-US" dirty="0" smtClean="0"/>
              <a:t>Client-Lawyer Relationship</a:t>
            </a:r>
          </a:p>
          <a:p>
            <a:pPr lvl="1"/>
            <a:r>
              <a:rPr lang="en-US" dirty="0" smtClean="0">
                <a:solidFill>
                  <a:srgbClr val="0070C0"/>
                </a:solidFill>
              </a:rPr>
              <a:t>Rules 1 – 1.18</a:t>
            </a:r>
          </a:p>
          <a:p>
            <a:r>
              <a:rPr lang="en-US" dirty="0" smtClean="0"/>
              <a:t>Counselor</a:t>
            </a:r>
          </a:p>
          <a:p>
            <a:pPr lvl="1"/>
            <a:r>
              <a:rPr lang="en-US" dirty="0" smtClean="0">
                <a:solidFill>
                  <a:srgbClr val="0070C0"/>
                </a:solidFill>
              </a:rPr>
              <a:t>Rule 2.1</a:t>
            </a:r>
          </a:p>
          <a:p>
            <a:r>
              <a:rPr lang="en-US" dirty="0" smtClean="0"/>
              <a:t>Advocate</a:t>
            </a:r>
          </a:p>
          <a:p>
            <a:pPr lvl="1"/>
            <a:r>
              <a:rPr lang="en-US" dirty="0" smtClean="0">
                <a:solidFill>
                  <a:srgbClr val="0070C0"/>
                </a:solidFill>
              </a:rPr>
              <a:t>Rules 3.1 – 3.7</a:t>
            </a:r>
          </a:p>
          <a:p>
            <a:r>
              <a:rPr lang="en-US" dirty="0" smtClean="0"/>
              <a:t>Relationships with </a:t>
            </a:r>
            <a:r>
              <a:rPr lang="en-US" i="1" dirty="0" smtClean="0"/>
              <a:t>other</a:t>
            </a:r>
            <a:r>
              <a:rPr lang="en-US" dirty="0" smtClean="0"/>
              <a:t> than clients (i.e. other parties, lawyers, disinterested 3</a:t>
            </a:r>
            <a:r>
              <a:rPr lang="en-US" baseline="30000" dirty="0" smtClean="0"/>
              <a:t>rd</a:t>
            </a:r>
            <a:r>
              <a:rPr lang="en-US" dirty="0" smtClean="0"/>
              <a:t> parties)</a:t>
            </a:r>
          </a:p>
          <a:p>
            <a:pPr lvl="1"/>
            <a:r>
              <a:rPr lang="en-US" dirty="0" smtClean="0">
                <a:solidFill>
                  <a:srgbClr val="0070C0"/>
                </a:solidFill>
              </a:rPr>
              <a:t>Rules 4.1 – 4.4 </a:t>
            </a:r>
          </a:p>
          <a:p>
            <a:r>
              <a:rPr lang="en-US" dirty="0" smtClean="0"/>
              <a:t>The Integrity of the Profession</a:t>
            </a:r>
          </a:p>
          <a:p>
            <a:pPr lvl="1"/>
            <a:r>
              <a:rPr lang="en-US" dirty="0" smtClean="0">
                <a:solidFill>
                  <a:srgbClr val="0070C0"/>
                </a:solidFill>
              </a:rPr>
              <a:t>Rules 8.1 – 8.4 </a:t>
            </a:r>
            <a:endParaRPr lang="en-US" dirty="0" smtClean="0"/>
          </a:p>
          <a:p>
            <a:pPr marL="0" indent="0">
              <a:buNone/>
            </a:pPr>
            <a:endParaRPr lang="en-US" dirty="0" smtClean="0"/>
          </a:p>
          <a:p>
            <a:endParaRPr lang="en-US" dirty="0"/>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607241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heel(1)">
                                      <p:cBhvr>
                                        <p:cTn id="18" dur="2000"/>
                                        <p:tgtEl>
                                          <p:spTgt spid="3">
                                            <p:txEl>
                                              <p:pRg st="5" end="5"/>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Effect transition="in" filter="barn(inVertical)">
                                      <p:cBhvr>
                                        <p:cTn id="23" dur="500"/>
                                        <p:tgtEl>
                                          <p:spTgt spid="3">
                                            <p:txEl>
                                              <p:pRg st="7" end="7"/>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3">
                                            <p:txEl>
                                              <p:pRg st="9" end="9"/>
                                            </p:txEl>
                                          </p:spTgt>
                                        </p:tgtEl>
                                        <p:attrNameLst>
                                          <p:attrName>style.visibility</p:attrName>
                                        </p:attrNameLst>
                                      </p:cBhvr>
                                      <p:to>
                                        <p:strVal val="visible"/>
                                      </p:to>
                                    </p:set>
                                    <p:anim calcmode="lin" valueType="num">
                                      <p:cBhvr additive="base">
                                        <p:cTn id="28"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en-US" dirty="0" smtClean="0">
                <a:solidFill>
                  <a:srgbClr val="0070C0"/>
                </a:solidFill>
              </a:rPr>
              <a:t>Facing Ethical Issues</a:t>
            </a:r>
          </a:p>
        </p:txBody>
      </p:sp>
      <p:sp>
        <p:nvSpPr>
          <p:cNvPr id="12291" name="Rectangle 3"/>
          <p:cNvSpPr>
            <a:spLocks noGrp="1" noChangeArrowheads="1"/>
          </p:cNvSpPr>
          <p:nvPr>
            <p:ph type="body" idx="1"/>
          </p:nvPr>
        </p:nvSpPr>
        <p:spPr/>
        <p:txBody>
          <a:bodyPr/>
          <a:lstStyle/>
          <a:p>
            <a:pPr marL="609600" indent="-609600">
              <a:buFont typeface="Wingdings" pitchFamily="2" charset="2"/>
              <a:buAutoNum type="arabicPeriod"/>
            </a:pPr>
            <a:r>
              <a:rPr lang="en-US" altLang="en-US" dirty="0" smtClean="0"/>
              <a:t>Spot the Issue</a:t>
            </a:r>
          </a:p>
          <a:p>
            <a:pPr marL="609600" indent="-609600">
              <a:buFont typeface="Wingdings" pitchFamily="2" charset="2"/>
              <a:buAutoNum type="arabicPeriod"/>
            </a:pPr>
            <a:r>
              <a:rPr lang="en-US" altLang="en-US" dirty="0" smtClean="0"/>
              <a:t>Find the Rule</a:t>
            </a:r>
          </a:p>
          <a:p>
            <a:pPr marL="609600" indent="-609600">
              <a:buFont typeface="Wingdings" pitchFamily="2" charset="2"/>
              <a:buAutoNum type="arabicPeriod"/>
            </a:pPr>
            <a:r>
              <a:rPr lang="en-US" altLang="en-US" dirty="0" smtClean="0"/>
              <a:t>Look for a differentiation – representing an adult vs. child (and the rule(s)’ application)</a:t>
            </a:r>
          </a:p>
          <a:p>
            <a:pPr marL="609600" indent="-609600">
              <a:buFont typeface="Wingdings" pitchFamily="2" charset="2"/>
              <a:buAutoNum type="arabicPeriod"/>
            </a:pPr>
            <a:r>
              <a:rPr lang="en-US" altLang="en-US" dirty="0" smtClean="0"/>
              <a:t>Apply the analysis</a:t>
            </a:r>
          </a:p>
          <a:p>
            <a:pPr marL="609600" indent="-609600">
              <a:buFont typeface="Wingdings" pitchFamily="2" charset="2"/>
              <a:buAutoNum type="arabicPeriod"/>
            </a:pPr>
            <a:r>
              <a:rPr lang="en-US" altLang="en-US" dirty="0" smtClean="0"/>
              <a:t>Seek assistance (pick up your phone)</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056363074"/>
      </p:ext>
    </p:extLst>
  </p:cSld>
  <p:clrMapOvr>
    <a:masterClrMapping/>
  </p:clrMapOvr>
  <p:transition>
    <p:pull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idx="4294967295"/>
          </p:nvPr>
        </p:nvSpPr>
        <p:spPr/>
        <p:txBody>
          <a:bodyPr anchor="ctr"/>
          <a:lstStyle/>
          <a:p>
            <a:pPr eaLnBrk="1" hangingPunct="1">
              <a:defRPr/>
            </a:pPr>
            <a:r>
              <a:rPr lang="en-US" sz="3400" dirty="0">
                <a:solidFill>
                  <a:srgbClr val="0070C0"/>
                </a:solidFill>
                <a:effectLst>
                  <a:outerShdw blurRad="38100" dist="38100" dir="2700000" algn="tl">
                    <a:srgbClr val="C0C0C0"/>
                  </a:outerShdw>
                </a:effectLst>
              </a:rPr>
              <a:t>Rules For Ethical Survival In Child Protection Matters</a:t>
            </a:r>
          </a:p>
        </p:txBody>
      </p:sp>
      <p:sp>
        <p:nvSpPr>
          <p:cNvPr id="67587" name="Rectangle 3"/>
          <p:cNvSpPr>
            <a:spLocks noGrp="1" noRot="1" noChangeArrowheads="1"/>
          </p:cNvSpPr>
          <p:nvPr>
            <p:ph type="body" idx="4294967295"/>
          </p:nvPr>
        </p:nvSpPr>
        <p:spPr/>
        <p:txBody>
          <a:bodyPr/>
          <a:lstStyle/>
          <a:p>
            <a:pPr marL="0" indent="0">
              <a:buNone/>
              <a:defRPr/>
            </a:pPr>
            <a:r>
              <a:rPr lang="en-US" b="1" dirty="0" smtClean="0">
                <a:effectLst>
                  <a:outerShdw blurRad="38100" dist="38100" dir="2700000" algn="tl">
                    <a:srgbClr val="C0C0C0"/>
                  </a:outerShdw>
                </a:effectLst>
              </a:rPr>
              <a:t>1. Avoid Misconduct at All Costs</a:t>
            </a:r>
          </a:p>
          <a:p>
            <a:pPr marL="609600" indent="-609600">
              <a:buNone/>
              <a:defRPr/>
            </a:pPr>
            <a:endParaRPr lang="en-US" dirty="0" smtClean="0">
              <a:solidFill>
                <a:srgbClr val="0070C0"/>
              </a:solidFill>
              <a:effectLst>
                <a:outerShdw blurRad="38100" dist="38100" dir="2700000" algn="tl">
                  <a:srgbClr val="C0C0C0"/>
                </a:outerShdw>
              </a:effectLst>
            </a:endParaRPr>
          </a:p>
          <a:p>
            <a:pPr marL="609600" indent="-609600">
              <a:buNone/>
              <a:defRPr/>
            </a:pPr>
            <a:r>
              <a:rPr lang="en-US" dirty="0" smtClean="0">
                <a:solidFill>
                  <a:srgbClr val="0070C0"/>
                </a:solidFill>
                <a:effectLst>
                  <a:outerShdw blurRad="38100" dist="38100" dir="2700000" algn="tl">
                    <a:srgbClr val="C0C0C0"/>
                  </a:outerShdw>
                </a:effectLst>
              </a:rPr>
              <a:t>Source:  Rule 8.4 - Misconduct</a:t>
            </a:r>
            <a:endParaRPr lang="en-US" dirty="0" smtClean="0">
              <a:effectLst>
                <a:outerShdw blurRad="38100" dist="38100" dir="2700000" algn="tl">
                  <a:srgbClr val="C0C0C0"/>
                </a:outerShdw>
              </a:effectLst>
            </a:endParaRPr>
          </a:p>
          <a:p>
            <a:pPr marL="609600" indent="-609600">
              <a:buNone/>
              <a:defRPr/>
            </a:pPr>
            <a:r>
              <a:rPr lang="en-US" dirty="0" smtClean="0">
                <a:effectLst>
                  <a:outerShdw blurRad="38100" dist="38100" dir="2700000" algn="tl">
                    <a:srgbClr val="C0C0C0"/>
                  </a:outerShdw>
                </a:effectLst>
              </a:rPr>
              <a:t>Don’t engage in dishonesty, fraud, deceit, or misrepresentation … etc.  </a:t>
            </a:r>
          </a:p>
          <a:p>
            <a:pPr marL="609600" indent="-609600">
              <a:buNone/>
              <a:defRPr/>
            </a:pPr>
            <a:endParaRPr lang="en-US" dirty="0" smtClean="0">
              <a:effectLst>
                <a:outerShdw blurRad="38100" dist="38100" dir="2700000" algn="tl">
                  <a:srgbClr val="C0C0C0"/>
                </a:outerShdw>
              </a:effectLst>
            </a:endParaRPr>
          </a:p>
          <a:p>
            <a:pPr marL="609600" indent="-609600">
              <a:buNone/>
              <a:defRPr/>
            </a:pPr>
            <a:r>
              <a:rPr lang="en-US" dirty="0" smtClean="0">
                <a:solidFill>
                  <a:srgbClr val="FF0000"/>
                </a:solidFill>
                <a:effectLst>
                  <a:outerShdw blurRad="38100" dist="38100" dir="2700000" algn="tl">
                    <a:srgbClr val="C0C0C0"/>
                  </a:outerShdw>
                </a:effectLst>
              </a:rPr>
              <a:t>Differential</a:t>
            </a:r>
            <a:r>
              <a:rPr lang="en-US" dirty="0" smtClean="0">
                <a:effectLst>
                  <a:outerShdw blurRad="38100" dist="38100" dir="2700000" algn="tl">
                    <a:srgbClr val="C0C0C0"/>
                  </a:outerShdw>
                </a:effectLst>
              </a:rPr>
              <a:t>:  None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967356634"/>
      </p:ext>
    </p:extLst>
  </p:cSld>
  <p:clrMapOvr>
    <a:masterClrMapping/>
  </p:clrMapOvr>
  <p:transition>
    <p:spli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rrowheads="1"/>
          </p:cNvSpPr>
          <p:nvPr>
            <p:ph type="title" idx="4294967295"/>
          </p:nvPr>
        </p:nvSpPr>
        <p:spPr/>
        <p:txBody>
          <a:bodyPr anchor="ctr"/>
          <a:lstStyle/>
          <a:p>
            <a:pPr eaLnBrk="1" hangingPunct="1">
              <a:defRPr/>
            </a:pPr>
            <a:r>
              <a:rPr lang="en-US" sz="3400" dirty="0">
                <a:solidFill>
                  <a:srgbClr val="0070C0"/>
                </a:solidFill>
                <a:effectLst>
                  <a:outerShdw blurRad="38100" dist="38100" dir="2700000" algn="tl">
                    <a:srgbClr val="C0C0C0"/>
                  </a:outerShdw>
                </a:effectLst>
              </a:rPr>
              <a:t>Rules For Ethical Survival In Child Protection Matters</a:t>
            </a:r>
          </a:p>
        </p:txBody>
      </p:sp>
      <p:sp>
        <p:nvSpPr>
          <p:cNvPr id="67587" name="Rectangle 3"/>
          <p:cNvSpPr>
            <a:spLocks noGrp="1" noRot="1" noChangeArrowheads="1"/>
          </p:cNvSpPr>
          <p:nvPr>
            <p:ph type="body" idx="4294967295"/>
          </p:nvPr>
        </p:nvSpPr>
        <p:spPr/>
        <p:txBody>
          <a:bodyPr>
            <a:normAutofit fontScale="92500" lnSpcReduction="10000"/>
          </a:bodyPr>
          <a:lstStyle/>
          <a:p>
            <a:pPr marL="0" indent="0">
              <a:lnSpc>
                <a:spcPct val="80000"/>
              </a:lnSpc>
              <a:buNone/>
              <a:defRPr/>
            </a:pPr>
            <a:r>
              <a:rPr lang="en-US" sz="2600" b="1" dirty="0">
                <a:effectLst>
                  <a:outerShdw blurRad="38100" dist="38100" dir="2700000" algn="tl">
                    <a:srgbClr val="C0C0C0"/>
                  </a:outerShdw>
                </a:effectLst>
              </a:rPr>
              <a:t>Avoid Misconduct at All Costs</a:t>
            </a:r>
          </a:p>
          <a:p>
            <a:pPr marL="609600" indent="-609600">
              <a:lnSpc>
                <a:spcPct val="80000"/>
              </a:lnSpc>
              <a:buNone/>
              <a:defRPr/>
            </a:pPr>
            <a:endParaRPr lang="en-US" sz="1700" dirty="0">
              <a:solidFill>
                <a:srgbClr val="FFC000"/>
              </a:solidFill>
              <a:effectLst>
                <a:outerShdw blurRad="38100" dist="38100" dir="2700000" algn="tl">
                  <a:srgbClr val="C0C0C0"/>
                </a:outerShdw>
              </a:effectLst>
            </a:endParaRPr>
          </a:p>
          <a:p>
            <a:r>
              <a:rPr lang="en-US" sz="1800" b="1" dirty="0"/>
              <a:t>Rule 8.4 Misconduct</a:t>
            </a:r>
          </a:p>
          <a:p>
            <a:r>
              <a:rPr lang="en-US" sz="1800" dirty="0"/>
              <a:t>It is professional misconduct for a lawyer to:</a:t>
            </a:r>
          </a:p>
          <a:p>
            <a:r>
              <a:rPr lang="en-US" sz="1800" dirty="0"/>
              <a:t>(1) Violate or attempt to violate the Rules of Professional Conduct, </a:t>
            </a:r>
            <a:r>
              <a:rPr lang="en-US" sz="1800" dirty="0">
                <a:hlinkClick r:id="rId3"/>
              </a:rPr>
              <a:t>knowingly</a:t>
            </a:r>
            <a:r>
              <a:rPr lang="en-US" sz="1800" dirty="0"/>
              <a:t> assist or induce another to do so, or do so through the acts of another;</a:t>
            </a:r>
          </a:p>
          <a:p>
            <a:r>
              <a:rPr lang="en-US" sz="1800" dirty="0"/>
              <a:t>(2) Commit a criminal act that reflects adversely on the lawyer's honesty, trustworthiness or fitness as a lawyer in other respects;</a:t>
            </a:r>
          </a:p>
          <a:p>
            <a:r>
              <a:rPr lang="en-US" sz="1800" dirty="0"/>
              <a:t>(3) Engage in conduct involving dishonesty, </a:t>
            </a:r>
            <a:r>
              <a:rPr lang="en-US" sz="1800" dirty="0">
                <a:hlinkClick r:id="rId3"/>
              </a:rPr>
              <a:t>fraud</a:t>
            </a:r>
            <a:r>
              <a:rPr lang="en-US" sz="1800" dirty="0"/>
              <a:t>, deceit or misrepresentation;</a:t>
            </a:r>
          </a:p>
          <a:p>
            <a:r>
              <a:rPr lang="en-US" sz="1800" dirty="0"/>
              <a:t>(4) Engage in conduct that is prejudicial to the administration of justice;</a:t>
            </a:r>
          </a:p>
          <a:p>
            <a:r>
              <a:rPr lang="en-US" sz="1800" dirty="0"/>
              <a:t>(5) State or imply an ability to influence improperly a government agency or official or to achieve results by means that violate the Rules of Professional Conduct or other law; or</a:t>
            </a:r>
          </a:p>
          <a:p>
            <a:r>
              <a:rPr lang="en-US" sz="1800" dirty="0"/>
              <a:t>(6) </a:t>
            </a:r>
            <a:r>
              <a:rPr lang="en-US" sz="1800" dirty="0">
                <a:hlinkClick r:id="rId3"/>
              </a:rPr>
              <a:t>Knowingly</a:t>
            </a:r>
            <a:r>
              <a:rPr lang="en-US" sz="1800" dirty="0"/>
              <a:t> assist a judge or judicial officer in conduct that is a violation of applicable rules of judicial conduct or other law.</a:t>
            </a:r>
          </a:p>
          <a:p>
            <a:pPr marL="609600" indent="-609600">
              <a:lnSpc>
                <a:spcPct val="80000"/>
              </a:lnSpc>
              <a:buNone/>
              <a:defRPr/>
            </a:pPr>
            <a:endParaRPr lang="en-US" sz="1700" dirty="0">
              <a:solidFill>
                <a:srgbClr val="FFC000"/>
              </a:solidFill>
              <a:effectLst>
                <a:outerShdw blurRad="38100" dist="38100" dir="2700000" algn="tl">
                  <a:srgbClr val="C0C0C0"/>
                </a:outerShdw>
              </a:effectLst>
            </a:endParaRPr>
          </a:p>
        </p:txBody>
      </p:sp>
      <p:sp>
        <p:nvSpPr>
          <p:cNvPr id="15364" name="Footer Placeholder 3"/>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dirty="0" smtClean="0"/>
              <a:t>Conn. Rule Prof. Con. 8.4 (2019)</a:t>
            </a:r>
          </a:p>
        </p:txBody>
      </p:sp>
      <p:grpSp>
        <p:nvGrpSpPr>
          <p:cNvPr id="5" name="Group 4"/>
          <p:cNvGrpSpPr/>
          <p:nvPr/>
        </p:nvGrpSpPr>
        <p:grpSpPr>
          <a:xfrm>
            <a:off x="204943" y="6113680"/>
            <a:ext cx="11852379" cy="648668"/>
            <a:chOff x="204943" y="6113680"/>
            <a:chExt cx="11852379" cy="648668"/>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7" name="TextBox 6"/>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70397910"/>
      </p:ext>
    </p:extLst>
  </p:cSld>
  <p:clrMapOvr>
    <a:masterClrMapping/>
  </p:clrMapOvr>
  <p:transition>
    <p:spli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Rules for Ethical Survival </a:t>
            </a:r>
          </a:p>
        </p:txBody>
      </p:sp>
      <p:sp>
        <p:nvSpPr>
          <p:cNvPr id="69635" name="Rectangle 3"/>
          <p:cNvSpPr>
            <a:spLocks noGrp="1" noRot="1" noChangeArrowheads="1"/>
          </p:cNvSpPr>
          <p:nvPr>
            <p:ph type="body" idx="4294967295"/>
          </p:nvPr>
        </p:nvSpPr>
        <p:spPr/>
        <p:txBody>
          <a:bodyPr>
            <a:normAutofit fontScale="92500"/>
          </a:bodyPr>
          <a:lstStyle/>
          <a:p>
            <a:pPr marL="0" indent="0">
              <a:buNone/>
              <a:defRPr/>
            </a:pPr>
            <a:r>
              <a:rPr lang="en-US" b="1" dirty="0" smtClean="0">
                <a:effectLst>
                  <a:outerShdw blurRad="38100" dist="38100" dir="2700000" algn="tl">
                    <a:srgbClr val="C0C0C0"/>
                  </a:outerShdw>
                </a:effectLst>
              </a:rPr>
              <a:t>2. Be An Advisor/Counselor To You Client </a:t>
            </a:r>
          </a:p>
          <a:p>
            <a:pPr marL="609600" indent="-609600">
              <a:buNone/>
              <a:defRPr/>
            </a:pPr>
            <a:r>
              <a:rPr lang="en-US" sz="3000" dirty="0">
                <a:solidFill>
                  <a:srgbClr val="0070C0"/>
                </a:solidFill>
                <a:effectLst>
                  <a:outerShdw blurRad="38100" dist="38100" dir="2700000" algn="tl">
                    <a:srgbClr val="C0C0C0"/>
                  </a:outerShdw>
                </a:effectLst>
              </a:rPr>
              <a:t>Source:  Rule 2.1 - Advisor </a:t>
            </a:r>
          </a:p>
          <a:p>
            <a:pPr marL="609600" indent="-609600">
              <a:buNone/>
              <a:defRPr/>
            </a:pPr>
            <a:r>
              <a:rPr lang="en-US" sz="1900" dirty="0">
                <a:effectLst>
                  <a:outerShdw blurRad="38100" dist="38100" dir="2700000" algn="tl">
                    <a:srgbClr val="C0C0C0"/>
                  </a:outerShdw>
                </a:effectLst>
              </a:rPr>
              <a:t>	</a:t>
            </a:r>
            <a:r>
              <a:rPr lang="en-US" sz="2400" dirty="0">
                <a:effectLst>
                  <a:outerShdw blurRad="38100" dist="38100" dir="2700000" algn="tl">
                    <a:srgbClr val="C0C0C0"/>
                  </a:outerShdw>
                </a:effectLst>
              </a:rPr>
              <a:t>“In representing a client, a lawyer shall exercise independent professional judgment and render candid advice … moral, economic, social and political factors” [may be considered] … </a:t>
            </a:r>
          </a:p>
          <a:p>
            <a:pPr marL="609600" indent="-609600">
              <a:buNone/>
              <a:defRPr/>
            </a:pPr>
            <a:r>
              <a:rPr lang="en-US" sz="3000" i="1" dirty="0">
                <a:solidFill>
                  <a:srgbClr val="FF0000"/>
                </a:solidFill>
                <a:effectLst>
                  <a:outerShdw blurRad="38100" dist="38100" dir="2700000" algn="tl">
                    <a:srgbClr val="C0C0C0"/>
                  </a:outerShdw>
                </a:effectLst>
              </a:rPr>
              <a:t>Differential</a:t>
            </a:r>
            <a:r>
              <a:rPr lang="en-US" sz="3000" dirty="0">
                <a:effectLst>
                  <a:outerShdw blurRad="38100" dist="38100" dir="2700000" algn="tl">
                    <a:srgbClr val="C0C0C0"/>
                  </a:outerShdw>
                </a:effectLst>
              </a:rPr>
              <a:t>:  Dependent on age, cognitive ability, and role …use your judgment but don’t underestimate the value of counseling a client.  </a:t>
            </a:r>
            <a:endParaRPr lang="en-US" sz="3000" dirty="0" smtClean="0">
              <a:effectLst>
                <a:outerShdw blurRad="38100" dist="38100" dir="2700000" algn="tl">
                  <a:srgbClr val="C0C0C0"/>
                </a:outerShdw>
              </a:effectLst>
            </a:endParaRPr>
          </a:p>
          <a:p>
            <a:pPr marL="609600" indent="-609600">
              <a:buNone/>
              <a:defRPr/>
            </a:pPr>
            <a:r>
              <a:rPr lang="en-US" sz="3000" i="1" dirty="0" smtClean="0">
                <a:solidFill>
                  <a:srgbClr val="FF0000"/>
                </a:solidFill>
                <a:effectLst>
                  <a:outerShdw blurRad="38100" dist="38100" dir="2700000" algn="tl">
                    <a:srgbClr val="C0C0C0"/>
                  </a:outerShdw>
                </a:effectLst>
              </a:rPr>
              <a:t>Beware</a:t>
            </a:r>
            <a:r>
              <a:rPr lang="en-US" sz="3000" dirty="0" smtClean="0">
                <a:effectLst>
                  <a:outerShdw blurRad="38100" dist="38100" dir="2700000" algn="tl">
                    <a:srgbClr val="C0C0C0"/>
                  </a:outerShdw>
                </a:effectLst>
              </a:rPr>
              <a:t>:  </a:t>
            </a:r>
            <a:r>
              <a:rPr lang="en-US" sz="3000" dirty="0" smtClean="0"/>
              <a:t>There is a often a fine line between advice/persuasion/coercion in child protection counseling situations  </a:t>
            </a:r>
            <a:endParaRPr lang="en-US" sz="3000" dirty="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596165249"/>
      </p:ext>
    </p:extLst>
  </p:cSld>
  <p:clrMapOvr>
    <a:masterClrMapping/>
  </p:clrMapOvr>
  <p:transition>
    <p:strips dir="l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Rules for Ethical Survival  </a:t>
            </a:r>
          </a:p>
        </p:txBody>
      </p:sp>
      <p:sp>
        <p:nvSpPr>
          <p:cNvPr id="70659" name="Rectangle 3"/>
          <p:cNvSpPr>
            <a:spLocks noGrp="1" noRot="1" noChangeArrowheads="1"/>
          </p:cNvSpPr>
          <p:nvPr>
            <p:ph type="body" idx="4294967295"/>
          </p:nvPr>
        </p:nvSpPr>
        <p:spPr/>
        <p:txBody>
          <a:bodyPr>
            <a:normAutofit/>
          </a:bodyPr>
          <a:lstStyle/>
          <a:p>
            <a:pPr marL="457200" indent="-457200">
              <a:buAutoNum type="arabicPeriod" startAt="3"/>
              <a:defRPr/>
            </a:pPr>
            <a:r>
              <a:rPr lang="en-US" sz="2600" b="1" dirty="0">
                <a:effectLst>
                  <a:outerShdw blurRad="38100" dist="38100" dir="2700000" algn="tl">
                    <a:srgbClr val="C0C0C0"/>
                  </a:outerShdw>
                </a:effectLst>
              </a:rPr>
              <a:t>Be careful dealing with unrepresented parties – and never, under any circumstances, provide them with legal advice if the </a:t>
            </a:r>
            <a:r>
              <a:rPr lang="en-US" sz="2600" b="1" i="1" dirty="0">
                <a:effectLst>
                  <a:outerShdw blurRad="38100" dist="38100" dir="2700000" algn="tl">
                    <a:srgbClr val="C0C0C0"/>
                  </a:outerShdw>
                </a:effectLst>
              </a:rPr>
              <a:t>potential</a:t>
            </a:r>
            <a:r>
              <a:rPr lang="en-US" sz="2600" b="1" dirty="0">
                <a:effectLst>
                  <a:outerShdw blurRad="38100" dist="38100" dir="2700000" algn="tl">
                    <a:srgbClr val="C0C0C0"/>
                  </a:outerShdw>
                </a:effectLst>
              </a:rPr>
              <a:t> for conflict exists.  </a:t>
            </a:r>
          </a:p>
          <a:p>
            <a:pPr marL="609600" indent="-609600">
              <a:buNone/>
              <a:defRPr/>
            </a:pPr>
            <a:r>
              <a:rPr lang="en-US" sz="2600" dirty="0">
                <a:solidFill>
                  <a:srgbClr val="0070C0"/>
                </a:solidFill>
                <a:effectLst>
                  <a:outerShdw blurRad="38100" dist="38100" dir="2700000" algn="tl">
                    <a:srgbClr val="C0C0C0"/>
                  </a:outerShdw>
                </a:effectLst>
              </a:rPr>
              <a:t>Source:  Rule 4.3 – Dealing with Unrepresented Persons </a:t>
            </a:r>
          </a:p>
          <a:p>
            <a:pPr marL="609600" indent="-609600">
              <a:buNone/>
              <a:defRPr/>
            </a:pPr>
            <a:r>
              <a:rPr lang="en-US" sz="2600" dirty="0">
                <a:effectLst>
                  <a:outerShdw blurRad="38100" dist="38100" dir="2700000" algn="tl">
                    <a:srgbClr val="C0C0C0"/>
                  </a:outerShdw>
                </a:effectLst>
              </a:rPr>
              <a:t>	</a:t>
            </a:r>
            <a:r>
              <a:rPr lang="en-US" sz="1800" dirty="0">
                <a:effectLst>
                  <a:outerShdw blurRad="38100" dist="38100" dir="2700000" algn="tl">
                    <a:srgbClr val="C0C0C0"/>
                  </a:outerShdw>
                </a:effectLst>
              </a:rPr>
              <a:t>“In dealing on behalf of a client with a person who is not represented by counsel, a lawyer shall not state that the lawyer is disinterested …[t]he lawyer shall not give advice to an unrepresented person, other than the advice to secure counsel, </a:t>
            </a:r>
            <a:r>
              <a:rPr lang="en-US" sz="1800" i="1" dirty="0">
                <a:effectLst>
                  <a:outerShdw blurRad="38100" dist="38100" dir="2700000" algn="tl">
                    <a:srgbClr val="C0C0C0"/>
                  </a:outerShdw>
                </a:effectLst>
              </a:rPr>
              <a:t>if the lawyer knows or reasonably should know that the interests of such a person are or have a reasonable possibility of being in conflict with the interests of the client.”</a:t>
            </a:r>
            <a:endParaRPr lang="en-US" sz="1800" dirty="0">
              <a:effectLst>
                <a:outerShdw blurRad="38100" dist="38100" dir="2700000" algn="tl">
                  <a:srgbClr val="C0C0C0"/>
                </a:outerShdw>
              </a:effectLst>
            </a:endParaRPr>
          </a:p>
          <a:p>
            <a:pPr marL="609600" indent="-609600">
              <a:buNone/>
              <a:defRPr/>
            </a:pPr>
            <a:r>
              <a:rPr lang="en-US" sz="2600" i="1" dirty="0">
                <a:solidFill>
                  <a:srgbClr val="FF0000"/>
                </a:solidFill>
                <a:effectLst>
                  <a:outerShdw blurRad="38100" dist="38100" dir="2700000" algn="tl">
                    <a:srgbClr val="C0C0C0"/>
                  </a:outerShdw>
                </a:effectLst>
              </a:rPr>
              <a:t>Differential</a:t>
            </a:r>
            <a:r>
              <a:rPr lang="en-US" sz="2600" dirty="0">
                <a:solidFill>
                  <a:srgbClr val="FF0000"/>
                </a:solidFill>
                <a:effectLst>
                  <a:outerShdw blurRad="38100" dist="38100" dir="2700000" algn="tl">
                    <a:srgbClr val="C0C0C0"/>
                  </a:outerShdw>
                </a:effectLst>
              </a:rPr>
              <a:t>:  None</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957325997"/>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Rules for Ethical Survival  </a:t>
            </a:r>
          </a:p>
        </p:txBody>
      </p:sp>
      <p:sp>
        <p:nvSpPr>
          <p:cNvPr id="70659" name="Rectangle 3"/>
          <p:cNvSpPr>
            <a:spLocks noGrp="1" noRot="1" noChangeArrowheads="1"/>
          </p:cNvSpPr>
          <p:nvPr>
            <p:ph type="body" idx="4294967295"/>
          </p:nvPr>
        </p:nvSpPr>
        <p:spPr/>
        <p:txBody>
          <a:bodyPr>
            <a:normAutofit/>
          </a:bodyPr>
          <a:lstStyle/>
          <a:p>
            <a:pPr marL="457200" indent="-457200">
              <a:buAutoNum type="arabicPeriod" startAt="3"/>
              <a:defRPr/>
            </a:pPr>
            <a:r>
              <a:rPr lang="en-US" sz="2600" b="1" dirty="0">
                <a:effectLst>
                  <a:outerShdw blurRad="38100" dist="38100" dir="2700000" algn="tl">
                    <a:srgbClr val="C0C0C0"/>
                  </a:outerShdw>
                </a:effectLst>
              </a:rPr>
              <a:t>Be careful dealing with unrepresented parties – and never, under any circumstances, provide them with legal advice if the </a:t>
            </a:r>
            <a:r>
              <a:rPr lang="en-US" sz="2600" b="1" i="1" dirty="0">
                <a:effectLst>
                  <a:outerShdw blurRad="38100" dist="38100" dir="2700000" algn="tl">
                    <a:srgbClr val="C0C0C0"/>
                  </a:outerShdw>
                </a:effectLst>
              </a:rPr>
              <a:t>potential</a:t>
            </a:r>
            <a:r>
              <a:rPr lang="en-US" sz="2600" b="1" dirty="0">
                <a:effectLst>
                  <a:outerShdw blurRad="38100" dist="38100" dir="2700000" algn="tl">
                    <a:srgbClr val="C0C0C0"/>
                  </a:outerShdw>
                </a:effectLst>
              </a:rPr>
              <a:t> for conflict exists.  </a:t>
            </a:r>
            <a:endParaRPr lang="en-US" sz="2600" b="1" dirty="0" smtClean="0">
              <a:effectLst>
                <a:outerShdw blurRad="38100" dist="38100" dir="2700000" algn="tl">
                  <a:srgbClr val="C0C0C0"/>
                </a:outerShdw>
              </a:effectLst>
            </a:endParaRPr>
          </a:p>
          <a:p>
            <a:pPr marL="0" indent="0">
              <a:buNone/>
              <a:defRPr/>
            </a:pPr>
            <a:endParaRPr lang="en-US" sz="2600" b="1" dirty="0">
              <a:effectLst>
                <a:outerShdw blurRad="38100" dist="38100" dir="2700000" algn="tl">
                  <a:srgbClr val="C0C0C0"/>
                </a:outerShdw>
              </a:effectLst>
            </a:endParaRPr>
          </a:p>
          <a:p>
            <a:pPr marL="0" indent="0">
              <a:buNone/>
              <a:defRPr/>
            </a:pPr>
            <a:r>
              <a:rPr lang="en-US" sz="2600" i="1" dirty="0" smtClean="0">
                <a:effectLst>
                  <a:outerShdw blurRad="38100" dist="38100" dir="2700000" algn="tl">
                    <a:srgbClr val="C0C0C0"/>
                  </a:outerShdw>
                </a:effectLst>
              </a:rPr>
              <a:t>Query:  Can you “friend” someone on Facebook who happens to be related to a litigant but is not a party to the underlying action?  </a:t>
            </a:r>
          </a:p>
          <a:p>
            <a:pPr>
              <a:defRPr/>
            </a:pPr>
            <a:r>
              <a:rPr lang="en-US" sz="2600" u="sng" dirty="0" smtClean="0">
                <a:effectLst>
                  <a:outerShdw blurRad="38100" dist="38100" dir="2700000" algn="tl">
                    <a:srgbClr val="C0C0C0"/>
                  </a:outerShdw>
                </a:effectLst>
              </a:rPr>
              <a:t>See</a:t>
            </a:r>
            <a:r>
              <a:rPr lang="en-US" sz="2600" dirty="0">
                <a:effectLst>
                  <a:outerShdw blurRad="38100" dist="38100" dir="2700000" algn="tl">
                    <a:srgbClr val="C0C0C0"/>
                  </a:outerShdw>
                </a:effectLst>
              </a:rPr>
              <a:t> </a:t>
            </a:r>
            <a:r>
              <a:rPr lang="en-US" sz="2600" i="1" dirty="0" err="1" smtClean="0">
                <a:effectLst>
                  <a:outerShdw blurRad="38100" dist="38100" dir="2700000" algn="tl">
                    <a:srgbClr val="C0C0C0"/>
                  </a:outerShdw>
                </a:effectLst>
              </a:rPr>
              <a:t>Rosenay</a:t>
            </a:r>
            <a:r>
              <a:rPr lang="en-US" sz="2600" i="1" dirty="0" smtClean="0">
                <a:effectLst>
                  <a:outerShdw blurRad="38100" dist="38100" dir="2700000" algn="tl">
                    <a:srgbClr val="C0C0C0"/>
                  </a:outerShdw>
                </a:effectLst>
              </a:rPr>
              <a:t> v. </a:t>
            </a:r>
            <a:r>
              <a:rPr lang="en-US" sz="2600" i="1" dirty="0" err="1" smtClean="0">
                <a:effectLst>
                  <a:outerShdw blurRad="38100" dist="38100" dir="2700000" algn="tl">
                    <a:srgbClr val="C0C0C0"/>
                  </a:outerShdw>
                </a:effectLst>
              </a:rPr>
              <a:t>Taback</a:t>
            </a:r>
            <a:r>
              <a:rPr lang="en-US" sz="2600" dirty="0" smtClean="0">
                <a:effectLst>
                  <a:outerShdw blurRad="38100" dist="38100" dir="2700000" algn="tl">
                    <a:srgbClr val="C0C0C0"/>
                  </a:outerShdw>
                </a:effectLst>
              </a:rPr>
              <a:t>, Docket No. AAN-CV-15-6019447 S (plaintiff’s attorney “friended” defendant’s wife on </a:t>
            </a:r>
            <a:r>
              <a:rPr lang="en-US" sz="2600" dirty="0" err="1" smtClean="0">
                <a:effectLst>
                  <a:outerShdw blurRad="38100" dist="38100" dir="2700000" algn="tl">
                    <a:srgbClr val="C0C0C0"/>
                  </a:outerShdw>
                </a:effectLst>
              </a:rPr>
              <a:t>Facbook</a:t>
            </a:r>
            <a:r>
              <a:rPr lang="en-US" sz="2600" dirty="0" smtClean="0">
                <a:effectLst>
                  <a:outerShdw blurRad="38100" dist="38100" dir="2700000" algn="tl">
                    <a:srgbClr val="C0C0C0"/>
                  </a:outerShdw>
                </a:effectLst>
              </a:rPr>
              <a:t> … not appropriate but not </a:t>
            </a:r>
            <a:r>
              <a:rPr lang="en-US" sz="2600" dirty="0" err="1" smtClean="0">
                <a:effectLst>
                  <a:outerShdw blurRad="38100" dist="38100" dir="2700000" algn="tl">
                    <a:srgbClr val="C0C0C0"/>
                  </a:outerShdw>
                </a:effectLst>
              </a:rPr>
              <a:t>sanctionable</a:t>
            </a:r>
            <a:r>
              <a:rPr lang="en-US" sz="2600" dirty="0" smtClean="0">
                <a:effectLst>
                  <a:outerShdw blurRad="38100" dist="38100" dir="2700000" algn="tl">
                    <a:srgbClr val="C0C0C0"/>
                  </a:outerShdw>
                </a:effectLst>
              </a:rPr>
              <a:t> and did not warrant d/q  </a:t>
            </a:r>
            <a:endParaRPr lang="en-US" sz="2600" u="sng" dirty="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3480802"/>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The Goals</a:t>
            </a:r>
          </a:p>
        </p:txBody>
      </p:sp>
      <p:sp>
        <p:nvSpPr>
          <p:cNvPr id="61443" name="Rectangle 3"/>
          <p:cNvSpPr>
            <a:spLocks noGrp="1" noRot="1" noChangeArrowheads="1"/>
          </p:cNvSpPr>
          <p:nvPr>
            <p:ph type="body" idx="4294967295"/>
          </p:nvPr>
        </p:nvSpPr>
        <p:spPr/>
        <p:txBody>
          <a:bodyPr/>
          <a:lstStyle/>
          <a:p>
            <a:pPr eaLnBrk="1" hangingPunct="1">
              <a:lnSpc>
                <a:spcPct val="90000"/>
              </a:lnSpc>
              <a:defRPr/>
            </a:pPr>
            <a:r>
              <a:rPr lang="en-US" dirty="0" smtClean="0">
                <a:effectLst>
                  <a:outerShdw blurRad="38100" dist="38100" dir="2700000" algn="tl">
                    <a:srgbClr val="C0C0C0"/>
                  </a:outerShdw>
                </a:effectLst>
              </a:rPr>
              <a:t>Understanding Legal Ethics in a Different Mode of Practice</a:t>
            </a:r>
          </a:p>
          <a:p>
            <a:pPr eaLnBrk="1" hangingPunct="1">
              <a:lnSpc>
                <a:spcPct val="90000"/>
              </a:lnSpc>
              <a:defRPr/>
            </a:pPr>
            <a:r>
              <a:rPr lang="en-US" b="1" dirty="0" smtClean="0">
                <a:effectLst>
                  <a:outerShdw blurRad="38100" dist="38100" dir="2700000" algn="tl">
                    <a:srgbClr val="C0C0C0"/>
                  </a:outerShdw>
                </a:effectLst>
              </a:rPr>
              <a:t>Re</a:t>
            </a:r>
            <a:r>
              <a:rPr lang="en-US" dirty="0" smtClean="0">
                <a:effectLst>
                  <a:outerShdw blurRad="38100" dist="38100" dir="2700000" algn="tl">
                    <a:srgbClr val="C0C0C0"/>
                  </a:outerShdw>
                </a:effectLst>
              </a:rPr>
              <a:t>-introduce the CRPC</a:t>
            </a:r>
          </a:p>
          <a:p>
            <a:pPr eaLnBrk="1" hangingPunct="1">
              <a:lnSpc>
                <a:spcPct val="90000"/>
              </a:lnSpc>
              <a:defRPr/>
            </a:pPr>
            <a:r>
              <a:rPr lang="en-US" dirty="0" smtClean="0">
                <a:effectLst>
                  <a:outerShdw blurRad="38100" dist="38100" dir="2700000" algn="tl">
                    <a:srgbClr val="C0C0C0"/>
                  </a:outerShdw>
                </a:effectLst>
              </a:rPr>
              <a:t>Capture the Highlights of Child Protection Representation in an Ethical Context</a:t>
            </a:r>
          </a:p>
          <a:p>
            <a:pPr eaLnBrk="1" hangingPunct="1">
              <a:lnSpc>
                <a:spcPct val="90000"/>
              </a:lnSpc>
              <a:defRPr/>
            </a:pPr>
            <a:r>
              <a:rPr lang="en-US" dirty="0" smtClean="0">
                <a:effectLst>
                  <a:outerShdw blurRad="38100" dist="38100" dir="2700000" algn="tl">
                    <a:srgbClr val="C0C0C0"/>
                  </a:outerShdw>
                </a:effectLst>
              </a:rPr>
              <a:t>Case examples to debate the issues before you get into hot water </a:t>
            </a:r>
          </a:p>
          <a:p>
            <a:pPr eaLnBrk="1" hangingPunct="1">
              <a:lnSpc>
                <a:spcPct val="90000"/>
              </a:lnSpc>
              <a:defRPr/>
            </a:pPr>
            <a:r>
              <a:rPr lang="en-US" dirty="0" smtClean="0">
                <a:effectLst>
                  <a:outerShdw blurRad="38100" dist="38100" dir="2700000" algn="tl">
                    <a:srgbClr val="C0C0C0"/>
                  </a:outerShdw>
                </a:effectLst>
              </a:rPr>
              <a:t>Keep you out of the </a:t>
            </a:r>
            <a:r>
              <a:rPr lang="en-US" u="sng" dirty="0" smtClean="0">
                <a:effectLst>
                  <a:outerShdw blurRad="38100" dist="38100" dir="2700000" algn="tl">
                    <a:srgbClr val="C0C0C0"/>
                  </a:outerShdw>
                </a:effectLst>
              </a:rPr>
              <a:t>Law Tribune</a:t>
            </a:r>
            <a:endParaRPr lang="en-US" b="1" dirty="0" smtClean="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791750616"/>
      </p:ext>
    </p:extLst>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Rules for Ethical Survival  </a:t>
            </a:r>
          </a:p>
        </p:txBody>
      </p:sp>
      <p:sp>
        <p:nvSpPr>
          <p:cNvPr id="71683" name="Rectangle 3"/>
          <p:cNvSpPr>
            <a:spLocks noGrp="1" noRot="1" noChangeArrowheads="1"/>
          </p:cNvSpPr>
          <p:nvPr>
            <p:ph type="body" idx="4294967295"/>
          </p:nvPr>
        </p:nvSpPr>
        <p:spPr/>
        <p:txBody>
          <a:bodyPr>
            <a:normAutofit lnSpcReduction="10000"/>
          </a:bodyPr>
          <a:lstStyle/>
          <a:p>
            <a:pPr marL="514350" indent="-514350">
              <a:buAutoNum type="arabicPeriod" startAt="4"/>
              <a:defRPr/>
            </a:pPr>
            <a:r>
              <a:rPr lang="en-US" b="1" dirty="0">
                <a:effectLst>
                  <a:outerShdw blurRad="38100" dist="38100" dir="2700000" algn="tl">
                    <a:srgbClr val="C0C0C0"/>
                  </a:outerShdw>
                </a:effectLst>
              </a:rPr>
              <a:t>Be diligent – respond to your child protection client with the same attention and promptness as you would any paying client.  </a:t>
            </a:r>
          </a:p>
          <a:p>
            <a:pPr marL="609600" indent="-609600">
              <a:buNone/>
              <a:defRPr/>
            </a:pPr>
            <a:r>
              <a:rPr lang="en-US" sz="2600" dirty="0">
                <a:solidFill>
                  <a:srgbClr val="0070C0"/>
                </a:solidFill>
                <a:effectLst>
                  <a:outerShdw blurRad="38100" dist="38100" dir="2700000" algn="tl">
                    <a:srgbClr val="C0C0C0"/>
                  </a:outerShdw>
                </a:effectLst>
              </a:rPr>
              <a:t>Source:  Rule 1.3  Diligence.  </a:t>
            </a:r>
          </a:p>
          <a:p>
            <a:pPr marL="609600" indent="-609600">
              <a:buNone/>
              <a:defRPr/>
            </a:pPr>
            <a:r>
              <a:rPr lang="en-US" sz="2600" dirty="0">
                <a:effectLst>
                  <a:outerShdw blurRad="38100" dist="38100" dir="2700000" algn="tl">
                    <a:srgbClr val="C0C0C0"/>
                  </a:outerShdw>
                </a:effectLst>
              </a:rPr>
              <a:t>	</a:t>
            </a:r>
          </a:p>
          <a:p>
            <a:pPr marL="609600" indent="-609600">
              <a:buNone/>
              <a:defRPr/>
            </a:pPr>
            <a:r>
              <a:rPr lang="en-US" sz="2400" dirty="0">
                <a:effectLst>
                  <a:outerShdw blurRad="38100" dist="38100" dir="2700000" algn="tl">
                    <a:srgbClr val="C0C0C0"/>
                  </a:outerShdw>
                </a:effectLst>
              </a:rPr>
              <a:t>“A lawyer shall act with reasonable diligence and promptness in representing a client.”</a:t>
            </a:r>
          </a:p>
          <a:p>
            <a:pPr marL="609600" indent="-609600">
              <a:buNone/>
              <a:defRPr/>
            </a:pPr>
            <a:endParaRPr lang="en-US" sz="1700" dirty="0">
              <a:effectLst>
                <a:outerShdw blurRad="38100" dist="38100" dir="2700000" algn="tl">
                  <a:srgbClr val="C0C0C0"/>
                </a:outerShdw>
              </a:effectLst>
            </a:endParaRPr>
          </a:p>
          <a:p>
            <a:pPr marL="609600" indent="-609600">
              <a:buNone/>
              <a:defRPr/>
            </a:pPr>
            <a:r>
              <a:rPr lang="en-US" sz="2600" dirty="0">
                <a:solidFill>
                  <a:srgbClr val="FF0000"/>
                </a:solidFill>
                <a:effectLst>
                  <a:outerShdw blurRad="38100" dist="38100" dir="2700000" algn="tl">
                    <a:srgbClr val="C0C0C0"/>
                  </a:outerShdw>
                </a:effectLst>
              </a:rPr>
              <a:t>Differential:  None.  </a:t>
            </a:r>
            <a:endParaRPr lang="en-US" sz="2600" dirty="0" smtClean="0">
              <a:solidFill>
                <a:srgbClr val="FF0000"/>
              </a:solidFill>
              <a:effectLst>
                <a:outerShdw blurRad="38100" dist="38100" dir="2700000" algn="tl">
                  <a:srgbClr val="C0C0C0"/>
                </a:outerShdw>
              </a:effectLst>
            </a:endParaRPr>
          </a:p>
          <a:p>
            <a:pPr marL="609600" indent="-609600">
              <a:buNone/>
              <a:defRPr/>
            </a:pPr>
            <a:r>
              <a:rPr lang="en-US" sz="2600" dirty="0">
                <a:solidFill>
                  <a:srgbClr val="FF0000"/>
                </a:solidFill>
                <a:effectLst>
                  <a:outerShdw blurRad="38100" dist="38100" dir="2700000" algn="tl">
                    <a:srgbClr val="C0C0C0"/>
                  </a:outerShdw>
                </a:effectLst>
              </a:rPr>
              <a:t>It is not okay to defer communication with your client until “right before the hearing.”  Return calls appropriately and plan your strategy prior to a court appearance if at all possible   </a:t>
            </a:r>
          </a:p>
          <a:p>
            <a:pPr marL="609600" indent="-609600">
              <a:buNone/>
              <a:defRPr/>
            </a:pPr>
            <a:endParaRPr lang="en-US" sz="2600" dirty="0">
              <a:solidFill>
                <a:srgbClr val="FF0000"/>
              </a:solidFill>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061802948"/>
      </p:ext>
    </p:extLst>
  </p:cSld>
  <p:clrMapOvr>
    <a:masterClrMapping/>
  </p:clrMapOvr>
  <p:transition>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Rules for Ethical Survival  </a:t>
            </a:r>
          </a:p>
        </p:txBody>
      </p:sp>
      <p:sp>
        <p:nvSpPr>
          <p:cNvPr id="72707" name="Rectangle 3"/>
          <p:cNvSpPr>
            <a:spLocks noGrp="1" noRot="1" noChangeArrowheads="1"/>
          </p:cNvSpPr>
          <p:nvPr>
            <p:ph type="body" idx="4294967295"/>
          </p:nvPr>
        </p:nvSpPr>
        <p:spPr/>
        <p:txBody>
          <a:bodyPr>
            <a:normAutofit fontScale="92500" lnSpcReduction="10000"/>
          </a:bodyPr>
          <a:lstStyle/>
          <a:p>
            <a:pPr marL="514350" indent="-514350">
              <a:lnSpc>
                <a:spcPct val="80000"/>
              </a:lnSpc>
              <a:buAutoNum type="arabicPeriod" startAt="5"/>
              <a:defRPr/>
            </a:pPr>
            <a:r>
              <a:rPr lang="en-US" b="1" dirty="0">
                <a:effectLst>
                  <a:outerShdw blurRad="38100" dist="38100" dir="2700000" algn="tl">
                    <a:srgbClr val="C0C0C0"/>
                  </a:outerShdw>
                </a:effectLst>
              </a:rPr>
              <a:t>Speak to your client frequently about the critical issues surrounding the case and inform the client to facilitate the decision making process (by client, jointly, or o/b/o).  </a:t>
            </a:r>
          </a:p>
          <a:p>
            <a:pPr marL="0" indent="0">
              <a:lnSpc>
                <a:spcPct val="80000"/>
              </a:lnSpc>
              <a:buNone/>
              <a:defRPr/>
            </a:pPr>
            <a:endParaRPr lang="en-US" sz="2100" i="1" dirty="0">
              <a:effectLst>
                <a:outerShdw blurRad="38100" dist="38100" dir="2700000" algn="tl">
                  <a:srgbClr val="C0C0C0"/>
                </a:outerShdw>
              </a:effectLst>
            </a:endParaRPr>
          </a:p>
          <a:p>
            <a:pPr marL="609600" indent="-609600">
              <a:lnSpc>
                <a:spcPct val="80000"/>
              </a:lnSpc>
              <a:buNone/>
              <a:defRPr/>
            </a:pPr>
            <a:r>
              <a:rPr lang="en-US" sz="2400" dirty="0">
                <a:solidFill>
                  <a:srgbClr val="0070C0"/>
                </a:solidFill>
                <a:effectLst>
                  <a:outerShdw blurRad="38100" dist="38100" dir="2700000" algn="tl">
                    <a:srgbClr val="C0C0C0"/>
                  </a:outerShdw>
                </a:effectLst>
              </a:rPr>
              <a:t>Source:  Rule 1.4  Communication</a:t>
            </a:r>
          </a:p>
          <a:p>
            <a:pPr marL="609600" indent="-609600">
              <a:lnSpc>
                <a:spcPct val="80000"/>
              </a:lnSpc>
              <a:buNone/>
              <a:defRPr/>
            </a:pPr>
            <a:endParaRPr lang="en-US" sz="2100" dirty="0">
              <a:solidFill>
                <a:srgbClr val="0070C0"/>
              </a:solidFill>
              <a:effectLst>
                <a:outerShdw blurRad="38100" dist="38100" dir="2700000" algn="tl">
                  <a:srgbClr val="C0C0C0"/>
                </a:outerShdw>
              </a:effectLst>
            </a:endParaRPr>
          </a:p>
          <a:p>
            <a:pPr marL="609600" indent="-609600">
              <a:lnSpc>
                <a:spcPct val="80000"/>
              </a:lnSpc>
              <a:buNone/>
              <a:defRPr/>
            </a:pPr>
            <a:r>
              <a:rPr lang="en-US" sz="1800" dirty="0">
                <a:effectLst>
                  <a:outerShdw blurRad="38100" dist="38100" dir="2700000" algn="tl">
                    <a:srgbClr val="C0C0C0"/>
                  </a:outerShdw>
                </a:effectLst>
              </a:rPr>
              <a:t>(a) A lawyer shall:</a:t>
            </a:r>
            <a:r>
              <a:rPr lang="en-US" sz="1800" i="1" dirty="0">
                <a:effectLst>
                  <a:outerShdw blurRad="38100" dist="38100" dir="2700000" algn="tl">
                    <a:srgbClr val="C0C0C0"/>
                  </a:outerShdw>
                </a:effectLst>
              </a:rPr>
              <a:t>  </a:t>
            </a:r>
          </a:p>
          <a:p>
            <a:pPr marL="609600" indent="-609600">
              <a:lnSpc>
                <a:spcPct val="80000"/>
              </a:lnSpc>
              <a:buFont typeface="Wingdings" pitchFamily="2" charset="2"/>
              <a:buAutoNum type="arabicParenBoth"/>
              <a:defRPr/>
            </a:pPr>
            <a:r>
              <a:rPr lang="en-US" sz="1800" dirty="0">
                <a:effectLst>
                  <a:outerShdw blurRad="38100" dist="38100" dir="2700000" algn="tl">
                    <a:srgbClr val="C0C0C0"/>
                  </a:outerShdw>
                </a:effectLst>
              </a:rPr>
              <a:t>Promptly inform the client of any decision or circumstance with respect to which the client’s informed consent … is required by these rules;</a:t>
            </a:r>
          </a:p>
          <a:p>
            <a:pPr marL="609600" indent="-609600">
              <a:lnSpc>
                <a:spcPct val="80000"/>
              </a:lnSpc>
              <a:buFont typeface="Wingdings" pitchFamily="2" charset="2"/>
              <a:buAutoNum type="arabicParenBoth"/>
              <a:defRPr/>
            </a:pPr>
            <a:r>
              <a:rPr lang="en-US" sz="1800" dirty="0">
                <a:effectLst>
                  <a:outerShdw blurRad="38100" dist="38100" dir="2700000" algn="tl">
                    <a:srgbClr val="C0C0C0"/>
                  </a:outerShdw>
                </a:effectLst>
              </a:rPr>
              <a:t>reasonably consult with the client about the means by which the client’s objectives are to be accomplished;</a:t>
            </a:r>
          </a:p>
          <a:p>
            <a:pPr marL="609600" indent="-609600">
              <a:lnSpc>
                <a:spcPct val="80000"/>
              </a:lnSpc>
              <a:buFont typeface="Wingdings" pitchFamily="2" charset="2"/>
              <a:buAutoNum type="arabicParenBoth"/>
              <a:defRPr/>
            </a:pPr>
            <a:r>
              <a:rPr lang="en-US" sz="1800" dirty="0">
                <a:effectLst>
                  <a:outerShdw blurRad="38100" dist="38100" dir="2700000" algn="tl">
                    <a:srgbClr val="C0C0C0"/>
                  </a:outerShdw>
                </a:effectLst>
              </a:rPr>
              <a:t>Keep the client reasonably informed about the status of the matter … etc.  </a:t>
            </a:r>
          </a:p>
          <a:p>
            <a:pPr marL="609600" indent="-609600">
              <a:lnSpc>
                <a:spcPct val="80000"/>
              </a:lnSpc>
              <a:buNone/>
              <a:defRPr/>
            </a:pPr>
            <a:endParaRPr lang="en-US" sz="1500" dirty="0">
              <a:effectLst>
                <a:outerShdw blurRad="38100" dist="38100" dir="2700000" algn="tl">
                  <a:srgbClr val="C0C0C0"/>
                </a:outerShdw>
              </a:effectLst>
            </a:endParaRPr>
          </a:p>
          <a:p>
            <a:pPr marL="609600" indent="-609600">
              <a:lnSpc>
                <a:spcPct val="80000"/>
              </a:lnSpc>
              <a:buNone/>
              <a:defRPr/>
            </a:pPr>
            <a:r>
              <a:rPr lang="en-US" sz="2100" i="1" dirty="0">
                <a:solidFill>
                  <a:srgbClr val="FF0000"/>
                </a:solidFill>
                <a:effectLst>
                  <a:outerShdw blurRad="38100" dist="38100" dir="2700000" algn="tl">
                    <a:srgbClr val="C0C0C0"/>
                  </a:outerShdw>
                </a:effectLst>
              </a:rPr>
              <a:t>Differential</a:t>
            </a:r>
            <a:r>
              <a:rPr lang="en-US" sz="2100" dirty="0">
                <a:effectLst>
                  <a:outerShdw blurRad="38100" dist="38100" dir="2700000" algn="tl">
                    <a:srgbClr val="C0C0C0"/>
                  </a:outerShdw>
                </a:effectLst>
              </a:rPr>
              <a:t>:  Dependent upon attorney role and child’s situation.  Communication critical in </a:t>
            </a:r>
            <a:r>
              <a:rPr lang="en-US" sz="2100" i="1" dirty="0">
                <a:effectLst>
                  <a:outerShdw blurRad="38100" dist="38100" dir="2700000" algn="tl">
                    <a:srgbClr val="C0C0C0"/>
                  </a:outerShdw>
                </a:effectLst>
              </a:rPr>
              <a:t>child centered attorney role!</a:t>
            </a:r>
            <a:endParaRPr lang="en-US" sz="2100" dirty="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79834695"/>
      </p:ext>
    </p:extLst>
  </p:cSld>
  <p:clrMapOvr>
    <a:masterClrMapping/>
  </p:clrMapOvr>
  <p:transition>
    <p:wheel spokes="8"/>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Rules for Ethical Survival  </a:t>
            </a:r>
          </a:p>
        </p:txBody>
      </p:sp>
      <p:sp>
        <p:nvSpPr>
          <p:cNvPr id="73731" name="Rectangle 3"/>
          <p:cNvSpPr>
            <a:spLocks noGrp="1" noRot="1" noChangeArrowheads="1"/>
          </p:cNvSpPr>
          <p:nvPr>
            <p:ph type="body" idx="4294967295"/>
          </p:nvPr>
        </p:nvSpPr>
        <p:spPr/>
        <p:txBody>
          <a:bodyPr>
            <a:normAutofit/>
          </a:bodyPr>
          <a:lstStyle/>
          <a:p>
            <a:pPr marL="514350" indent="-514350">
              <a:lnSpc>
                <a:spcPct val="80000"/>
              </a:lnSpc>
              <a:buAutoNum type="arabicPeriod" startAt="6"/>
              <a:defRPr/>
            </a:pPr>
            <a:r>
              <a:rPr lang="en-US" sz="3000" b="1" dirty="0">
                <a:effectLst>
                  <a:outerShdw blurRad="38100" dist="38100" dir="2700000" algn="tl">
                    <a:srgbClr val="C0C0C0"/>
                  </a:outerShdw>
                </a:effectLst>
              </a:rPr>
              <a:t>Be very careful when communicating with parties represented by counsel – at all times.  </a:t>
            </a:r>
          </a:p>
          <a:p>
            <a:pPr marL="609600" indent="-609600">
              <a:lnSpc>
                <a:spcPct val="80000"/>
              </a:lnSpc>
              <a:buNone/>
              <a:defRPr/>
            </a:pPr>
            <a:endParaRPr lang="en-US" sz="2600" dirty="0">
              <a:effectLst>
                <a:outerShdw blurRad="38100" dist="38100" dir="2700000" algn="tl">
                  <a:srgbClr val="C0C0C0"/>
                </a:outerShdw>
              </a:effectLst>
            </a:endParaRPr>
          </a:p>
          <a:p>
            <a:pPr marL="609600" indent="-609600">
              <a:lnSpc>
                <a:spcPct val="80000"/>
              </a:lnSpc>
              <a:buNone/>
              <a:defRPr/>
            </a:pPr>
            <a:r>
              <a:rPr lang="en-US" sz="2600" dirty="0">
                <a:solidFill>
                  <a:srgbClr val="FFC000"/>
                </a:solidFill>
                <a:effectLst>
                  <a:outerShdw blurRad="38100" dist="38100" dir="2700000" algn="tl">
                    <a:srgbClr val="C0C0C0"/>
                  </a:outerShdw>
                </a:effectLst>
              </a:rPr>
              <a:t>	</a:t>
            </a:r>
            <a:r>
              <a:rPr lang="en-US" sz="2600" dirty="0">
                <a:solidFill>
                  <a:srgbClr val="0070C0"/>
                </a:solidFill>
                <a:effectLst>
                  <a:outerShdw blurRad="38100" dist="38100" dir="2700000" algn="tl">
                    <a:srgbClr val="C0C0C0"/>
                  </a:outerShdw>
                </a:effectLst>
              </a:rPr>
              <a:t>Source:  Rule 4.2  Communication with Persons Represented By Counsel.  </a:t>
            </a:r>
          </a:p>
          <a:p>
            <a:pPr marL="609600" indent="-609600">
              <a:lnSpc>
                <a:spcPct val="80000"/>
              </a:lnSpc>
              <a:buNone/>
              <a:defRPr/>
            </a:pPr>
            <a:endParaRPr lang="en-US" sz="2600" dirty="0">
              <a:effectLst>
                <a:outerShdw blurRad="38100" dist="38100" dir="2700000" algn="tl">
                  <a:srgbClr val="C0C0C0"/>
                </a:outerShdw>
              </a:effectLst>
            </a:endParaRPr>
          </a:p>
          <a:p>
            <a:pPr marL="609600" indent="-609600">
              <a:lnSpc>
                <a:spcPct val="80000"/>
              </a:lnSpc>
              <a:buNone/>
              <a:defRPr/>
            </a:pPr>
            <a:r>
              <a:rPr lang="en-US" sz="1700" dirty="0">
                <a:effectLst>
                  <a:outerShdw blurRad="38100" dist="38100" dir="2700000" algn="tl">
                    <a:srgbClr val="C0C0C0"/>
                  </a:outerShdw>
                </a:effectLst>
              </a:rPr>
              <a:t>	</a:t>
            </a:r>
            <a:r>
              <a:rPr lang="en-US" sz="2000" dirty="0">
                <a:effectLst>
                  <a:outerShdw blurRad="38100" dist="38100" dir="2700000" algn="tl">
                    <a:srgbClr val="C0C0C0"/>
                  </a:outerShdw>
                </a:effectLst>
              </a:rPr>
              <a:t>“In representing a client, a lawyer shall not communicate about the subject of the representation with a party the lawyer knows to be represented by another lawyer in the matter, </a:t>
            </a:r>
            <a:r>
              <a:rPr lang="en-US" sz="2000" b="1" i="1" dirty="0">
                <a:effectLst>
                  <a:outerShdw blurRad="38100" dist="38100" dir="2700000" algn="tl">
                    <a:srgbClr val="C0C0C0"/>
                  </a:outerShdw>
                </a:effectLst>
              </a:rPr>
              <a:t>unless the lawyer has the consent of another lawyer or is authorized by law to do so</a:t>
            </a:r>
            <a:r>
              <a:rPr lang="en-US" sz="2000" dirty="0">
                <a:effectLst>
                  <a:outerShdw blurRad="38100" dist="38100" dir="2700000" algn="tl">
                    <a:srgbClr val="C0C0C0"/>
                  </a:outerShdw>
                </a:effectLst>
              </a:rPr>
              <a:t>.” </a:t>
            </a:r>
            <a:r>
              <a:rPr lang="en-US" sz="1700" dirty="0">
                <a:effectLst>
                  <a:outerShdw blurRad="38100" dist="38100" dir="2700000" algn="tl">
                    <a:srgbClr val="C0C0C0"/>
                  </a:outerShdw>
                </a:effectLst>
              </a:rPr>
              <a:t> </a:t>
            </a:r>
          </a:p>
          <a:p>
            <a:pPr marL="609600" indent="-609600">
              <a:lnSpc>
                <a:spcPct val="80000"/>
              </a:lnSpc>
              <a:buNone/>
              <a:defRPr/>
            </a:pPr>
            <a:endParaRPr lang="en-US" sz="1700" dirty="0">
              <a:effectLst>
                <a:outerShdw blurRad="38100" dist="38100" dir="2700000" algn="tl">
                  <a:srgbClr val="C0C0C0"/>
                </a:outerShdw>
              </a:effectLst>
            </a:endParaRPr>
          </a:p>
          <a:p>
            <a:pPr marL="609600" indent="-609600">
              <a:lnSpc>
                <a:spcPct val="80000"/>
              </a:lnSpc>
              <a:buNone/>
              <a:defRPr/>
            </a:pPr>
            <a:r>
              <a:rPr lang="en-US" sz="2600" i="1" dirty="0">
                <a:solidFill>
                  <a:srgbClr val="FF0000"/>
                </a:solidFill>
                <a:effectLst>
                  <a:outerShdw blurRad="38100" dist="38100" dir="2700000" algn="tl">
                    <a:srgbClr val="C0C0C0"/>
                  </a:outerShdw>
                </a:effectLst>
              </a:rPr>
              <a:t>Differential</a:t>
            </a:r>
            <a:r>
              <a:rPr lang="en-US" sz="2600" dirty="0">
                <a:effectLst>
                  <a:outerShdw blurRad="38100" dist="38100" dir="2700000" algn="tl">
                    <a:srgbClr val="C0C0C0"/>
                  </a:outerShdw>
                </a:effectLst>
              </a:rPr>
              <a:t>:  Variable</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25671399"/>
      </p:ext>
    </p:extLst>
  </p:cSld>
  <p:clrMapOvr>
    <a:masterClrMapping/>
  </p:clrMapOvr>
  <p:transition>
    <p:dissolv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Rot="1" noChangeArrowheads="1"/>
          </p:cNvSpPr>
          <p:nvPr>
            <p:ph type="title"/>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Ethical Interlude	</a:t>
            </a:r>
          </a:p>
        </p:txBody>
      </p:sp>
      <p:sp>
        <p:nvSpPr>
          <p:cNvPr id="74758" name="Rectangle 6"/>
          <p:cNvSpPr>
            <a:spLocks noGrp="1" noRot="1" noChangeArrowheads="1"/>
          </p:cNvSpPr>
          <p:nvPr>
            <p:ph sz="half" idx="1"/>
          </p:nvPr>
        </p:nvSpPr>
        <p:spPr>
          <a:xfrm>
            <a:off x="2090738" y="1447800"/>
            <a:ext cx="3924300" cy="4724400"/>
          </a:xfrm>
        </p:spPr>
        <p:txBody>
          <a:bodyPr>
            <a:noAutofit/>
          </a:bodyPr>
          <a:lstStyle/>
          <a:p>
            <a:pPr eaLnBrk="1" hangingPunct="1">
              <a:lnSpc>
                <a:spcPct val="90000"/>
              </a:lnSpc>
              <a:defRPr/>
            </a:pPr>
            <a:r>
              <a:rPr lang="en-US" sz="2700" dirty="0">
                <a:effectLst>
                  <a:outerShdw blurRad="38100" dist="38100" dir="2700000" algn="tl">
                    <a:srgbClr val="C0C0C0"/>
                  </a:outerShdw>
                </a:effectLst>
              </a:rPr>
              <a:t>Case Review at DCF – representing a child</a:t>
            </a:r>
          </a:p>
          <a:p>
            <a:pPr eaLnBrk="1" hangingPunct="1">
              <a:lnSpc>
                <a:spcPct val="90000"/>
              </a:lnSpc>
              <a:defRPr/>
            </a:pPr>
            <a:r>
              <a:rPr lang="en-US" sz="2700" dirty="0">
                <a:effectLst>
                  <a:outerShdw blurRad="38100" dist="38100" dir="2700000" algn="tl">
                    <a:srgbClr val="C0C0C0"/>
                  </a:outerShdw>
                </a:effectLst>
              </a:rPr>
              <a:t>Mom participates in the case review</a:t>
            </a:r>
          </a:p>
          <a:p>
            <a:pPr eaLnBrk="1" hangingPunct="1">
              <a:lnSpc>
                <a:spcPct val="90000"/>
              </a:lnSpc>
              <a:defRPr/>
            </a:pPr>
            <a:r>
              <a:rPr lang="en-US" sz="2700" dirty="0">
                <a:effectLst>
                  <a:outerShdw blurRad="38100" dist="38100" dir="2700000" algn="tl">
                    <a:srgbClr val="C0C0C0"/>
                  </a:outerShdw>
                </a:effectLst>
              </a:rPr>
              <a:t>Mom’s Y is not present</a:t>
            </a:r>
          </a:p>
          <a:p>
            <a:pPr eaLnBrk="1" hangingPunct="1">
              <a:lnSpc>
                <a:spcPct val="90000"/>
              </a:lnSpc>
              <a:defRPr/>
            </a:pPr>
            <a:r>
              <a:rPr lang="en-US" sz="2700" dirty="0">
                <a:effectLst>
                  <a:outerShdw blurRad="38100" dist="38100" dir="2700000" algn="tl">
                    <a:srgbClr val="C0C0C0"/>
                  </a:outerShdw>
                </a:effectLst>
              </a:rPr>
              <a:t>Issues of SA treatment</a:t>
            </a:r>
          </a:p>
          <a:p>
            <a:pPr eaLnBrk="1" hangingPunct="1">
              <a:lnSpc>
                <a:spcPct val="90000"/>
              </a:lnSpc>
              <a:defRPr/>
            </a:pPr>
            <a:r>
              <a:rPr lang="en-US" sz="2700" dirty="0">
                <a:effectLst>
                  <a:outerShdw blurRad="38100" dist="38100" dir="2700000" algn="tl">
                    <a:srgbClr val="C0C0C0"/>
                  </a:outerShdw>
                </a:effectLst>
              </a:rPr>
              <a:t>You want to ask mom some questions?  </a:t>
            </a:r>
          </a:p>
          <a:p>
            <a:pPr eaLnBrk="1" hangingPunct="1">
              <a:lnSpc>
                <a:spcPct val="90000"/>
              </a:lnSpc>
              <a:defRPr/>
            </a:pPr>
            <a:r>
              <a:rPr lang="en-US" sz="2700" dirty="0">
                <a:effectLst>
                  <a:outerShdw blurRad="38100" dist="38100" dir="2700000" algn="tl">
                    <a:srgbClr val="C0C0C0"/>
                  </a:outerShdw>
                </a:effectLst>
              </a:rPr>
              <a:t>Can you do so?  </a:t>
            </a:r>
          </a:p>
        </p:txBody>
      </p:sp>
      <p:pic>
        <p:nvPicPr>
          <p:cNvPr id="21508" name="Content Placeholder 5" descr="ethics photo.jpg"/>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819901" y="3014664"/>
            <a:ext cx="2619375" cy="1743075"/>
          </a:xfrm>
        </p:spPr>
      </p:pic>
      <p:grpSp>
        <p:nvGrpSpPr>
          <p:cNvPr id="5" name="Group 4"/>
          <p:cNvGrpSpPr/>
          <p:nvPr/>
        </p:nvGrpSpPr>
        <p:grpSpPr>
          <a:xfrm>
            <a:off x="204943" y="6113680"/>
            <a:ext cx="11852379" cy="648668"/>
            <a:chOff x="204943" y="6113680"/>
            <a:chExt cx="11852379" cy="648668"/>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7" name="TextBox 6"/>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039670217"/>
      </p:ext>
    </p:extLst>
  </p:cSld>
  <p:clrMapOvr>
    <a:masterClrMapping/>
  </p:clrMapOvr>
  <p:transition>
    <p:split orient="vert"/>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solidFill>
                  <a:srgbClr val="0070C0"/>
                </a:solidFill>
              </a:rPr>
              <a:t>Ethical Interlude (cont.)</a:t>
            </a:r>
            <a:endParaRPr lang="en-US" dirty="0">
              <a:solidFill>
                <a:srgbClr val="0070C0"/>
              </a:solidFill>
            </a:endParaRPr>
          </a:p>
        </p:txBody>
      </p:sp>
      <p:sp>
        <p:nvSpPr>
          <p:cNvPr id="6" name="Content Placeholder 5"/>
          <p:cNvSpPr>
            <a:spLocks noGrp="1"/>
          </p:cNvSpPr>
          <p:nvPr>
            <p:ph idx="1"/>
          </p:nvPr>
        </p:nvSpPr>
        <p:spPr/>
        <p:txBody>
          <a:bodyPr/>
          <a:lstStyle/>
          <a:p>
            <a:pPr>
              <a:lnSpc>
                <a:spcPct val="90000"/>
              </a:lnSpc>
              <a:defRPr/>
            </a:pPr>
            <a:r>
              <a:rPr lang="en-US" dirty="0">
                <a:effectLst>
                  <a:outerShdw blurRad="38100" dist="38100" dir="2700000" algn="tl">
                    <a:srgbClr val="C0C0C0"/>
                  </a:outerShdw>
                </a:effectLst>
              </a:rPr>
              <a:t>What about at a home visit where kids are w/mom in </a:t>
            </a:r>
            <a:r>
              <a:rPr lang="en-US" dirty="0" smtClean="0">
                <a:effectLst>
                  <a:outerShdw blurRad="38100" dist="38100" dir="2700000" algn="tl">
                    <a:srgbClr val="C0C0C0"/>
                  </a:outerShdw>
                </a:effectLst>
              </a:rPr>
              <a:t>protective supervision situation and </a:t>
            </a:r>
            <a:r>
              <a:rPr lang="en-US" dirty="0">
                <a:effectLst>
                  <a:outerShdw blurRad="38100" dist="38100" dir="2700000" algn="tl">
                    <a:srgbClr val="C0C0C0"/>
                  </a:outerShdw>
                </a:effectLst>
              </a:rPr>
              <a:t>mom’s Y is not present?  May you discuss issues surrounding the child’s care with mom?  </a:t>
            </a:r>
          </a:p>
          <a:p>
            <a:pPr>
              <a:lnSpc>
                <a:spcPct val="90000"/>
              </a:lnSpc>
              <a:defRPr/>
            </a:pPr>
            <a:r>
              <a:rPr lang="en-US" dirty="0">
                <a:effectLst>
                  <a:outerShdw blurRad="38100" dist="38100" dir="2700000" algn="tl">
                    <a:srgbClr val="C0C0C0"/>
                  </a:outerShdw>
                </a:effectLst>
              </a:rPr>
              <a:t>May you discuss issues surrounding mom’s treatment with her? </a:t>
            </a:r>
            <a:endParaRPr lang="en-US" dirty="0" smtClean="0">
              <a:effectLst>
                <a:outerShdw blurRad="38100" dist="38100" dir="2700000" algn="tl">
                  <a:srgbClr val="C0C0C0"/>
                </a:outerShdw>
              </a:effectLst>
            </a:endParaRPr>
          </a:p>
          <a:p>
            <a:pPr>
              <a:lnSpc>
                <a:spcPct val="90000"/>
              </a:lnSpc>
              <a:defRPr/>
            </a:pPr>
            <a:r>
              <a:rPr lang="en-US" dirty="0" smtClean="0">
                <a:effectLst>
                  <a:outerShdw blurRad="38100" dist="38100" dir="2700000" algn="tl">
                    <a:srgbClr val="C0C0C0"/>
                  </a:outerShdw>
                </a:effectLst>
              </a:rPr>
              <a:t>Should you call the parent’s attorney as a courtesy to inform them about the visit?    </a:t>
            </a:r>
            <a:endParaRPr lang="en-US" dirty="0">
              <a:effectLst>
                <a:outerShdw blurRad="38100" dist="38100" dir="2700000" algn="tl">
                  <a:srgbClr val="C0C0C0"/>
                </a:outerShdw>
              </a:effectLst>
            </a:endParaRPr>
          </a:p>
          <a:p>
            <a:endParaRPr lang="en-US" dirty="0"/>
          </a:p>
        </p:txBody>
      </p:sp>
      <p:grpSp>
        <p:nvGrpSpPr>
          <p:cNvPr id="4" name="Group 3"/>
          <p:cNvGrpSpPr/>
          <p:nvPr/>
        </p:nvGrpSpPr>
        <p:grpSpPr>
          <a:xfrm>
            <a:off x="204943" y="6113680"/>
            <a:ext cx="11852379" cy="648668"/>
            <a:chOff x="204943" y="6113680"/>
            <a:chExt cx="11852379" cy="648668"/>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8" name="TextBox 7"/>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58499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Rot="1" noChangeArrowheads="1"/>
          </p:cNvSpPr>
          <p:nvPr>
            <p:ph type="title"/>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Ethical Interlude #2</a:t>
            </a:r>
          </a:p>
        </p:txBody>
      </p:sp>
      <p:sp>
        <p:nvSpPr>
          <p:cNvPr id="74758" name="Rectangle 6"/>
          <p:cNvSpPr>
            <a:spLocks noGrp="1" noRot="1" noChangeArrowheads="1"/>
          </p:cNvSpPr>
          <p:nvPr>
            <p:ph sz="half" idx="1"/>
          </p:nvPr>
        </p:nvSpPr>
        <p:spPr/>
        <p:txBody>
          <a:bodyPr>
            <a:normAutofit/>
          </a:bodyPr>
          <a:lstStyle/>
          <a:p>
            <a:pPr eaLnBrk="1" hangingPunct="1">
              <a:lnSpc>
                <a:spcPct val="90000"/>
              </a:lnSpc>
              <a:defRPr/>
            </a:pPr>
            <a:r>
              <a:rPr lang="en-US" sz="2400" dirty="0">
                <a:effectLst>
                  <a:outerShdw blurRad="38100" dist="38100" dir="2700000" algn="tl">
                    <a:srgbClr val="C0C0C0"/>
                  </a:outerShdw>
                </a:effectLst>
              </a:rPr>
              <a:t>You’re appointed to represent a child in a contested OTC.</a:t>
            </a:r>
          </a:p>
          <a:p>
            <a:pPr eaLnBrk="1" hangingPunct="1">
              <a:lnSpc>
                <a:spcPct val="90000"/>
              </a:lnSpc>
              <a:defRPr/>
            </a:pPr>
            <a:r>
              <a:rPr lang="en-US" sz="2400" dirty="0">
                <a:effectLst>
                  <a:outerShdw blurRad="38100" dist="38100" dir="2700000" algn="tl">
                    <a:srgbClr val="C0C0C0"/>
                  </a:outerShdw>
                </a:effectLst>
              </a:rPr>
              <a:t>One week later, you wish to speak to the DCF social worker about the case.  </a:t>
            </a:r>
          </a:p>
          <a:p>
            <a:pPr eaLnBrk="1" hangingPunct="1">
              <a:lnSpc>
                <a:spcPct val="90000"/>
              </a:lnSpc>
              <a:defRPr/>
            </a:pPr>
            <a:r>
              <a:rPr lang="en-US" sz="2400" dirty="0">
                <a:effectLst>
                  <a:outerShdw blurRad="38100" dist="38100" dir="2700000" algn="tl">
                    <a:srgbClr val="C0C0C0"/>
                  </a:outerShdw>
                </a:effectLst>
              </a:rPr>
              <a:t>Must you contact the AAG who represented the Department prior to speaking with the social worker?  </a:t>
            </a:r>
          </a:p>
          <a:p>
            <a:pPr eaLnBrk="1" hangingPunct="1">
              <a:lnSpc>
                <a:spcPct val="90000"/>
              </a:lnSpc>
              <a:defRPr/>
            </a:pPr>
            <a:r>
              <a:rPr lang="en-US" sz="2400" dirty="0">
                <a:effectLst>
                  <a:outerShdw blurRad="38100" dist="38100" dir="2700000" algn="tl">
                    <a:srgbClr val="C0C0C0"/>
                  </a:outerShdw>
                </a:effectLst>
              </a:rPr>
              <a:t>What about the supervisor?  PS?  Regional Director?  </a:t>
            </a:r>
            <a:r>
              <a:rPr lang="en-US" sz="2400" dirty="0" smtClean="0">
                <a:effectLst>
                  <a:outerShdw blurRad="38100" dist="38100" dir="2700000" algn="tl">
                    <a:srgbClr val="C0C0C0"/>
                  </a:outerShdw>
                </a:effectLst>
              </a:rPr>
              <a:t>Commissioner?  </a:t>
            </a:r>
            <a:endParaRPr lang="en-US" sz="2400" dirty="0">
              <a:effectLst>
                <a:outerShdw blurRad="38100" dist="38100" dir="2700000" algn="tl">
                  <a:srgbClr val="C0C0C0"/>
                </a:outerShdw>
              </a:effectLst>
            </a:endParaRPr>
          </a:p>
          <a:p>
            <a:pPr eaLnBrk="1" hangingPunct="1">
              <a:lnSpc>
                <a:spcPct val="90000"/>
              </a:lnSpc>
              <a:defRPr/>
            </a:pPr>
            <a:endParaRPr lang="en-US" sz="2300" dirty="0">
              <a:effectLst>
                <a:outerShdw blurRad="38100" dist="38100" dir="2700000" algn="tl">
                  <a:srgbClr val="C0C0C0"/>
                </a:outerShdw>
              </a:effectLst>
            </a:endParaRPr>
          </a:p>
        </p:txBody>
      </p:sp>
      <p:pic>
        <p:nvPicPr>
          <p:cNvPr id="22532" name="Content Placeholder 5" descr="ct_attorney_general-logo.jpg"/>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605588" y="2457450"/>
            <a:ext cx="3048000" cy="2857500"/>
          </a:xfrm>
        </p:spPr>
      </p:pic>
      <p:grpSp>
        <p:nvGrpSpPr>
          <p:cNvPr id="5" name="Group 4"/>
          <p:cNvGrpSpPr/>
          <p:nvPr/>
        </p:nvGrpSpPr>
        <p:grpSpPr>
          <a:xfrm>
            <a:off x="204943" y="6113680"/>
            <a:ext cx="11852379" cy="648668"/>
            <a:chOff x="204943" y="6113680"/>
            <a:chExt cx="11852379" cy="648668"/>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7" name="TextBox 6"/>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665964003"/>
      </p:ext>
    </p:extLst>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6" name="Rectangle 4"/>
          <p:cNvSpPr>
            <a:spLocks noGrp="1" noRot="1" noChangeArrowheads="1"/>
          </p:cNvSpPr>
          <p:nvPr>
            <p:ph type="title"/>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Ethical Interlude #2</a:t>
            </a:r>
          </a:p>
        </p:txBody>
      </p:sp>
      <p:sp>
        <p:nvSpPr>
          <p:cNvPr id="7" name="Content Placeholder 6"/>
          <p:cNvSpPr>
            <a:spLocks noGrp="1"/>
          </p:cNvSpPr>
          <p:nvPr>
            <p:ph idx="1"/>
          </p:nvPr>
        </p:nvSpPr>
        <p:spPr/>
        <p:txBody>
          <a:bodyPr>
            <a:normAutofit/>
          </a:bodyPr>
          <a:lstStyle/>
          <a:p>
            <a:pPr eaLnBrk="1" hangingPunct="1">
              <a:defRPr/>
            </a:pPr>
            <a:r>
              <a:rPr lang="en-US" dirty="0" smtClean="0"/>
              <a:t>What about Rule 4.2?  </a:t>
            </a:r>
          </a:p>
          <a:p>
            <a:pPr lvl="1" eaLnBrk="1" hangingPunct="1">
              <a:defRPr/>
            </a:pPr>
            <a:r>
              <a:rPr lang="en-US" dirty="0" smtClean="0"/>
              <a:t>Commentary:</a:t>
            </a:r>
            <a:endParaRPr lang="en-US" sz="1700" dirty="0"/>
          </a:p>
          <a:p>
            <a:pPr lvl="2" eaLnBrk="1" hangingPunct="1">
              <a:buFont typeface="Wingdings" pitchFamily="2" charset="2"/>
              <a:buNone/>
              <a:defRPr/>
            </a:pPr>
            <a:r>
              <a:rPr lang="en-US" sz="1700" dirty="0"/>
              <a:t>	</a:t>
            </a:r>
            <a:r>
              <a:rPr lang="en-US" dirty="0"/>
              <a:t>In the case of an organization, this Rule prohibits communications by a lawyer for one party concerning the matter in representation with persons having a managerial responsibility on behalf of the organization, and with any other person whose act or omission in connection with that matter may be imputed to the organization for purposes of civil or criminal liability or whose statement may constitute an admission on the part of the organization.</a:t>
            </a:r>
          </a:p>
          <a:p>
            <a:pPr>
              <a:defRPr/>
            </a:pPr>
            <a:r>
              <a:rPr lang="en-US" dirty="0" smtClean="0">
                <a:cs typeface="+mn-cs"/>
              </a:rPr>
              <a:t>Authority to dispute the “no contact” rule</a:t>
            </a:r>
          </a:p>
          <a:p>
            <a:pPr lvl="1">
              <a:defRPr/>
            </a:pPr>
            <a:r>
              <a:rPr lang="en-US" dirty="0" smtClean="0">
                <a:cs typeface="+mn-cs"/>
              </a:rPr>
              <a:t>Rule 4.2</a:t>
            </a:r>
          </a:p>
          <a:p>
            <a:pPr lvl="1">
              <a:defRPr/>
            </a:pPr>
            <a:r>
              <a:rPr lang="en-US" dirty="0" smtClean="0">
                <a:cs typeface="+mn-cs"/>
              </a:rPr>
              <a:t>First amendment right to redress grievance with a governmental entity</a:t>
            </a:r>
          </a:p>
          <a:p>
            <a:pPr lvl="1">
              <a:defRPr/>
            </a:pPr>
            <a:r>
              <a:rPr lang="en-US" dirty="0" smtClean="0">
                <a:cs typeface="+mn-cs"/>
              </a:rPr>
              <a:t>ABA Formal Opinion 97-408 &amp; Conn. Ethics Op. 01-17 (same rationale).   </a:t>
            </a:r>
            <a:endParaRPr lang="en-US" dirty="0" smtClean="0"/>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517725396"/>
      </p:ext>
    </p:extLst>
  </p:cSld>
  <p:clrMapOvr>
    <a:masterClrMapping/>
  </p:clrMapOvr>
  <p:transition>
    <p:split orient="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checkerboard(across)">
                                      <p:cBhvr>
                                        <p:cTn id="7" dur="500"/>
                                        <p:tgtEl>
                                          <p:spTgt spid="7">
                                            <p:txEl>
                                              <p:pRg st="1" end="1"/>
                                            </p:txEl>
                                          </p:spTgt>
                                        </p:tgtEl>
                                      </p:cBhvr>
                                    </p:animEffect>
                                  </p:childTnLst>
                                </p:cTn>
                              </p:par>
                              <p:par>
                                <p:cTn id="8" presetID="5" presetClass="entr" presetSubtype="10"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checkerboard(across)">
                                      <p:cBhvr>
                                        <p:cTn id="10" dur="500"/>
                                        <p:tgtEl>
                                          <p:spTgt spid="7">
                                            <p:txEl>
                                              <p:pRg st="2" end="2"/>
                                            </p:txEl>
                                          </p:spTgt>
                                        </p:tgtEl>
                                      </p:cBhvr>
                                    </p:animEffect>
                                  </p:childTnLst>
                                </p:cTn>
                              </p:par>
                              <p:par>
                                <p:cTn id="11" presetID="5" presetClass="entr" presetSubtype="10" fill="hold" nodeType="with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Effect transition="in" filter="checkerboard(across)">
                                      <p:cBhvr>
                                        <p:cTn id="13" dur="500"/>
                                        <p:tgtEl>
                                          <p:spTgt spid="7">
                                            <p:txEl>
                                              <p:pRg st="3" end="3"/>
                                            </p:txEl>
                                          </p:spTgt>
                                        </p:tgtEl>
                                      </p:cBhvr>
                                    </p:animEffect>
                                  </p:childTnLst>
                                </p:cTn>
                              </p:par>
                              <p:par>
                                <p:cTn id="14" presetID="5" presetClass="entr" presetSubtype="10" fill="hold" nodeType="withEffect">
                                  <p:stCondLst>
                                    <p:cond delay="0"/>
                                  </p:stCondLst>
                                  <p:childTnLst>
                                    <p:set>
                                      <p:cBhvr>
                                        <p:cTn id="15" dur="1" fill="hold">
                                          <p:stCondLst>
                                            <p:cond delay="0"/>
                                          </p:stCondLst>
                                        </p:cTn>
                                        <p:tgtEl>
                                          <p:spTgt spid="7">
                                            <p:txEl>
                                              <p:pRg st="4" end="4"/>
                                            </p:txEl>
                                          </p:spTgt>
                                        </p:tgtEl>
                                        <p:attrNameLst>
                                          <p:attrName>style.visibility</p:attrName>
                                        </p:attrNameLst>
                                      </p:cBhvr>
                                      <p:to>
                                        <p:strVal val="visible"/>
                                      </p:to>
                                    </p:set>
                                    <p:animEffect transition="in" filter="checkerboard(across)">
                                      <p:cBhvr>
                                        <p:cTn id="16" dur="500"/>
                                        <p:tgtEl>
                                          <p:spTgt spid="7">
                                            <p:txEl>
                                              <p:pRg st="4" end="4"/>
                                            </p:txEl>
                                          </p:spTgt>
                                        </p:tgtEl>
                                      </p:cBhvr>
                                    </p:animEffect>
                                  </p:childTnLst>
                                </p:cTn>
                              </p:par>
                              <p:par>
                                <p:cTn id="17" presetID="5" presetClass="entr" presetSubtype="10" fill="hold" nodeType="withEffect">
                                  <p:stCondLst>
                                    <p:cond delay="0"/>
                                  </p:stCondLst>
                                  <p:childTnLst>
                                    <p:set>
                                      <p:cBhvr>
                                        <p:cTn id="18" dur="1" fill="hold">
                                          <p:stCondLst>
                                            <p:cond delay="0"/>
                                          </p:stCondLst>
                                        </p:cTn>
                                        <p:tgtEl>
                                          <p:spTgt spid="7">
                                            <p:txEl>
                                              <p:pRg st="5" end="5"/>
                                            </p:txEl>
                                          </p:spTgt>
                                        </p:tgtEl>
                                        <p:attrNameLst>
                                          <p:attrName>style.visibility</p:attrName>
                                        </p:attrNameLst>
                                      </p:cBhvr>
                                      <p:to>
                                        <p:strVal val="visible"/>
                                      </p:to>
                                    </p:set>
                                    <p:animEffect transition="in" filter="checkerboard(across)">
                                      <p:cBhvr>
                                        <p:cTn id="19" dur="500"/>
                                        <p:tgtEl>
                                          <p:spTgt spid="7">
                                            <p:txEl>
                                              <p:pRg st="5" end="5"/>
                                            </p:txEl>
                                          </p:spTgt>
                                        </p:tgtEl>
                                      </p:cBhvr>
                                    </p:animEffect>
                                  </p:childTnLst>
                                </p:cTn>
                              </p:par>
                              <p:par>
                                <p:cTn id="20" presetID="5" presetClass="entr" presetSubtype="10" fill="hold" nodeType="withEffect">
                                  <p:stCondLst>
                                    <p:cond delay="0"/>
                                  </p:stCondLst>
                                  <p:childTnLst>
                                    <p:set>
                                      <p:cBhvr>
                                        <p:cTn id="21" dur="1" fill="hold">
                                          <p:stCondLst>
                                            <p:cond delay="0"/>
                                          </p:stCondLst>
                                        </p:cTn>
                                        <p:tgtEl>
                                          <p:spTgt spid="7">
                                            <p:txEl>
                                              <p:pRg st="6" end="6"/>
                                            </p:txEl>
                                          </p:spTgt>
                                        </p:tgtEl>
                                        <p:attrNameLst>
                                          <p:attrName>style.visibility</p:attrName>
                                        </p:attrNameLst>
                                      </p:cBhvr>
                                      <p:to>
                                        <p:strVal val="visible"/>
                                      </p:to>
                                    </p:set>
                                    <p:animEffect transition="in" filter="checkerboard(across)">
                                      <p:cBhvr>
                                        <p:cTn id="22" dur="5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Rules for Ethical Survival</a:t>
            </a:r>
          </a:p>
        </p:txBody>
      </p:sp>
      <p:sp>
        <p:nvSpPr>
          <p:cNvPr id="76803" name="Rectangle 3"/>
          <p:cNvSpPr>
            <a:spLocks noGrp="1" noRot="1" noChangeArrowheads="1"/>
          </p:cNvSpPr>
          <p:nvPr>
            <p:ph type="body" idx="4294967295"/>
          </p:nvPr>
        </p:nvSpPr>
        <p:spPr/>
        <p:txBody>
          <a:bodyPr>
            <a:normAutofit/>
          </a:bodyPr>
          <a:lstStyle/>
          <a:p>
            <a:pPr marL="514350" indent="-514350">
              <a:buAutoNum type="arabicPeriod" startAt="7"/>
              <a:defRPr/>
            </a:pPr>
            <a:r>
              <a:rPr lang="en-US" sz="3000" b="1" dirty="0">
                <a:effectLst>
                  <a:outerShdw blurRad="38100" dist="38100" dir="2700000" algn="tl">
                    <a:srgbClr val="C0C0C0"/>
                  </a:outerShdw>
                </a:effectLst>
              </a:rPr>
              <a:t>Your client is part of the “representation team” – you should seek out the opinions and obtain informed consent where feasible.  </a:t>
            </a:r>
          </a:p>
          <a:p>
            <a:pPr marL="533400" indent="-533400">
              <a:buNone/>
              <a:defRPr/>
            </a:pPr>
            <a:endParaRPr lang="en-US" sz="2300" dirty="0">
              <a:effectLst>
                <a:outerShdw blurRad="38100" dist="38100" dir="2700000" algn="tl">
                  <a:srgbClr val="C0C0C0"/>
                </a:outerShdw>
              </a:effectLst>
            </a:endParaRPr>
          </a:p>
          <a:p>
            <a:pPr marL="533400" indent="-533400">
              <a:buNone/>
              <a:defRPr/>
            </a:pPr>
            <a:r>
              <a:rPr lang="en-US" sz="2300" dirty="0">
                <a:solidFill>
                  <a:srgbClr val="0070C0"/>
                </a:solidFill>
                <a:effectLst>
                  <a:outerShdw blurRad="38100" dist="38100" dir="2700000" algn="tl">
                    <a:srgbClr val="C0C0C0"/>
                  </a:outerShdw>
                </a:effectLst>
              </a:rPr>
              <a:t>Source:  Rule 1.2  Scope of Representation</a:t>
            </a:r>
            <a:r>
              <a:rPr lang="en-US" sz="2600" dirty="0">
                <a:solidFill>
                  <a:srgbClr val="0070C0"/>
                </a:solidFill>
                <a:effectLst>
                  <a:outerShdw blurRad="38100" dist="38100" dir="2700000" algn="tl">
                    <a:srgbClr val="C0C0C0"/>
                  </a:outerShdw>
                </a:effectLst>
              </a:rPr>
              <a:t> </a:t>
            </a:r>
          </a:p>
          <a:p>
            <a:pPr marL="533400" indent="-533400">
              <a:buNone/>
              <a:defRPr/>
            </a:pPr>
            <a:r>
              <a:rPr lang="en-US" sz="1700" dirty="0">
                <a:effectLst>
                  <a:outerShdw blurRad="38100" dist="38100" dir="2700000" algn="tl">
                    <a:srgbClr val="C0C0C0"/>
                  </a:outerShdw>
                </a:effectLst>
              </a:rPr>
              <a:t>	</a:t>
            </a:r>
            <a:r>
              <a:rPr lang="en-US" sz="1800" dirty="0">
                <a:effectLst>
                  <a:outerShdw blurRad="38100" dist="38100" dir="2700000" algn="tl">
                    <a:srgbClr val="C0C0C0"/>
                  </a:outerShdw>
                </a:effectLst>
              </a:rPr>
              <a:t>“…a lawyer shall abide by a client’s decisions concerning the objectives of representation and, as required … shall consult with the client as to the means by which they are to be pursued.  A lawyer may take such action on behalf of the client as is impliedly authorized to carry out the representation…”  </a:t>
            </a:r>
          </a:p>
          <a:p>
            <a:pPr marL="533400" indent="-533400">
              <a:buNone/>
              <a:defRPr/>
            </a:pPr>
            <a:endParaRPr lang="en-US" sz="1700" dirty="0">
              <a:effectLst>
                <a:outerShdw blurRad="38100" dist="38100" dir="2700000" algn="tl">
                  <a:srgbClr val="C0C0C0"/>
                </a:outerShdw>
              </a:effectLst>
            </a:endParaRPr>
          </a:p>
          <a:p>
            <a:pPr marL="533400" indent="-533400">
              <a:buNone/>
              <a:defRPr/>
            </a:pPr>
            <a:r>
              <a:rPr lang="en-US" sz="2300" i="1" dirty="0">
                <a:solidFill>
                  <a:srgbClr val="FF0000"/>
                </a:solidFill>
                <a:effectLst>
                  <a:outerShdw blurRad="38100" dist="38100" dir="2700000" algn="tl">
                    <a:srgbClr val="C0C0C0"/>
                  </a:outerShdw>
                </a:effectLst>
              </a:rPr>
              <a:t>Differential</a:t>
            </a:r>
            <a:r>
              <a:rPr lang="en-US" sz="2300" dirty="0">
                <a:effectLst>
                  <a:outerShdw blurRad="38100" dist="38100" dir="2700000" algn="tl">
                    <a:srgbClr val="C0C0C0"/>
                  </a:outerShdw>
                </a:effectLst>
              </a:rPr>
              <a:t>:  Significant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808469113"/>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What is “Informed Consent”</a:t>
            </a:r>
          </a:p>
        </p:txBody>
      </p:sp>
      <p:sp>
        <p:nvSpPr>
          <p:cNvPr id="3" name="Content Placeholder 2"/>
          <p:cNvSpPr>
            <a:spLocks noGrp="1"/>
          </p:cNvSpPr>
          <p:nvPr>
            <p:ph idx="4294967295"/>
          </p:nvPr>
        </p:nvSpPr>
        <p:spPr/>
        <p:txBody>
          <a:bodyPr>
            <a:normAutofit/>
          </a:bodyPr>
          <a:lstStyle/>
          <a:p>
            <a:pPr eaLnBrk="1" hangingPunct="1">
              <a:buFont typeface="Wingdings" pitchFamily="2" charset="2"/>
              <a:buNone/>
              <a:defRPr/>
            </a:pPr>
            <a:r>
              <a:rPr lang="en-US" dirty="0" smtClean="0">
                <a:effectLst>
                  <a:outerShdw blurRad="38100" dist="38100" dir="2700000" algn="tl">
                    <a:srgbClr val="C0C0C0"/>
                  </a:outerShdw>
                </a:effectLst>
              </a:rPr>
              <a:t>Rule 1.0:</a:t>
            </a:r>
          </a:p>
          <a:p>
            <a:pPr eaLnBrk="1" hangingPunct="1">
              <a:buFont typeface="Wingdings" pitchFamily="2" charset="2"/>
              <a:buNone/>
              <a:defRPr/>
            </a:pPr>
            <a:r>
              <a:rPr lang="en-US" dirty="0" smtClean="0">
                <a:effectLst>
                  <a:outerShdw blurRad="38100" dist="38100" dir="2700000" algn="tl">
                    <a:srgbClr val="C0C0C0"/>
                  </a:outerShdw>
                </a:effectLst>
              </a:rPr>
              <a:t>	</a:t>
            </a:r>
            <a:r>
              <a:rPr lang="en-US" sz="2100" dirty="0">
                <a:effectLst>
                  <a:outerShdw blurRad="38100" dist="38100" dir="2700000" algn="tl">
                    <a:srgbClr val="C0C0C0"/>
                  </a:outerShdw>
                </a:effectLst>
              </a:rPr>
              <a:t>“denotes the agreement by a person on a proposed course of conduct after the lawyer has communicated adequate information and explanation about the material risks of and reasonably available alternative to the proposed course or conduct.”  </a:t>
            </a:r>
          </a:p>
          <a:p>
            <a:pPr eaLnBrk="1" hangingPunct="1">
              <a:buFont typeface="Wingdings" pitchFamily="2" charset="2"/>
              <a:buNone/>
              <a:defRPr/>
            </a:pPr>
            <a:r>
              <a:rPr lang="en-US" sz="2500" dirty="0">
                <a:effectLst>
                  <a:outerShdw blurRad="38100" dist="38100" dir="2700000" algn="tl">
                    <a:srgbClr val="C0C0C0"/>
                  </a:outerShdw>
                </a:effectLst>
              </a:rPr>
              <a:t>Query:</a:t>
            </a:r>
          </a:p>
          <a:p>
            <a:pPr eaLnBrk="1" hangingPunct="1">
              <a:defRPr/>
            </a:pPr>
            <a:r>
              <a:rPr lang="en-US" sz="2500" dirty="0">
                <a:effectLst>
                  <a:outerShdw blurRad="38100" dist="38100" dir="2700000" algn="tl">
                    <a:srgbClr val="C0C0C0"/>
                  </a:outerShdw>
                </a:effectLst>
              </a:rPr>
              <a:t>4 year old child?</a:t>
            </a:r>
          </a:p>
          <a:p>
            <a:pPr eaLnBrk="1" hangingPunct="1">
              <a:defRPr/>
            </a:pPr>
            <a:r>
              <a:rPr lang="en-US" sz="2500" dirty="0">
                <a:effectLst>
                  <a:outerShdw blurRad="38100" dist="38100" dir="2700000" algn="tl">
                    <a:srgbClr val="C0C0C0"/>
                  </a:outerShdw>
                </a:effectLst>
              </a:rPr>
              <a:t>16 </a:t>
            </a:r>
            <a:r>
              <a:rPr lang="en-US" sz="2500" dirty="0" err="1">
                <a:effectLst>
                  <a:outerShdw blurRad="38100" dist="38100" dir="2700000" algn="tl">
                    <a:srgbClr val="C0C0C0"/>
                  </a:outerShdw>
                </a:effectLst>
              </a:rPr>
              <a:t>y.o</a:t>
            </a:r>
            <a:r>
              <a:rPr lang="en-US" sz="2500" dirty="0">
                <a:effectLst>
                  <a:outerShdw blurRad="38100" dist="38100" dir="2700000" algn="tl">
                    <a:srgbClr val="C0C0C0"/>
                  </a:outerShdw>
                </a:effectLst>
              </a:rPr>
              <a:t>.?</a:t>
            </a:r>
          </a:p>
          <a:p>
            <a:pPr eaLnBrk="1" hangingPunct="1">
              <a:defRPr/>
            </a:pPr>
            <a:r>
              <a:rPr lang="en-US" sz="2500" dirty="0">
                <a:effectLst>
                  <a:outerShdw blurRad="38100" dist="38100" dir="2700000" algn="tl">
                    <a:srgbClr val="C0C0C0"/>
                  </a:outerShdw>
                </a:effectLst>
              </a:rPr>
              <a:t>29 </a:t>
            </a:r>
            <a:r>
              <a:rPr lang="en-US" sz="2500" dirty="0" err="1">
                <a:effectLst>
                  <a:outerShdw blurRad="38100" dist="38100" dir="2700000" algn="tl">
                    <a:srgbClr val="C0C0C0"/>
                  </a:outerShdw>
                </a:effectLst>
              </a:rPr>
              <a:t>y.o</a:t>
            </a:r>
            <a:r>
              <a:rPr lang="en-US" sz="2500" dirty="0">
                <a:effectLst>
                  <a:outerShdw blurRad="38100" dist="38100" dir="2700000" algn="tl">
                    <a:srgbClr val="C0C0C0"/>
                  </a:outerShdw>
                </a:effectLst>
              </a:rPr>
              <a:t>. cognitively limited parent?</a:t>
            </a:r>
            <a:r>
              <a:rPr lang="en-US" sz="2500" b="1" i="1" dirty="0">
                <a:effectLst>
                  <a:outerShdw blurRad="38100" dist="38100" dir="2700000" algn="tl">
                    <a:srgbClr val="C0C0C0"/>
                  </a:outerShdw>
                </a:effectLst>
              </a:rPr>
              <a:t> </a:t>
            </a:r>
          </a:p>
          <a:p>
            <a:pPr eaLnBrk="1" hangingPunct="1">
              <a:defRPr/>
            </a:pPr>
            <a:r>
              <a:rPr lang="en-US" sz="2500" b="1" i="1" dirty="0">
                <a:solidFill>
                  <a:srgbClr val="0070C0"/>
                </a:solidFill>
                <a:effectLst>
                  <a:outerShdw blurRad="38100" dist="38100" dir="2700000" algn="tl">
                    <a:srgbClr val="C0C0C0"/>
                  </a:outerShdw>
                </a:effectLst>
              </a:rPr>
              <a:t>See Rule 1.14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577995584"/>
      </p:ext>
    </p:extLst>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barn(inVertical)">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“Informed Consent”</a:t>
            </a:r>
          </a:p>
        </p:txBody>
      </p:sp>
      <p:sp>
        <p:nvSpPr>
          <p:cNvPr id="3" name="Content Placeholder 2"/>
          <p:cNvSpPr>
            <a:spLocks noGrp="1"/>
          </p:cNvSpPr>
          <p:nvPr>
            <p:ph idx="4294967295"/>
          </p:nvPr>
        </p:nvSpPr>
        <p:spPr/>
        <p:txBody>
          <a:bodyPr>
            <a:normAutofit/>
          </a:bodyPr>
          <a:lstStyle/>
          <a:p>
            <a:pPr eaLnBrk="1" hangingPunct="1">
              <a:buFont typeface="Wingdings" pitchFamily="2" charset="2"/>
              <a:buNone/>
              <a:defRPr/>
            </a:pPr>
            <a:r>
              <a:rPr lang="en-US" smtClean="0">
                <a:effectLst>
                  <a:outerShdw blurRad="38100" dist="38100" dir="2700000" algn="tl">
                    <a:srgbClr val="C0C0C0"/>
                  </a:outerShdw>
                </a:effectLst>
              </a:rPr>
              <a:t>Required, </a:t>
            </a:r>
            <a:r>
              <a:rPr lang="en-US" i="1" smtClean="0">
                <a:effectLst>
                  <a:outerShdw blurRad="38100" dist="38100" dir="2700000" algn="tl">
                    <a:srgbClr val="C0C0C0"/>
                  </a:outerShdw>
                </a:effectLst>
              </a:rPr>
              <a:t>at times</a:t>
            </a:r>
            <a:r>
              <a:rPr lang="en-US" smtClean="0">
                <a:effectLst>
                  <a:outerShdw blurRad="38100" dist="38100" dir="2700000" algn="tl">
                    <a:srgbClr val="C0C0C0"/>
                  </a:outerShdw>
                </a:effectLst>
              </a:rPr>
              <a:t>, before accepting or continuing representation or pursuing a course of conduct.  </a:t>
            </a:r>
          </a:p>
          <a:p>
            <a:pPr eaLnBrk="1" hangingPunct="1">
              <a:buFont typeface="Wingdings" pitchFamily="2" charset="2"/>
              <a:buNone/>
              <a:defRPr/>
            </a:pPr>
            <a:r>
              <a:rPr lang="en-US" smtClean="0">
                <a:effectLst>
                  <a:outerShdw blurRad="38100" dist="38100" dir="2700000" algn="tl">
                    <a:srgbClr val="C0C0C0"/>
                  </a:outerShdw>
                </a:effectLst>
              </a:rPr>
              <a:t>Specific instances:</a:t>
            </a:r>
          </a:p>
          <a:p>
            <a:pPr eaLnBrk="1" hangingPunct="1">
              <a:defRPr/>
            </a:pPr>
            <a:r>
              <a:rPr lang="en-US" smtClean="0">
                <a:effectLst>
                  <a:outerShdw blurRad="38100" dist="38100" dir="2700000" algn="tl">
                    <a:srgbClr val="C0C0C0"/>
                  </a:outerShdw>
                </a:effectLst>
              </a:rPr>
              <a:t>Rule 1.2(c) - scope</a:t>
            </a:r>
          </a:p>
          <a:p>
            <a:pPr eaLnBrk="1" hangingPunct="1">
              <a:defRPr/>
            </a:pPr>
            <a:r>
              <a:rPr lang="en-US" smtClean="0">
                <a:effectLst>
                  <a:outerShdw blurRad="38100" dist="38100" dir="2700000" algn="tl">
                    <a:srgbClr val="C0C0C0"/>
                  </a:outerShdw>
                </a:effectLst>
              </a:rPr>
              <a:t>Rule 1.6(a) – confidentiality (revealing information)</a:t>
            </a:r>
          </a:p>
          <a:p>
            <a:pPr eaLnBrk="1" hangingPunct="1">
              <a:defRPr/>
            </a:pPr>
            <a:r>
              <a:rPr lang="en-US" smtClean="0">
                <a:effectLst>
                  <a:outerShdw blurRad="38100" dist="38100" dir="2700000" algn="tl">
                    <a:srgbClr val="C0C0C0"/>
                  </a:outerShdw>
                </a:effectLst>
              </a:rPr>
              <a:t>Rule 1.7(b)(4) – Conflict of interest</a:t>
            </a:r>
          </a:p>
          <a:p>
            <a:pPr eaLnBrk="1" hangingPunct="1">
              <a:buFont typeface="Wingdings" pitchFamily="2" charset="2"/>
              <a:buNone/>
              <a:defRPr/>
            </a:pPr>
            <a:r>
              <a:rPr lang="en-US" smtClean="0">
                <a:effectLst>
                  <a:outerShdw blurRad="38100" dist="38100" dir="2700000" algn="tl">
                    <a:srgbClr val="C0C0C0"/>
                  </a:outerShdw>
                </a:effectLst>
              </a:rPr>
              <a:t>	</a:t>
            </a:r>
            <a:endParaRPr lang="en-US" sz="260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342692532"/>
      </p:ext>
    </p:extLst>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mtClean="0"/>
              <a:t>Conn. Rule Prof. Conduct 1.1</a:t>
            </a:r>
          </a:p>
        </p:txBody>
      </p:sp>
      <p:sp>
        <p:nvSpPr>
          <p:cNvPr id="5123" name="Rectangle 2"/>
          <p:cNvSpPr>
            <a:spLocks noGrp="1" noChangeArrowheads="1"/>
          </p:cNvSpPr>
          <p:nvPr>
            <p:ph type="title"/>
          </p:nvPr>
        </p:nvSpPr>
        <p:spPr/>
        <p:txBody>
          <a:bodyPr/>
          <a:lstStyle/>
          <a:p>
            <a:pPr eaLnBrk="1" hangingPunct="1"/>
            <a:r>
              <a:rPr lang="en-US" altLang="en-US" dirty="0" smtClean="0">
                <a:solidFill>
                  <a:srgbClr val="0070C0"/>
                </a:solidFill>
              </a:rPr>
              <a:t>Preliminary Quiz</a:t>
            </a:r>
          </a:p>
        </p:txBody>
      </p:sp>
      <p:sp>
        <p:nvSpPr>
          <p:cNvPr id="69635" name="Rectangle 3"/>
          <p:cNvSpPr>
            <a:spLocks noGrp="1" noChangeArrowheads="1"/>
          </p:cNvSpPr>
          <p:nvPr>
            <p:ph type="body" idx="1"/>
          </p:nvPr>
        </p:nvSpPr>
        <p:spPr/>
        <p:txBody>
          <a:bodyPr>
            <a:normAutofit/>
          </a:bodyPr>
          <a:lstStyle/>
          <a:p>
            <a:pPr eaLnBrk="1" hangingPunct="1"/>
            <a:r>
              <a:rPr lang="en-US" altLang="en-US" dirty="0" smtClean="0"/>
              <a:t>What is Rule 1.1</a:t>
            </a:r>
            <a:r>
              <a:rPr lang="en-US" altLang="en-US" dirty="0"/>
              <a:t> </a:t>
            </a:r>
            <a:r>
              <a:rPr lang="en-US" altLang="en-US" dirty="0" smtClean="0"/>
              <a:t>of the Connecticut Rules of Professional Conduct?   </a:t>
            </a:r>
          </a:p>
          <a:p>
            <a:pPr eaLnBrk="1" hangingPunct="1">
              <a:buFont typeface="Wingdings" pitchFamily="2" charset="2"/>
              <a:buNone/>
            </a:pPr>
            <a:endParaRPr lang="en-US" altLang="en-US" u="sng" dirty="0" smtClean="0"/>
          </a:p>
          <a:p>
            <a:pPr eaLnBrk="1" hangingPunct="1"/>
            <a:endParaRPr lang="en-US" altLang="en-US" i="1" dirty="0" smtClean="0">
              <a:solidFill>
                <a:schemeClr val="accent2"/>
              </a:solidFill>
            </a:endParaRPr>
          </a:p>
          <a:p>
            <a:pPr lvl="1" eaLnBrk="1" hangingPunct="1">
              <a:buFont typeface="Wingdings" pitchFamily="2" charset="2"/>
              <a:buNone/>
            </a:pPr>
            <a:endParaRPr lang="en-US" altLang="en-US" i="1" dirty="0" smtClean="0">
              <a:solidFill>
                <a:schemeClr val="accent2"/>
              </a:solidFill>
            </a:endParaRPr>
          </a:p>
          <a:p>
            <a:pPr eaLnBrk="1" hangingPunct="1"/>
            <a:endParaRPr lang="en-US" altLang="en-US" dirty="0" smtClean="0"/>
          </a:p>
        </p:txBody>
      </p:sp>
      <p:grpSp>
        <p:nvGrpSpPr>
          <p:cNvPr id="5" name="Group 4"/>
          <p:cNvGrpSpPr/>
          <p:nvPr/>
        </p:nvGrpSpPr>
        <p:grpSpPr>
          <a:xfrm>
            <a:off x="204943" y="6113680"/>
            <a:ext cx="11852379" cy="648668"/>
            <a:chOff x="204943" y="6113680"/>
            <a:chExt cx="11852379" cy="648668"/>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7" name="TextBox 6"/>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965051327"/>
      </p:ext>
    </p:extLst>
  </p:cSld>
  <p:clrMapOvr>
    <a:masterClrMapping/>
  </p:clrMapOvr>
  <p:transition>
    <p:push/>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chemeClr val="accent1"/>
                </a:solidFill>
                <a:effectLst>
                  <a:outerShdw blurRad="38100" dist="38100" dir="2700000" algn="tl">
                    <a:srgbClr val="C0C0C0"/>
                  </a:outerShdw>
                </a:effectLst>
              </a:rPr>
              <a:t>Rules for Ethical Survival</a:t>
            </a:r>
          </a:p>
        </p:txBody>
      </p:sp>
      <p:sp>
        <p:nvSpPr>
          <p:cNvPr id="3" name="Content Placeholder 2"/>
          <p:cNvSpPr>
            <a:spLocks noGrp="1"/>
          </p:cNvSpPr>
          <p:nvPr>
            <p:ph idx="4294967295"/>
          </p:nvPr>
        </p:nvSpPr>
        <p:spPr/>
        <p:txBody>
          <a:bodyPr>
            <a:normAutofit/>
          </a:bodyPr>
          <a:lstStyle/>
          <a:p>
            <a:pPr marL="514350" indent="-514350">
              <a:buAutoNum type="arabicPeriod" startAt="8"/>
              <a:defRPr/>
            </a:pPr>
            <a:r>
              <a:rPr lang="en-US" b="1" dirty="0">
                <a:effectLst>
                  <a:outerShdw blurRad="38100" dist="38100" dir="2700000" algn="tl">
                    <a:srgbClr val="C0C0C0"/>
                  </a:outerShdw>
                </a:effectLst>
              </a:rPr>
              <a:t>Representing a </a:t>
            </a:r>
            <a:r>
              <a:rPr lang="en-US" b="1" dirty="0" smtClean="0">
                <a:effectLst>
                  <a:outerShdw blurRad="38100" dist="38100" dir="2700000" algn="tl">
                    <a:srgbClr val="C0C0C0"/>
                  </a:outerShdw>
                </a:effectLst>
              </a:rPr>
              <a:t>child, or an adult with limited capacity or mental health issues, should </a:t>
            </a:r>
            <a:r>
              <a:rPr lang="en-US" b="1" dirty="0">
                <a:effectLst>
                  <a:outerShdw blurRad="38100" dist="38100" dir="2700000" algn="tl">
                    <a:srgbClr val="C0C0C0"/>
                  </a:outerShdw>
                </a:effectLst>
              </a:rPr>
              <a:t>be, to every extent possible, treated in the same manner as representing an </a:t>
            </a:r>
            <a:r>
              <a:rPr lang="en-US" b="1" dirty="0" smtClean="0">
                <a:effectLst>
                  <a:outerShdw blurRad="38100" dist="38100" dir="2700000" algn="tl">
                    <a:srgbClr val="C0C0C0"/>
                  </a:outerShdw>
                </a:effectLst>
              </a:rPr>
              <a:t>adult without a limitation or disability.  </a:t>
            </a:r>
            <a:r>
              <a:rPr lang="en-US" b="1" dirty="0">
                <a:effectLst>
                  <a:outerShdw blurRad="38100" dist="38100" dir="2700000" algn="tl">
                    <a:srgbClr val="C0C0C0"/>
                  </a:outerShdw>
                </a:effectLst>
              </a:rPr>
              <a:t>You are, however, required to inform a court should you perceive a conflict to exist between the child’s wishes and the “best interest of the child.”</a:t>
            </a:r>
          </a:p>
          <a:p>
            <a:pPr marL="514350" indent="-514350">
              <a:buNone/>
              <a:defRPr/>
            </a:pPr>
            <a:r>
              <a:rPr lang="en-US" dirty="0" smtClean="0">
                <a:solidFill>
                  <a:schemeClr val="accent1"/>
                </a:solidFill>
                <a:effectLst>
                  <a:outerShdw blurRad="38100" dist="38100" dir="2700000" algn="tl">
                    <a:srgbClr val="C0C0C0"/>
                  </a:outerShdw>
                </a:effectLst>
              </a:rPr>
              <a:t>Source:  Rule 1.14 Client with Diminished Capacity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353318850"/>
      </p:ext>
    </p:extLst>
  </p:cSld>
  <p:clrMapOvr>
    <a:masterClrMapping/>
  </p:clrMapOvr>
  <p:transition>
    <p:wheel spokes="3"/>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Client </a:t>
            </a:r>
            <a:r>
              <a:rPr lang="en-US" smtClean="0">
                <a:solidFill>
                  <a:srgbClr val="0070C0"/>
                </a:solidFill>
                <a:effectLst>
                  <a:outerShdw blurRad="38100" dist="38100" dir="2700000" algn="tl">
                    <a:srgbClr val="C0C0C0"/>
                  </a:outerShdw>
                </a:effectLst>
              </a:rPr>
              <a:t>with Diminished </a:t>
            </a:r>
            <a:r>
              <a:rPr lang="en-US" dirty="0" smtClean="0">
                <a:solidFill>
                  <a:srgbClr val="0070C0"/>
                </a:solidFill>
                <a:effectLst>
                  <a:outerShdw blurRad="38100" dist="38100" dir="2700000" algn="tl">
                    <a:srgbClr val="C0C0C0"/>
                  </a:outerShdw>
                </a:effectLst>
              </a:rPr>
              <a:t>Capacity</a:t>
            </a:r>
          </a:p>
        </p:txBody>
      </p:sp>
      <p:sp>
        <p:nvSpPr>
          <p:cNvPr id="3" name="Content Placeholder 2"/>
          <p:cNvSpPr>
            <a:spLocks noGrp="1"/>
          </p:cNvSpPr>
          <p:nvPr>
            <p:ph idx="4294967295"/>
          </p:nvPr>
        </p:nvSpPr>
        <p:spPr/>
        <p:txBody>
          <a:bodyPr>
            <a:normAutofit fontScale="92500"/>
          </a:bodyPr>
          <a:lstStyle/>
          <a:p>
            <a:pPr eaLnBrk="1" hangingPunct="1">
              <a:defRPr/>
            </a:pPr>
            <a:r>
              <a:rPr lang="en-US" dirty="0" smtClean="0">
                <a:effectLst>
                  <a:outerShdw blurRad="38100" dist="38100" dir="2700000" algn="tl">
                    <a:srgbClr val="C0C0C0"/>
                  </a:outerShdw>
                </a:effectLst>
              </a:rPr>
              <a:t>Rule 1.14:</a:t>
            </a:r>
          </a:p>
          <a:p>
            <a:pPr marL="457200" indent="-457200" eaLnBrk="1" hangingPunct="1">
              <a:buFont typeface="Wingdings" pitchFamily="2" charset="2"/>
              <a:buAutoNum type="alphaLcParenBoth"/>
              <a:defRPr/>
            </a:pPr>
            <a:r>
              <a:rPr lang="en-US" sz="2400" dirty="0" smtClean="0"/>
              <a:t>When </a:t>
            </a:r>
            <a:r>
              <a:rPr lang="en-US" sz="2400" dirty="0"/>
              <a:t>a client’s capacity to make or communicate adequately considered decisions in connection with a representation is impaired, whether because of minority, mental impairment or for some other reason</a:t>
            </a:r>
            <a:r>
              <a:rPr lang="en-US" sz="2400" b="1" dirty="0"/>
              <a:t>, the lawyer shall, as far as reasonably possible, maintain a normal client-lawyer relationship with the client</a:t>
            </a:r>
            <a:r>
              <a:rPr lang="en-US" sz="2400" b="1" dirty="0" smtClean="0"/>
              <a:t>.</a:t>
            </a:r>
            <a:endParaRPr lang="en-US" sz="2400" dirty="0" smtClean="0"/>
          </a:p>
          <a:p>
            <a:pPr marL="457200" indent="-457200">
              <a:buFont typeface="Wingdings" pitchFamily="2" charset="2"/>
              <a:buAutoNum type="alphaLcParenBoth"/>
              <a:defRPr/>
            </a:pPr>
            <a:r>
              <a:rPr lang="en-US" sz="2400" dirty="0" smtClean="0"/>
              <a:t>When </a:t>
            </a:r>
            <a:r>
              <a:rPr lang="en-US" sz="2400" dirty="0"/>
              <a:t>the lawyer reasonably believes that the client is unable to make or communicate adequately considered decisions, is likely to suffer substantial physical, financial or other harm unless action is taken and cannot adequately act in the client’s own interest, </a:t>
            </a:r>
            <a:r>
              <a:rPr lang="en-US" sz="2400" b="1" dirty="0"/>
              <a:t>the lawyer may take reasonably necessary protective action, including consulting with individuals or entities that have the ability to take action to protect the client </a:t>
            </a:r>
            <a:r>
              <a:rPr lang="en-US" sz="2400" dirty="0"/>
              <a:t>and, in appropriate cases, seeking the appointment of a legal representative.</a:t>
            </a:r>
            <a:endParaRPr lang="en-US" sz="2100" b="1" dirty="0">
              <a:effectLst>
                <a:outerShdw blurRad="38100" dist="38100" dir="2700000" algn="tl">
                  <a:srgbClr val="C0C0C0"/>
                </a:outerShdw>
              </a:effectLst>
            </a:endParaRPr>
          </a:p>
          <a:p>
            <a:pPr eaLnBrk="1" hangingPunct="1">
              <a:buFont typeface="Wingdings" pitchFamily="2" charset="2"/>
              <a:buNone/>
              <a:defRPr/>
            </a:pPr>
            <a:r>
              <a:rPr lang="en-US" i="1" dirty="0" smtClean="0">
                <a:effectLst>
                  <a:outerShdw blurRad="38100" dist="38100" dir="2700000" algn="tl">
                    <a:srgbClr val="C0C0C0"/>
                  </a:outerShdw>
                </a:effectLst>
              </a:rPr>
              <a:t>Differential</a:t>
            </a:r>
            <a:r>
              <a:rPr lang="en-US" dirty="0" smtClean="0">
                <a:effectLst>
                  <a:outerShdw blurRad="38100" dist="38100" dir="2700000" algn="tl">
                    <a:srgbClr val="C0C0C0"/>
                  </a:outerShdw>
                </a:effectLst>
              </a:rPr>
              <a:t>:  None</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432791662"/>
      </p:ext>
    </p:extLst>
  </p:cSld>
  <p:clrMapOvr>
    <a:masterClrMapping/>
  </p:clrMapOvr>
  <p:transition>
    <p:diamon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a:xfrm>
            <a:off x="2244726" y="347663"/>
            <a:ext cx="7737475" cy="1047750"/>
          </a:xfrm>
        </p:spPr>
        <p:txBody>
          <a:bodyPr anchor="ctr">
            <a:normAutofit/>
          </a:bodyPr>
          <a:lstStyle/>
          <a:p>
            <a:pPr eaLnBrk="1" hangingPunct="1">
              <a:defRPr/>
            </a:pPr>
            <a:r>
              <a:rPr lang="en-US" sz="3400" dirty="0">
                <a:solidFill>
                  <a:srgbClr val="0070C0"/>
                </a:solidFill>
                <a:effectLst>
                  <a:outerShdw blurRad="38100" dist="38100" dir="2700000" algn="tl">
                    <a:srgbClr val="C0C0C0"/>
                  </a:outerShdw>
                </a:effectLst>
              </a:rPr>
              <a:t>The Ethical Dilemma – </a:t>
            </a:r>
            <a:r>
              <a:rPr lang="en-US" sz="3400" dirty="0" err="1">
                <a:solidFill>
                  <a:srgbClr val="0070C0"/>
                </a:solidFill>
                <a:effectLst>
                  <a:outerShdw blurRad="38100" dist="38100" dir="2700000" algn="tl">
                    <a:srgbClr val="C0C0C0"/>
                  </a:outerShdw>
                </a:effectLst>
              </a:rPr>
              <a:t>Atty</a:t>
            </a:r>
            <a:r>
              <a:rPr lang="en-US" sz="3400" dirty="0">
                <a:solidFill>
                  <a:srgbClr val="0070C0"/>
                </a:solidFill>
                <a:effectLst>
                  <a:outerShdw blurRad="38100" dist="38100" dir="2700000" algn="tl">
                    <a:srgbClr val="C0C0C0"/>
                  </a:outerShdw>
                </a:effectLst>
              </a:rPr>
              <a:t> or GAL?</a:t>
            </a:r>
          </a:p>
        </p:txBody>
      </p:sp>
      <p:sp>
        <p:nvSpPr>
          <p:cNvPr id="5" name="Text Placeholder 4"/>
          <p:cNvSpPr>
            <a:spLocks noGrp="1"/>
          </p:cNvSpPr>
          <p:nvPr>
            <p:ph type="body" idx="4294967295"/>
          </p:nvPr>
        </p:nvSpPr>
        <p:spPr>
          <a:xfrm>
            <a:off x="1981200" y="1905001"/>
            <a:ext cx="4040188" cy="639763"/>
          </a:xfrm>
        </p:spPr>
        <p:txBody>
          <a:bodyPr anchor="b">
            <a:normAutofit fontScale="92500" lnSpcReduction="20000"/>
          </a:bodyPr>
          <a:lstStyle/>
          <a:p>
            <a:pPr marL="0" indent="0">
              <a:buNone/>
              <a:defRPr/>
            </a:pPr>
            <a:r>
              <a:rPr lang="en-US" sz="2100" b="1" dirty="0">
                <a:solidFill>
                  <a:schemeClr val="accent1"/>
                </a:solidFill>
                <a:effectLst>
                  <a:outerShdw blurRad="38100" dist="38100" dir="2700000" algn="tl">
                    <a:srgbClr val="C0C0C0"/>
                  </a:outerShdw>
                </a:effectLst>
              </a:rPr>
              <a:t>Ethical Obligation:  </a:t>
            </a:r>
          </a:p>
          <a:p>
            <a:pPr marL="0" indent="0">
              <a:buNone/>
              <a:defRPr/>
            </a:pPr>
            <a:r>
              <a:rPr lang="en-US" sz="2100" b="1" dirty="0">
                <a:solidFill>
                  <a:schemeClr val="accent1"/>
                </a:solidFill>
                <a:effectLst>
                  <a:outerShdw blurRad="38100" dist="38100" dir="2700000" algn="tl">
                    <a:srgbClr val="C0C0C0"/>
                  </a:outerShdw>
                </a:effectLst>
              </a:rPr>
              <a:t>Rule  1.14</a:t>
            </a:r>
          </a:p>
        </p:txBody>
      </p:sp>
      <p:sp>
        <p:nvSpPr>
          <p:cNvPr id="6" name="Content Placeholder 5"/>
          <p:cNvSpPr>
            <a:spLocks noGrp="1"/>
          </p:cNvSpPr>
          <p:nvPr>
            <p:ph sz="half" idx="4294967295"/>
          </p:nvPr>
        </p:nvSpPr>
        <p:spPr>
          <a:xfrm>
            <a:off x="2236788" y="2514601"/>
            <a:ext cx="3783012" cy="3502025"/>
          </a:xfrm>
        </p:spPr>
        <p:txBody>
          <a:bodyPr/>
          <a:lstStyle/>
          <a:p>
            <a:pPr eaLnBrk="1" hangingPunct="1">
              <a:defRPr/>
            </a:pPr>
            <a:r>
              <a:rPr lang="en-US" sz="2000">
                <a:effectLst>
                  <a:outerShdw blurRad="38100" dist="38100" dir="2700000" algn="tl">
                    <a:srgbClr val="C0C0C0"/>
                  </a:outerShdw>
                </a:effectLst>
              </a:rPr>
              <a:t>Treat the client normally</a:t>
            </a:r>
          </a:p>
          <a:p>
            <a:pPr eaLnBrk="1" hangingPunct="1">
              <a:defRPr/>
            </a:pPr>
            <a:r>
              <a:rPr lang="en-US" sz="2000">
                <a:effectLst>
                  <a:outerShdw blurRad="38100" dist="38100" dir="2700000" algn="tl">
                    <a:srgbClr val="C0C0C0"/>
                  </a:outerShdw>
                </a:effectLst>
              </a:rPr>
              <a:t>Regard the opinion – even if too young to be a self-advocate</a:t>
            </a:r>
          </a:p>
          <a:p>
            <a:pPr eaLnBrk="1" hangingPunct="1">
              <a:defRPr/>
            </a:pPr>
            <a:r>
              <a:rPr lang="en-US" sz="2000">
                <a:effectLst>
                  <a:outerShdw blurRad="38100" dist="38100" dir="2700000" algn="tl">
                    <a:srgbClr val="C0C0C0"/>
                  </a:outerShdw>
                </a:effectLst>
              </a:rPr>
              <a:t>Requires “protective action” when client is “at risk of …harm”</a:t>
            </a:r>
          </a:p>
          <a:p>
            <a:pPr eaLnBrk="1" hangingPunct="1">
              <a:defRPr/>
            </a:pPr>
            <a:r>
              <a:rPr lang="en-US" sz="2000">
                <a:effectLst>
                  <a:outerShdw blurRad="38100" dist="38100" dir="2700000" algn="tl">
                    <a:srgbClr val="C0C0C0"/>
                  </a:outerShdw>
                </a:effectLst>
              </a:rPr>
              <a:t>Includes appointment of GAL</a:t>
            </a:r>
          </a:p>
        </p:txBody>
      </p:sp>
      <p:sp>
        <p:nvSpPr>
          <p:cNvPr id="7" name="Text Placeholder 6"/>
          <p:cNvSpPr>
            <a:spLocks noGrp="1"/>
          </p:cNvSpPr>
          <p:nvPr>
            <p:ph type="body" sz="quarter" idx="4294967295"/>
          </p:nvPr>
        </p:nvSpPr>
        <p:spPr>
          <a:xfrm>
            <a:off x="6172201" y="1828801"/>
            <a:ext cx="4041775" cy="639763"/>
          </a:xfrm>
        </p:spPr>
        <p:txBody>
          <a:bodyPr anchor="b">
            <a:normAutofit fontScale="25000" lnSpcReduction="20000"/>
          </a:bodyPr>
          <a:lstStyle/>
          <a:p>
            <a:pPr marL="0" indent="0">
              <a:buNone/>
              <a:defRPr/>
            </a:pPr>
            <a:endParaRPr lang="en-US" sz="2100" b="1" dirty="0">
              <a:solidFill>
                <a:schemeClr val="hlink"/>
              </a:solidFill>
              <a:effectLst>
                <a:outerShdw blurRad="38100" dist="38100" dir="2700000" algn="tl">
                  <a:srgbClr val="C0C0C0"/>
                </a:outerShdw>
              </a:effectLst>
            </a:endParaRPr>
          </a:p>
          <a:p>
            <a:pPr marL="0" indent="0">
              <a:buNone/>
              <a:defRPr/>
            </a:pPr>
            <a:endParaRPr lang="en-US" sz="2100" b="1" dirty="0">
              <a:solidFill>
                <a:schemeClr val="hlink"/>
              </a:solidFill>
              <a:effectLst>
                <a:outerShdw blurRad="38100" dist="38100" dir="2700000" algn="tl">
                  <a:srgbClr val="C0C0C0"/>
                </a:outerShdw>
              </a:effectLst>
            </a:endParaRPr>
          </a:p>
          <a:p>
            <a:pPr marL="0" indent="0">
              <a:buNone/>
              <a:defRPr/>
            </a:pPr>
            <a:r>
              <a:rPr lang="en-US" sz="7200" b="1" dirty="0">
                <a:solidFill>
                  <a:schemeClr val="accent1"/>
                </a:solidFill>
                <a:effectLst>
                  <a:outerShdw blurRad="38100" dist="38100" dir="2700000" algn="tl">
                    <a:srgbClr val="C0C0C0"/>
                  </a:outerShdw>
                </a:effectLst>
              </a:rPr>
              <a:t>Statutory Mandate:</a:t>
            </a:r>
          </a:p>
          <a:p>
            <a:pPr marL="0" indent="0">
              <a:buNone/>
              <a:defRPr/>
            </a:pPr>
            <a:r>
              <a:rPr lang="en-US" sz="7200" b="1" dirty="0">
                <a:solidFill>
                  <a:schemeClr val="accent1"/>
                </a:solidFill>
                <a:effectLst>
                  <a:outerShdw blurRad="38100" dist="38100" dir="2700000" algn="tl">
                    <a:srgbClr val="C0C0C0"/>
                  </a:outerShdw>
                </a:effectLst>
              </a:rPr>
              <a:t>Conn. Gen. Stat. § 46b-129a</a:t>
            </a:r>
          </a:p>
        </p:txBody>
      </p:sp>
      <p:sp>
        <p:nvSpPr>
          <p:cNvPr id="8" name="Content Placeholder 7"/>
          <p:cNvSpPr>
            <a:spLocks noGrp="1"/>
          </p:cNvSpPr>
          <p:nvPr>
            <p:ph sz="quarter" idx="4294967295"/>
          </p:nvPr>
        </p:nvSpPr>
        <p:spPr>
          <a:xfrm>
            <a:off x="6172201" y="2438401"/>
            <a:ext cx="3783013" cy="3749675"/>
          </a:xfrm>
        </p:spPr>
        <p:txBody>
          <a:bodyPr/>
          <a:lstStyle/>
          <a:p>
            <a:pPr eaLnBrk="1" hangingPunct="1">
              <a:defRPr/>
            </a:pPr>
            <a:r>
              <a:rPr lang="en-US" sz="2000" dirty="0">
                <a:effectLst>
                  <a:outerShdw blurRad="38100" dist="38100" dir="2700000" algn="tl">
                    <a:srgbClr val="C0C0C0"/>
                  </a:outerShdw>
                </a:effectLst>
              </a:rPr>
              <a:t>Appointment as attorney </a:t>
            </a:r>
            <a:r>
              <a:rPr lang="en-US" sz="2000" b="1" dirty="0">
                <a:effectLst>
                  <a:outerShdw blurRad="38100" dist="38100" dir="2700000" algn="tl">
                    <a:srgbClr val="C0C0C0"/>
                  </a:outerShdw>
                </a:effectLst>
              </a:rPr>
              <a:t>only (“Counsel for the child shall act solely as attorney for the child”)</a:t>
            </a:r>
            <a:r>
              <a:rPr lang="en-US" sz="2000" dirty="0">
                <a:effectLst>
                  <a:outerShdw blurRad="38100" dist="38100" dir="2700000" algn="tl">
                    <a:srgbClr val="C0C0C0"/>
                  </a:outerShdw>
                </a:effectLst>
              </a:rPr>
              <a:t> </a:t>
            </a:r>
          </a:p>
          <a:p>
            <a:pPr eaLnBrk="1" hangingPunct="1">
              <a:defRPr/>
            </a:pPr>
            <a:r>
              <a:rPr lang="en-US" sz="2000" b="1" i="1" dirty="0">
                <a:effectLst>
                  <a:outerShdw blurRad="38100" dist="38100" dir="2700000" algn="tl">
                    <a:srgbClr val="C0C0C0"/>
                  </a:outerShdw>
                </a:effectLst>
              </a:rPr>
              <a:t>Advocate in accordance w/RPC </a:t>
            </a:r>
          </a:p>
          <a:p>
            <a:pPr eaLnBrk="1" hangingPunct="1">
              <a:defRPr/>
            </a:pPr>
            <a:r>
              <a:rPr lang="en-US" sz="2000" dirty="0">
                <a:effectLst>
                  <a:outerShdw blurRad="38100" dist="38100" dir="2700000" algn="tl">
                    <a:srgbClr val="C0C0C0"/>
                  </a:outerShdw>
                </a:effectLst>
              </a:rPr>
              <a:t>Conflict requires r/q to appoint GAL</a:t>
            </a:r>
          </a:p>
        </p:txBody>
      </p:sp>
      <p:grpSp>
        <p:nvGrpSpPr>
          <p:cNvPr id="9" name="Group 8"/>
          <p:cNvGrpSpPr/>
          <p:nvPr/>
        </p:nvGrpSpPr>
        <p:grpSpPr>
          <a:xfrm>
            <a:off x="204943" y="6113680"/>
            <a:ext cx="11852379" cy="648668"/>
            <a:chOff x="204943" y="6113680"/>
            <a:chExt cx="11852379" cy="648668"/>
          </a:xfrm>
        </p:grpSpPr>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11" name="TextBox 10"/>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719330522"/>
      </p:ext>
    </p:extLst>
  </p:cSld>
  <p:clrMapOvr>
    <a:masterClrMapping/>
  </p:clrMapOvr>
  <p:transition>
    <p:dissolv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098675" y="304800"/>
            <a:ext cx="8001000" cy="914400"/>
          </a:xfrm>
        </p:spPr>
        <p:txBody>
          <a:bodyPr>
            <a:normAutofit/>
          </a:bodyPr>
          <a:lstStyle/>
          <a:p>
            <a:pPr eaLnBrk="1" hangingPunct="1">
              <a:defRPr/>
            </a:pPr>
            <a:r>
              <a:rPr lang="en-US" sz="3400" dirty="0">
                <a:solidFill>
                  <a:srgbClr val="0070C0"/>
                </a:solidFill>
                <a:effectLst>
                  <a:outerShdw blurRad="38100" dist="38100" dir="2700000" algn="tl">
                    <a:srgbClr val="C0C0C0"/>
                  </a:outerShdw>
                </a:effectLst>
              </a:rPr>
              <a:t>Conn. Gen Stat. §46b-129a</a:t>
            </a:r>
          </a:p>
        </p:txBody>
      </p:sp>
      <p:sp>
        <p:nvSpPr>
          <p:cNvPr id="30723" name="Rectangle 3"/>
          <p:cNvSpPr>
            <a:spLocks noGrp="1" noChangeArrowheads="1"/>
          </p:cNvSpPr>
          <p:nvPr>
            <p:ph type="body" idx="1"/>
          </p:nvPr>
        </p:nvSpPr>
        <p:spPr>
          <a:xfrm>
            <a:off x="2098675" y="1304240"/>
            <a:ext cx="8001000" cy="4724400"/>
          </a:xfrm>
        </p:spPr>
        <p:txBody>
          <a:bodyPr>
            <a:normAutofit/>
          </a:bodyPr>
          <a:lstStyle/>
          <a:p>
            <a:pPr eaLnBrk="1" hangingPunct="1">
              <a:lnSpc>
                <a:spcPct val="80000"/>
              </a:lnSpc>
            </a:pPr>
            <a:r>
              <a:rPr lang="en-US" altLang="en-US" sz="2600" dirty="0"/>
              <a:t>No dual representation!</a:t>
            </a:r>
          </a:p>
          <a:p>
            <a:pPr eaLnBrk="1" hangingPunct="1">
              <a:lnSpc>
                <a:spcPct val="80000"/>
              </a:lnSpc>
            </a:pPr>
            <a:r>
              <a:rPr lang="en-US" altLang="en-US" sz="2600" dirty="0"/>
              <a:t>Court or counsel for child may order (or request) separate GAL when “</a:t>
            </a:r>
            <a:r>
              <a:rPr lang="en-US" altLang="en-US" sz="2600" i="1" dirty="0"/>
              <a:t>child cannot adequately act in … own best interest, and child’s wishes, as determined by counsel, if followed, could lead to substantial physical, financial or other harm to the child unless protective action is taken …”</a:t>
            </a:r>
          </a:p>
          <a:p>
            <a:pPr eaLnBrk="1" hangingPunct="1">
              <a:lnSpc>
                <a:spcPct val="80000"/>
              </a:lnSpc>
            </a:pPr>
            <a:r>
              <a:rPr lang="en-US" altLang="en-US" sz="2600" dirty="0"/>
              <a:t>GAL performs independent investigation and may present info pertinent to court’s determination of </a:t>
            </a:r>
            <a:r>
              <a:rPr lang="en-US" altLang="en-US" sz="2600" i="1" dirty="0"/>
              <a:t>best interest of the child.</a:t>
            </a:r>
            <a:endParaRPr lang="en-US" altLang="en-US" sz="2600" dirty="0"/>
          </a:p>
          <a:p>
            <a:pPr eaLnBrk="1" hangingPunct="1">
              <a:lnSpc>
                <a:spcPct val="80000"/>
              </a:lnSpc>
            </a:pPr>
            <a:r>
              <a:rPr lang="en-US" altLang="en-US" sz="2600" dirty="0"/>
              <a:t>Subject to cross examination</a:t>
            </a:r>
          </a:p>
          <a:p>
            <a:pPr eaLnBrk="1" hangingPunct="1">
              <a:lnSpc>
                <a:spcPct val="80000"/>
              </a:lnSpc>
            </a:pPr>
            <a:r>
              <a:rPr lang="en-US" altLang="en-US" sz="2600" dirty="0"/>
              <a:t>Practice Book does not elaborate on distinction b/t </a:t>
            </a:r>
            <a:r>
              <a:rPr lang="en-US" altLang="en-US" sz="2600" dirty="0" err="1"/>
              <a:t>Atty</a:t>
            </a:r>
            <a:r>
              <a:rPr lang="en-US" altLang="en-US" sz="2600" dirty="0"/>
              <a:t> and GAL role.  </a:t>
            </a:r>
            <a:r>
              <a:rPr lang="en-US" altLang="en-US" sz="2600" b="1" i="1" dirty="0"/>
              <a:t>See</a:t>
            </a:r>
            <a:r>
              <a:rPr lang="en-US" altLang="en-US" sz="2600" b="1" dirty="0"/>
              <a:t> § 32a-1.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296654331"/>
      </p:ext>
    </p:extLst>
  </p:cSld>
  <p:clrMapOvr>
    <a:masterClrMapping/>
  </p:clrMapOvr>
  <p:transition>
    <p:newsflash/>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098675" y="304800"/>
            <a:ext cx="8001000" cy="914400"/>
          </a:xfrm>
        </p:spPr>
        <p:txBody>
          <a:bodyPr>
            <a:normAutofit/>
          </a:bodyPr>
          <a:lstStyle/>
          <a:p>
            <a:pPr eaLnBrk="1" hangingPunct="1">
              <a:defRPr/>
            </a:pPr>
            <a:r>
              <a:rPr lang="en-US" sz="3600" dirty="0">
                <a:solidFill>
                  <a:srgbClr val="0070C0"/>
                </a:solidFill>
                <a:effectLst>
                  <a:outerShdw blurRad="38100" dist="38100" dir="2700000" algn="tl">
                    <a:srgbClr val="C0C0C0"/>
                  </a:outerShdw>
                </a:effectLst>
              </a:rPr>
              <a:t>46b-129a</a:t>
            </a:r>
          </a:p>
        </p:txBody>
      </p:sp>
      <p:sp>
        <p:nvSpPr>
          <p:cNvPr id="31747" name="Rectangle 3"/>
          <p:cNvSpPr>
            <a:spLocks noGrp="1" noChangeArrowheads="1"/>
          </p:cNvSpPr>
          <p:nvPr>
            <p:ph type="body" idx="1"/>
          </p:nvPr>
        </p:nvSpPr>
        <p:spPr>
          <a:xfrm>
            <a:off x="2133600" y="1295400"/>
            <a:ext cx="8001000" cy="4876800"/>
          </a:xfrm>
        </p:spPr>
        <p:txBody>
          <a:bodyPr>
            <a:noAutofit/>
          </a:bodyPr>
          <a:lstStyle/>
          <a:p>
            <a:pPr eaLnBrk="1" hangingPunct="1">
              <a:lnSpc>
                <a:spcPct val="80000"/>
              </a:lnSpc>
              <a:buFont typeface="Wingdings" pitchFamily="2" charset="2"/>
              <a:buNone/>
            </a:pPr>
            <a:r>
              <a:rPr lang="en-US" altLang="en-US" sz="2100" dirty="0"/>
              <a:t>(C)The primary role of any counsel for the child shall be to advocate for the child in accordance with the Rules of Professional Conduct, except that if the child is incapable of expressing the child’s wishes to the child’s counsel because of age of other incapacity, the counsel for the child shall advocate for the best interest of the child.  </a:t>
            </a:r>
          </a:p>
          <a:p>
            <a:pPr eaLnBrk="1" hangingPunct="1">
              <a:lnSpc>
                <a:spcPct val="80000"/>
              </a:lnSpc>
              <a:buFont typeface="Wingdings" pitchFamily="2" charset="2"/>
              <a:buNone/>
            </a:pPr>
            <a:r>
              <a:rPr lang="en-US" altLang="en-US" sz="2100" dirty="0"/>
              <a:t>(D) </a:t>
            </a:r>
            <a:r>
              <a:rPr lang="en-US" altLang="en-US" sz="2100" b="1" i="1" dirty="0"/>
              <a:t>If the court, based on evidence before it, or counsel for the child, </a:t>
            </a:r>
            <a:r>
              <a:rPr lang="en-US" altLang="en-US" sz="2100" dirty="0"/>
              <a:t>determines that the child cannot adequately act in his or her own best interests and the child’s wishes, as determined by counsel, if followed, could lead to substantial physical, financial or other harm to the child unless protective action is taken</a:t>
            </a:r>
            <a:r>
              <a:rPr lang="en-US" altLang="en-US" sz="2100" b="1" i="1" dirty="0"/>
              <a:t>, counsel may request and the court may order </a:t>
            </a:r>
            <a:r>
              <a:rPr lang="en-US" altLang="en-US" sz="2100" dirty="0"/>
              <a:t>that a separate guardian ad litem be assigned for the child, in which case the court shall either appoint a guardian ad litem to serve on a voluntary basis or notify the office of Chief Public Defender who shall assign a separate guardian ad litem for the child. (emphasis added)</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744166421"/>
      </p:ext>
    </p:extLst>
  </p:cSld>
  <p:clrMapOvr>
    <a:masterClrMapping/>
  </p:clrMapOvr>
  <p:transition>
    <p:newsflash/>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p:nvPr>
        </p:nvSpPr>
        <p:spPr>
          <a:xfrm>
            <a:off x="2098675" y="304800"/>
            <a:ext cx="8001000" cy="914400"/>
          </a:xfrm>
        </p:spPr>
        <p:txBody>
          <a:bodyPr/>
          <a:lstStyle/>
          <a:p>
            <a:pPr eaLnBrk="1" hangingPunct="1">
              <a:defRPr/>
            </a:pPr>
            <a:r>
              <a:rPr lang="en-US" sz="3000" dirty="0">
                <a:solidFill>
                  <a:srgbClr val="0070C0"/>
                </a:solidFill>
                <a:effectLst>
                  <a:outerShdw blurRad="38100" dist="38100" dir="2700000" algn="tl">
                    <a:srgbClr val="C0C0C0"/>
                  </a:outerShdw>
                </a:effectLst>
              </a:rPr>
              <a:t>Practice Book §32a-1 – Right to Counsel</a:t>
            </a:r>
          </a:p>
        </p:txBody>
      </p:sp>
      <p:sp>
        <p:nvSpPr>
          <p:cNvPr id="32771" name="Rectangle 3"/>
          <p:cNvSpPr>
            <a:spLocks noGrp="1" noChangeArrowheads="1"/>
          </p:cNvSpPr>
          <p:nvPr>
            <p:ph type="body" idx="1"/>
          </p:nvPr>
        </p:nvSpPr>
        <p:spPr>
          <a:xfrm>
            <a:off x="2133600" y="1905000"/>
            <a:ext cx="8001000" cy="4267200"/>
          </a:xfrm>
        </p:spPr>
        <p:txBody>
          <a:bodyPr/>
          <a:lstStyle/>
          <a:p>
            <a:pPr eaLnBrk="1" hangingPunct="1">
              <a:lnSpc>
                <a:spcPct val="80000"/>
              </a:lnSpc>
              <a:buFont typeface="Wingdings" pitchFamily="2" charset="2"/>
              <a:buNone/>
            </a:pPr>
            <a:r>
              <a:rPr lang="en-US" altLang="en-US" sz="2200" dirty="0"/>
              <a:t>	</a:t>
            </a:r>
            <a:r>
              <a:rPr lang="en-US" altLang="en-US" dirty="0"/>
              <a:t>Subsection (c):  The judicial authority on its own motion </a:t>
            </a:r>
            <a:r>
              <a:rPr lang="en-US" altLang="en-US" b="1" i="1" dirty="0"/>
              <a:t>or upon the motion of any party</a:t>
            </a:r>
            <a:r>
              <a:rPr lang="en-US" altLang="en-US" dirty="0"/>
              <a:t>, may appoint a separate guardian ad litem for the child or youth upon a finding that such appointment is necessary to protect the best interest of the child or youth.  An attorney guardian ad litem shall be appointed for a child or youth who is a parent in a termination of parental rights proceeding or any parent who is found to be incompetent by the judicial authority.  (emphasis added)</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610708839"/>
      </p:ext>
    </p:extLst>
  </p:cSld>
  <p:clrMapOvr>
    <a:masterClrMapping/>
  </p:clrMapOvr>
  <p:transition>
    <p:newsflash/>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title" idx="4294967295"/>
          </p:nvPr>
        </p:nvSpPr>
        <p:spPr>
          <a:xfrm>
            <a:off x="2098675" y="304800"/>
            <a:ext cx="8001000" cy="914400"/>
          </a:xfrm>
        </p:spPr>
        <p:txBody>
          <a:bodyPr/>
          <a:lstStyle/>
          <a:p>
            <a:pPr eaLnBrk="1" hangingPunct="1">
              <a:defRPr/>
            </a:pPr>
            <a:r>
              <a:rPr lang="en-US" sz="3100" dirty="0">
                <a:solidFill>
                  <a:srgbClr val="0070C0"/>
                </a:solidFill>
                <a:effectLst>
                  <a:outerShdw blurRad="38100" dist="38100" dir="2700000" algn="tl">
                    <a:srgbClr val="C0C0C0"/>
                  </a:outerShdw>
                </a:effectLst>
              </a:rPr>
              <a:t>Ethical Interlude #3</a:t>
            </a:r>
          </a:p>
        </p:txBody>
      </p:sp>
      <p:sp>
        <p:nvSpPr>
          <p:cNvPr id="33795" name="Rectangle 3"/>
          <p:cNvSpPr>
            <a:spLocks noGrp="1" noChangeArrowheads="1"/>
          </p:cNvSpPr>
          <p:nvPr>
            <p:ph type="body" idx="4294967295"/>
          </p:nvPr>
        </p:nvSpPr>
        <p:spPr>
          <a:xfrm>
            <a:off x="2133600" y="1295400"/>
            <a:ext cx="8001000" cy="4876800"/>
          </a:xfrm>
        </p:spPr>
        <p:txBody>
          <a:bodyPr>
            <a:normAutofit/>
          </a:bodyPr>
          <a:lstStyle/>
          <a:p>
            <a:pPr eaLnBrk="1" hangingPunct="1">
              <a:lnSpc>
                <a:spcPct val="90000"/>
              </a:lnSpc>
            </a:pPr>
            <a:r>
              <a:rPr lang="en-US" altLang="en-US" sz="2400" dirty="0"/>
              <a:t>You represent </a:t>
            </a:r>
            <a:r>
              <a:rPr lang="en-US" altLang="en-US" sz="2400" dirty="0" smtClean="0"/>
              <a:t>a </a:t>
            </a:r>
            <a:r>
              <a:rPr lang="en-US" altLang="en-US" sz="2400" dirty="0"/>
              <a:t>16 year old girl</a:t>
            </a:r>
          </a:p>
          <a:p>
            <a:pPr eaLnBrk="1" hangingPunct="1">
              <a:lnSpc>
                <a:spcPct val="90000"/>
              </a:lnSpc>
            </a:pPr>
            <a:r>
              <a:rPr lang="en-US" altLang="en-US" sz="2400" dirty="0"/>
              <a:t>Several older children removed (in past) and numerous substantiations of abuse/neglect</a:t>
            </a:r>
          </a:p>
          <a:p>
            <a:pPr eaLnBrk="1" hangingPunct="1">
              <a:lnSpc>
                <a:spcPct val="90000"/>
              </a:lnSpc>
            </a:pPr>
            <a:r>
              <a:rPr lang="en-US" altLang="en-US" sz="2400" dirty="0"/>
              <a:t>Girl tells you in private she doesn’t want to live with mom – will do anything to get out of the house because she is afraid to remain at home b/c mom is so unstable</a:t>
            </a:r>
          </a:p>
          <a:p>
            <a:pPr eaLnBrk="1" hangingPunct="1">
              <a:lnSpc>
                <a:spcPct val="90000"/>
              </a:lnSpc>
            </a:pPr>
            <a:r>
              <a:rPr lang="en-US" altLang="en-US" sz="2400" dirty="0"/>
              <a:t>Day prior to case status conference you speak with client and she informs you she unequivocally wants to remain with mom.  </a:t>
            </a:r>
          </a:p>
          <a:p>
            <a:pPr eaLnBrk="1" hangingPunct="1">
              <a:lnSpc>
                <a:spcPct val="90000"/>
              </a:lnSpc>
            </a:pPr>
            <a:r>
              <a:rPr lang="en-US" altLang="en-US" sz="2400" dirty="0"/>
              <a:t>What do you do?  </a:t>
            </a:r>
          </a:p>
          <a:p>
            <a:pPr eaLnBrk="1" hangingPunct="1">
              <a:lnSpc>
                <a:spcPct val="90000"/>
              </a:lnSpc>
            </a:pPr>
            <a:r>
              <a:rPr lang="en-US" altLang="en-US" sz="2400" dirty="0"/>
              <a:t>What method of lawyering do you adopt?  </a:t>
            </a:r>
          </a:p>
          <a:p>
            <a:pPr eaLnBrk="1" hangingPunct="1">
              <a:lnSpc>
                <a:spcPct val="90000"/>
              </a:lnSpc>
            </a:pPr>
            <a:r>
              <a:rPr lang="en-US" altLang="en-US" sz="2400" dirty="0"/>
              <a:t>What is your guide?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896800236"/>
      </p:ext>
    </p:extLst>
  </p:cSld>
  <p:clrMapOvr>
    <a:masterClrMapping/>
  </p:clrMapOvr>
  <p:transition>
    <p:newsflash/>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Top Ten Ethical Issues</a:t>
            </a:r>
          </a:p>
        </p:txBody>
      </p:sp>
      <p:sp>
        <p:nvSpPr>
          <p:cNvPr id="8" name="Content Placeholder 7"/>
          <p:cNvSpPr>
            <a:spLocks noGrp="1"/>
          </p:cNvSpPr>
          <p:nvPr>
            <p:ph idx="4294967295"/>
          </p:nvPr>
        </p:nvSpPr>
        <p:spPr/>
        <p:txBody>
          <a:bodyPr/>
          <a:lstStyle/>
          <a:p>
            <a:pPr marL="514350" indent="-514350">
              <a:buAutoNum type="arabicPeriod" startAt="9"/>
              <a:defRPr/>
            </a:pPr>
            <a:r>
              <a:rPr lang="en-US" sz="3000" b="1" dirty="0">
                <a:effectLst>
                  <a:outerShdw blurRad="38100" dist="38100" dir="2700000" algn="tl">
                    <a:srgbClr val="C0C0C0"/>
                  </a:outerShdw>
                </a:effectLst>
              </a:rPr>
              <a:t>Confidential information relating to the representation of your client is sacred … it is an inviolate bond between you and your client and should not be abrogated absent extraordinary circumstances.  </a:t>
            </a:r>
          </a:p>
          <a:p>
            <a:pPr marL="514350" indent="-514350">
              <a:buNone/>
              <a:defRPr/>
            </a:pPr>
            <a:endParaRPr lang="en-US" dirty="0">
              <a:solidFill>
                <a:schemeClr val="accent1"/>
              </a:solidFill>
              <a:effectLst>
                <a:outerShdw blurRad="38100" dist="38100" dir="2700000" algn="tl">
                  <a:srgbClr val="C0C0C0"/>
                </a:outerShdw>
              </a:effectLst>
            </a:endParaRPr>
          </a:p>
          <a:p>
            <a:pPr marL="514350" indent="-514350">
              <a:buNone/>
              <a:defRPr/>
            </a:pPr>
            <a:r>
              <a:rPr lang="en-US" i="1" dirty="0">
                <a:solidFill>
                  <a:srgbClr val="FF0000"/>
                </a:solidFill>
                <a:effectLst>
                  <a:outerShdw blurRad="38100" dist="38100" dir="2700000" algn="tl">
                    <a:srgbClr val="C0C0C0"/>
                  </a:outerShdw>
                </a:effectLst>
              </a:rPr>
              <a:t>Differential</a:t>
            </a:r>
            <a:r>
              <a:rPr lang="en-US" dirty="0">
                <a:solidFill>
                  <a:srgbClr val="FF0000"/>
                </a:solidFill>
                <a:effectLst>
                  <a:outerShdw blurRad="38100" dist="38100" dir="2700000" algn="tl">
                    <a:srgbClr val="C0C0C0"/>
                  </a:outerShdw>
                </a:effectLst>
              </a:rPr>
              <a:t>:  None</a:t>
            </a:r>
          </a:p>
          <a:p>
            <a:pPr marL="514350" indent="-514350">
              <a:buNone/>
              <a:defRPr/>
            </a:pPr>
            <a:r>
              <a:rPr lang="en-US" dirty="0">
                <a:effectLst>
                  <a:outerShdw blurRad="38100" dist="38100" dir="2700000" algn="tl">
                    <a:srgbClr val="C0C0C0"/>
                  </a:outerShdw>
                </a:effectLst>
              </a:rPr>
              <a:t>	</a:t>
            </a:r>
            <a:r>
              <a:rPr lang="en-US" i="1" dirty="0">
                <a:effectLst>
                  <a:outerShdw blurRad="38100" dist="38100" dir="2700000" algn="tl">
                    <a:srgbClr val="C0C0C0"/>
                  </a:outerShdw>
                </a:effectLst>
              </a:rPr>
              <a:t>Beware of the GAL implications </a:t>
            </a:r>
            <a:endParaRPr lang="en-US" dirty="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581217296"/>
      </p:ext>
    </p:extLst>
  </p:cSld>
  <p:clrMapOvr>
    <a:masterClrMapping/>
  </p:clrMapOvr>
  <p:transition>
    <p:zoom dir="in"/>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Confidentiality </a:t>
            </a:r>
          </a:p>
        </p:txBody>
      </p:sp>
      <p:sp>
        <p:nvSpPr>
          <p:cNvPr id="3" name="Content Placeholder 2"/>
          <p:cNvSpPr>
            <a:spLocks noGrp="1"/>
          </p:cNvSpPr>
          <p:nvPr>
            <p:ph idx="4294967295"/>
          </p:nvPr>
        </p:nvSpPr>
        <p:spPr>
          <a:xfrm>
            <a:off x="2090738" y="1752600"/>
            <a:ext cx="8001000" cy="4419600"/>
          </a:xfrm>
        </p:spPr>
        <p:txBody>
          <a:bodyPr>
            <a:normAutofit fontScale="92500" lnSpcReduction="20000"/>
          </a:bodyPr>
          <a:lstStyle/>
          <a:p>
            <a:pPr marL="0" indent="0" eaLnBrk="1" hangingPunct="1">
              <a:buNone/>
              <a:defRPr/>
            </a:pPr>
            <a:r>
              <a:rPr lang="en-US" dirty="0">
                <a:effectLst>
                  <a:outerShdw blurRad="38100" dist="38100" dir="2700000" algn="tl">
                    <a:srgbClr val="C0C0C0"/>
                  </a:outerShdw>
                </a:effectLst>
              </a:rPr>
              <a:t>Rule 1.6:  </a:t>
            </a:r>
          </a:p>
          <a:p>
            <a:pPr eaLnBrk="1" hangingPunct="1">
              <a:buFont typeface="Wingdings" pitchFamily="2" charset="2"/>
              <a:buNone/>
              <a:defRPr/>
            </a:pPr>
            <a:r>
              <a:rPr lang="en-US" dirty="0" smtClean="0">
                <a:effectLst>
                  <a:outerShdw blurRad="38100" dist="38100" dir="2700000" algn="tl">
                    <a:srgbClr val="C0C0C0"/>
                  </a:outerShdw>
                </a:effectLst>
              </a:rPr>
              <a:t>	</a:t>
            </a:r>
            <a:r>
              <a:rPr lang="en-US" sz="1900" dirty="0" smtClean="0">
                <a:effectLst>
                  <a:outerShdw blurRad="38100" dist="38100" dir="2700000" algn="tl">
                    <a:srgbClr val="C0C0C0"/>
                  </a:outerShdw>
                </a:effectLst>
              </a:rPr>
              <a:t>(a) </a:t>
            </a:r>
            <a:r>
              <a:rPr lang="en-US" sz="2000" dirty="0" smtClean="0">
                <a:effectLst>
                  <a:outerShdw blurRad="38100" dist="38100" dir="2700000" algn="tl">
                    <a:srgbClr val="C0C0C0"/>
                  </a:outerShdw>
                </a:effectLst>
              </a:rPr>
              <a:t>A </a:t>
            </a:r>
            <a:r>
              <a:rPr lang="en-US" sz="2000" dirty="0">
                <a:effectLst>
                  <a:outerShdw blurRad="38100" dist="38100" dir="2700000" algn="tl">
                    <a:srgbClr val="C0C0C0"/>
                  </a:outerShdw>
                </a:effectLst>
              </a:rPr>
              <a:t>lawyer shall not reveal information </a:t>
            </a:r>
            <a:r>
              <a:rPr lang="en-US" sz="2000" b="1" dirty="0">
                <a:solidFill>
                  <a:srgbClr val="FF0000"/>
                </a:solidFill>
                <a:effectLst>
                  <a:outerShdw blurRad="38100" dist="38100" dir="2700000" algn="tl">
                    <a:srgbClr val="C0C0C0"/>
                  </a:outerShdw>
                </a:effectLst>
              </a:rPr>
              <a:t>relating to representation of a client</a:t>
            </a:r>
            <a:r>
              <a:rPr lang="en-US" sz="2000" dirty="0">
                <a:effectLst>
                  <a:outerShdw blurRad="38100" dist="38100" dir="2700000" algn="tl">
                    <a:srgbClr val="C0C0C0"/>
                  </a:outerShdw>
                </a:effectLst>
              </a:rPr>
              <a:t> unless the client gives informed consent, the disclosure is impliedly authorized, in order to carry out the representation, or the disclosure is permitted by subsection (b), (c), or (d).  </a:t>
            </a:r>
            <a:endParaRPr lang="en-US" sz="2000" dirty="0" smtClean="0">
              <a:effectLst>
                <a:outerShdw blurRad="38100" dist="38100" dir="2700000" algn="tl">
                  <a:srgbClr val="C0C0C0"/>
                </a:outerShdw>
              </a:effectLst>
            </a:endParaRPr>
          </a:p>
          <a:p>
            <a:pPr>
              <a:buNone/>
              <a:defRPr/>
            </a:pPr>
            <a:r>
              <a:rPr lang="en-US" sz="2000" dirty="0" smtClean="0">
                <a:effectLst>
                  <a:outerShdw blurRad="38100" dist="38100" dir="2700000" algn="tl">
                    <a:srgbClr val="C0C0C0"/>
                  </a:outerShdw>
                </a:effectLst>
              </a:rPr>
              <a:t>	(b) </a:t>
            </a:r>
            <a:r>
              <a:rPr lang="en-US" sz="2000" dirty="0"/>
              <a:t>A lawyer shall reveal such information to the extent the lawyer reasonably believes necessary to prevent the client from committing a criminal or fraudulent act that the lawyer believes is likely to result in death or substantial bodily harm. </a:t>
            </a:r>
            <a:endParaRPr lang="en-US" sz="2000" dirty="0">
              <a:effectLst>
                <a:outerShdw blurRad="38100" dist="38100" dir="2700000" algn="tl">
                  <a:srgbClr val="C0C0C0"/>
                </a:outerShdw>
              </a:effectLst>
            </a:endParaRPr>
          </a:p>
          <a:p>
            <a:pPr eaLnBrk="1" hangingPunct="1">
              <a:buFont typeface="Wingdings" pitchFamily="2" charset="2"/>
              <a:buNone/>
              <a:defRPr/>
            </a:pPr>
            <a:r>
              <a:rPr lang="en-US" i="1" dirty="0">
                <a:effectLst>
                  <a:outerShdw blurRad="38100" dist="38100" dir="2700000" algn="tl">
                    <a:srgbClr val="C0C0C0"/>
                  </a:outerShdw>
                </a:effectLst>
              </a:rPr>
              <a:t>Know the Exceptions:</a:t>
            </a:r>
          </a:p>
          <a:p>
            <a:pPr eaLnBrk="1" hangingPunct="1">
              <a:defRPr/>
            </a:pPr>
            <a:r>
              <a:rPr lang="en-US" sz="2000" i="1" dirty="0">
                <a:effectLst>
                  <a:outerShdw blurRad="38100" dist="38100" dir="2700000" algn="tl">
                    <a:srgbClr val="C0C0C0"/>
                  </a:outerShdw>
                </a:effectLst>
              </a:rPr>
              <a:t>Prevention of criminal or fraudulent act – likely to result in death or substantial bodily harm is requires </a:t>
            </a:r>
            <a:r>
              <a:rPr lang="en-US" sz="2000" b="1" i="1" dirty="0">
                <a:solidFill>
                  <a:srgbClr val="FF0000"/>
                </a:solidFill>
                <a:effectLst>
                  <a:outerShdw blurRad="38100" dist="38100" dir="2700000" algn="tl">
                    <a:srgbClr val="C0C0C0"/>
                  </a:outerShdw>
                </a:effectLst>
              </a:rPr>
              <a:t>mandatory disclosure</a:t>
            </a:r>
            <a:r>
              <a:rPr lang="en-US" sz="2000" b="1" i="1" dirty="0">
                <a:effectLst>
                  <a:outerShdw blurRad="38100" dist="38100" dir="2700000" algn="tl">
                    <a:srgbClr val="C0C0C0"/>
                  </a:outerShdw>
                </a:effectLst>
              </a:rPr>
              <a:t>.</a:t>
            </a:r>
            <a:endParaRPr lang="en-US" sz="2000" i="1" dirty="0">
              <a:effectLst>
                <a:outerShdw blurRad="38100" dist="38100" dir="2700000" algn="tl">
                  <a:srgbClr val="C0C0C0"/>
                </a:outerShdw>
              </a:effectLst>
            </a:endParaRPr>
          </a:p>
          <a:p>
            <a:pPr eaLnBrk="1" hangingPunct="1">
              <a:defRPr/>
            </a:pPr>
            <a:r>
              <a:rPr lang="en-US" sz="2000" i="1" dirty="0">
                <a:effectLst>
                  <a:outerShdw blurRad="38100" dist="38100" dir="2700000" algn="tl">
                    <a:srgbClr val="C0C0C0"/>
                  </a:outerShdw>
                </a:effectLst>
              </a:rPr>
              <a:t>Financial or property harm allows for discretionary </a:t>
            </a:r>
            <a:r>
              <a:rPr lang="en-US" sz="2000" i="1" dirty="0" smtClean="0">
                <a:effectLst>
                  <a:outerShdw blurRad="38100" dist="38100" dir="2700000" algn="tl">
                    <a:srgbClr val="C0C0C0"/>
                  </a:outerShdw>
                </a:effectLst>
              </a:rPr>
              <a:t>disclosure and mitigation of such harm may be allowed only if lawyer’s services were used in the commission of the act by the client. (d).    </a:t>
            </a:r>
            <a:endParaRPr lang="en-US" sz="2000" i="1" dirty="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4020496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Confidentiality </a:t>
            </a:r>
          </a:p>
        </p:txBody>
      </p:sp>
      <p:graphicFrame>
        <p:nvGraphicFramePr>
          <p:cNvPr id="9" name="Content Placeholder 8"/>
          <p:cNvGraphicFramePr>
            <a:graphicFrameLocks noGrp="1"/>
          </p:cNvGraphicFramePr>
          <p:nvPr>
            <p:ph idx="4294967295"/>
            <p:extLst>
              <p:ext uri="{D42A27DB-BD31-4B8C-83A1-F6EECF244321}">
                <p14:modId xmlns:p14="http://schemas.microsoft.com/office/powerpoint/2010/main" val="626452393"/>
              </p:ext>
            </p:extLst>
          </p:nvPr>
        </p:nvGraphicFramePr>
        <p:xfrm>
          <a:off x="2090738" y="1752600"/>
          <a:ext cx="8001000" cy="4419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413008519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mtClean="0"/>
              <a:t>Conn. Rule Prof. Conduct 1.1</a:t>
            </a:r>
          </a:p>
        </p:txBody>
      </p:sp>
      <p:sp>
        <p:nvSpPr>
          <p:cNvPr id="5123" name="Rectangle 2"/>
          <p:cNvSpPr>
            <a:spLocks noGrp="1" noChangeArrowheads="1"/>
          </p:cNvSpPr>
          <p:nvPr>
            <p:ph type="title"/>
          </p:nvPr>
        </p:nvSpPr>
        <p:spPr/>
        <p:txBody>
          <a:bodyPr/>
          <a:lstStyle/>
          <a:p>
            <a:pPr eaLnBrk="1" hangingPunct="1"/>
            <a:r>
              <a:rPr lang="en-US" altLang="en-US" dirty="0" smtClean="0">
                <a:solidFill>
                  <a:srgbClr val="0070C0"/>
                </a:solidFill>
              </a:rPr>
              <a:t>Preliminary Quiz</a:t>
            </a:r>
          </a:p>
        </p:txBody>
      </p:sp>
      <p:sp>
        <p:nvSpPr>
          <p:cNvPr id="69635" name="Rectangle 3"/>
          <p:cNvSpPr>
            <a:spLocks noGrp="1" noChangeArrowheads="1"/>
          </p:cNvSpPr>
          <p:nvPr>
            <p:ph type="body" idx="1"/>
          </p:nvPr>
        </p:nvSpPr>
        <p:spPr/>
        <p:txBody>
          <a:bodyPr>
            <a:normAutofit/>
          </a:bodyPr>
          <a:lstStyle/>
          <a:p>
            <a:pPr eaLnBrk="1" hangingPunct="1"/>
            <a:r>
              <a:rPr lang="en-US" altLang="en-US" dirty="0" smtClean="0"/>
              <a:t>The Connecticut Rules of Professional Conduct are merely advisory and serve as guidance for practicing attorneys? </a:t>
            </a:r>
          </a:p>
          <a:p>
            <a:pPr lvl="1"/>
            <a:r>
              <a:rPr lang="en-US" altLang="en-US" dirty="0" smtClean="0"/>
              <a:t>T or F?  </a:t>
            </a:r>
          </a:p>
          <a:p>
            <a:r>
              <a:rPr lang="en-US" altLang="en-US" dirty="0" smtClean="0"/>
              <a:t>Running afoul of the law in your personal life (non-professional) conduct will not be considered a </a:t>
            </a:r>
            <a:r>
              <a:rPr lang="en-US" altLang="en-US" smtClean="0"/>
              <a:t>detrimental event </a:t>
            </a:r>
            <a:r>
              <a:rPr lang="en-US" altLang="en-US" dirty="0" smtClean="0"/>
              <a:t>by the Chief Disciplinary Counsel should your “activity” be reported to that office?  </a:t>
            </a:r>
          </a:p>
          <a:p>
            <a:pPr lvl="1"/>
            <a:r>
              <a:rPr lang="en-US" altLang="en-US" dirty="0" smtClean="0"/>
              <a:t>T or F?    </a:t>
            </a:r>
          </a:p>
          <a:p>
            <a:pPr eaLnBrk="1" hangingPunct="1">
              <a:buFont typeface="Wingdings" pitchFamily="2" charset="2"/>
              <a:buNone/>
            </a:pPr>
            <a:endParaRPr lang="en-US" altLang="en-US" u="sng" dirty="0" smtClean="0"/>
          </a:p>
          <a:p>
            <a:pPr eaLnBrk="1" hangingPunct="1"/>
            <a:endParaRPr lang="en-US" altLang="en-US" i="1" dirty="0" smtClean="0">
              <a:solidFill>
                <a:schemeClr val="accent2"/>
              </a:solidFill>
            </a:endParaRPr>
          </a:p>
          <a:p>
            <a:pPr lvl="1" eaLnBrk="1" hangingPunct="1">
              <a:buFont typeface="Wingdings" pitchFamily="2" charset="2"/>
              <a:buNone/>
            </a:pPr>
            <a:endParaRPr lang="en-US" altLang="en-US" i="1" dirty="0" smtClean="0">
              <a:solidFill>
                <a:schemeClr val="accent2"/>
              </a:solidFill>
            </a:endParaRPr>
          </a:p>
        </p:txBody>
      </p:sp>
      <p:grpSp>
        <p:nvGrpSpPr>
          <p:cNvPr id="5" name="Group 4"/>
          <p:cNvGrpSpPr/>
          <p:nvPr/>
        </p:nvGrpSpPr>
        <p:grpSpPr>
          <a:xfrm>
            <a:off x="204943" y="6113680"/>
            <a:ext cx="11852379" cy="648668"/>
            <a:chOff x="204943" y="6113680"/>
            <a:chExt cx="11852379" cy="648668"/>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7" name="TextBox 6"/>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965937946"/>
      </p:ext>
    </p:extLst>
  </p:cSld>
  <p:clrMapOvr>
    <a:masterClrMapping/>
  </p:clrMapOvr>
  <p:transition>
    <p:push/>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Top Ten Ethical Issues</a:t>
            </a:r>
          </a:p>
        </p:txBody>
      </p:sp>
      <p:sp>
        <p:nvSpPr>
          <p:cNvPr id="3" name="Content Placeholder 2"/>
          <p:cNvSpPr>
            <a:spLocks noGrp="1"/>
          </p:cNvSpPr>
          <p:nvPr>
            <p:ph idx="4294967295"/>
          </p:nvPr>
        </p:nvSpPr>
        <p:spPr/>
        <p:txBody>
          <a:bodyPr>
            <a:normAutofit/>
          </a:bodyPr>
          <a:lstStyle/>
          <a:p>
            <a:pPr marL="514350" indent="-514350">
              <a:buAutoNum type="arabicPeriod" startAt="10"/>
              <a:defRPr/>
            </a:pPr>
            <a:r>
              <a:rPr lang="en-US" dirty="0" smtClean="0">
                <a:effectLst>
                  <a:outerShdw blurRad="38100" dist="38100" dir="2700000" algn="tl">
                    <a:srgbClr val="C0C0C0"/>
                  </a:outerShdw>
                </a:effectLst>
              </a:rPr>
              <a:t>Be prepared.  Know the law and master the facts of your client’s case.  In other words, </a:t>
            </a:r>
            <a:r>
              <a:rPr lang="en-US" b="1" i="1" dirty="0" smtClean="0">
                <a:effectLst>
                  <a:outerShdw blurRad="38100" dist="38100" dir="2700000" algn="tl">
                    <a:srgbClr val="C0C0C0"/>
                  </a:outerShdw>
                </a:effectLst>
              </a:rPr>
              <a:t>demonstrate competence.  </a:t>
            </a:r>
          </a:p>
          <a:p>
            <a:pPr marL="514350" indent="-514350">
              <a:buNone/>
              <a:defRPr/>
            </a:pPr>
            <a:r>
              <a:rPr lang="en-US" dirty="0" smtClean="0">
                <a:solidFill>
                  <a:schemeClr val="hlink"/>
                </a:solidFill>
                <a:effectLst>
                  <a:outerShdw blurRad="38100" dist="38100" dir="2700000" algn="tl">
                    <a:srgbClr val="C0C0C0"/>
                  </a:outerShdw>
                </a:effectLst>
              </a:rPr>
              <a:t>Source:  Rule 1.1 Competence</a:t>
            </a:r>
          </a:p>
          <a:p>
            <a:pPr marL="514350" indent="-514350">
              <a:buNone/>
              <a:defRPr/>
            </a:pPr>
            <a:r>
              <a:rPr lang="en-US" sz="2100" dirty="0">
                <a:effectLst>
                  <a:outerShdw blurRad="38100" dist="38100" dir="2700000" algn="tl">
                    <a:srgbClr val="C0C0C0"/>
                  </a:outerShdw>
                </a:effectLst>
              </a:rPr>
              <a:t>	“A lawyer shall provide competent representation to a client.  Competent representation requires the legal knowledge, skill, thoroughness and preparation reasonably necessary for the representation.”  </a:t>
            </a:r>
          </a:p>
          <a:p>
            <a:pPr marL="514350" indent="-514350">
              <a:buNone/>
              <a:defRPr/>
            </a:pPr>
            <a:r>
              <a:rPr lang="en-US" dirty="0" smtClean="0">
                <a:solidFill>
                  <a:srgbClr val="FF0000"/>
                </a:solidFill>
                <a:effectLst>
                  <a:outerShdw blurRad="38100" dist="38100" dir="2700000" algn="tl">
                    <a:srgbClr val="C0C0C0"/>
                  </a:outerShdw>
                </a:effectLst>
              </a:rPr>
              <a:t>Differential:  NONE</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901355089"/>
      </p:ext>
    </p:extLst>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Top Ten Ethical Issues</a:t>
            </a:r>
          </a:p>
        </p:txBody>
      </p:sp>
      <p:sp>
        <p:nvSpPr>
          <p:cNvPr id="3" name="Content Placeholder 2"/>
          <p:cNvSpPr>
            <a:spLocks noGrp="1"/>
          </p:cNvSpPr>
          <p:nvPr>
            <p:ph idx="4294967295"/>
          </p:nvPr>
        </p:nvSpPr>
        <p:spPr/>
        <p:txBody>
          <a:bodyPr/>
          <a:lstStyle/>
          <a:p>
            <a:pPr marL="514350" indent="-514350">
              <a:buNone/>
              <a:defRPr/>
            </a:pPr>
            <a:r>
              <a:rPr lang="en-US" dirty="0" smtClean="0">
                <a:solidFill>
                  <a:schemeClr val="hlink"/>
                </a:solidFill>
                <a:effectLst>
                  <a:outerShdw blurRad="38100" dist="38100" dir="2700000" algn="tl">
                    <a:srgbClr val="C0C0C0"/>
                  </a:outerShdw>
                </a:effectLst>
              </a:rPr>
              <a:t>Rule 1.1 Competence</a:t>
            </a:r>
          </a:p>
          <a:p>
            <a:pPr marL="514350" indent="-514350">
              <a:defRPr/>
            </a:pPr>
            <a:r>
              <a:rPr lang="en-US" dirty="0" smtClean="0">
                <a:effectLst>
                  <a:outerShdw blurRad="38100" dist="38100" dir="2700000" algn="tl">
                    <a:srgbClr val="C0C0C0"/>
                  </a:outerShdw>
                </a:effectLst>
              </a:rPr>
              <a:t>Preparation</a:t>
            </a:r>
          </a:p>
          <a:p>
            <a:pPr marL="514350" indent="-514350">
              <a:defRPr/>
            </a:pPr>
            <a:r>
              <a:rPr lang="en-US" dirty="0" smtClean="0">
                <a:effectLst>
                  <a:outerShdw blurRad="38100" dist="38100" dir="2700000" algn="tl">
                    <a:srgbClr val="C0C0C0"/>
                  </a:outerShdw>
                </a:effectLst>
              </a:rPr>
              <a:t>Visit, speak with and prepare your client – but don’t say that you have when you haven’t (anecdote from the bench)</a:t>
            </a:r>
          </a:p>
          <a:p>
            <a:pPr marL="514350" indent="-514350">
              <a:defRPr/>
            </a:pPr>
            <a:r>
              <a:rPr lang="en-US" dirty="0" smtClean="0">
                <a:effectLst>
                  <a:outerShdw blurRad="38100" dist="38100" dir="2700000" algn="tl">
                    <a:srgbClr val="C0C0C0"/>
                  </a:outerShdw>
                </a:effectLst>
              </a:rPr>
              <a:t>Advise the court when you don’t know something.  </a:t>
            </a:r>
          </a:p>
          <a:p>
            <a:pPr marL="514350" indent="-514350">
              <a:buNone/>
              <a:defRPr/>
            </a:pPr>
            <a:r>
              <a:rPr lang="en-US" sz="2100" dirty="0">
                <a:effectLst>
                  <a:outerShdw blurRad="38100" dist="38100" dir="2700000" algn="tl">
                    <a:srgbClr val="C0C0C0"/>
                  </a:outerShdw>
                </a:effectLst>
              </a:rPr>
              <a:t> </a:t>
            </a:r>
          </a:p>
          <a:p>
            <a:pPr marL="514350" indent="-514350">
              <a:buNone/>
              <a:defRPr/>
            </a:pPr>
            <a:endParaRPr lang="en-US" dirty="0" smtClean="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843641616"/>
      </p:ext>
    </p:extLst>
  </p:cSld>
  <p:clrMapOvr>
    <a:masterClrMapping/>
  </p:clrMapOvr>
  <p:transition>
    <p:plus/>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normAutofit/>
          </a:bodyPr>
          <a:lstStyle/>
          <a:p>
            <a:pPr eaLnBrk="1" hangingPunct="1">
              <a:defRPr/>
            </a:pPr>
            <a:r>
              <a:rPr lang="en-US" dirty="0" smtClean="0">
                <a:solidFill>
                  <a:srgbClr val="0070C0"/>
                </a:solidFill>
                <a:effectLst>
                  <a:outerShdw blurRad="38100" dist="38100" dir="2700000" algn="tl">
                    <a:srgbClr val="C0C0C0"/>
                  </a:outerShdw>
                </a:effectLst>
              </a:rPr>
              <a:t>Top Ten Ethical Issues To Consider</a:t>
            </a:r>
          </a:p>
        </p:txBody>
      </p:sp>
      <p:sp>
        <p:nvSpPr>
          <p:cNvPr id="3" name="Content Placeholder 2"/>
          <p:cNvSpPr>
            <a:spLocks noGrp="1"/>
          </p:cNvSpPr>
          <p:nvPr>
            <p:ph idx="4294967295"/>
          </p:nvPr>
        </p:nvSpPr>
        <p:spPr/>
        <p:txBody>
          <a:bodyPr>
            <a:normAutofit lnSpcReduction="10000"/>
          </a:bodyPr>
          <a:lstStyle/>
          <a:p>
            <a:pPr marL="514350" indent="-514350">
              <a:buFont typeface="Wingdings" pitchFamily="2" charset="2"/>
              <a:buAutoNum type="arabicPeriod"/>
              <a:defRPr/>
            </a:pPr>
            <a:r>
              <a:rPr lang="en-US" sz="2300" dirty="0">
                <a:effectLst>
                  <a:outerShdw blurRad="38100" dist="38100" dir="2700000" algn="tl">
                    <a:srgbClr val="C0C0C0"/>
                  </a:outerShdw>
                </a:effectLst>
              </a:rPr>
              <a:t>Competence</a:t>
            </a:r>
          </a:p>
          <a:p>
            <a:pPr marL="514350" indent="-514350">
              <a:buFont typeface="Wingdings" pitchFamily="2" charset="2"/>
              <a:buAutoNum type="arabicPeriod"/>
              <a:defRPr/>
            </a:pPr>
            <a:r>
              <a:rPr lang="en-US" sz="2300" dirty="0">
                <a:effectLst>
                  <a:outerShdw blurRad="38100" dist="38100" dir="2700000" algn="tl">
                    <a:srgbClr val="C0C0C0"/>
                  </a:outerShdw>
                </a:effectLst>
              </a:rPr>
              <a:t>Confidentiality </a:t>
            </a:r>
          </a:p>
          <a:p>
            <a:pPr marL="514350" indent="-514350">
              <a:buFont typeface="Wingdings" pitchFamily="2" charset="2"/>
              <a:buAutoNum type="arabicPeriod"/>
              <a:defRPr/>
            </a:pPr>
            <a:r>
              <a:rPr lang="en-US" sz="2300" dirty="0">
                <a:effectLst>
                  <a:outerShdw blurRad="38100" dist="38100" dir="2700000" algn="tl">
                    <a:srgbClr val="C0C0C0"/>
                  </a:outerShdw>
                </a:effectLst>
              </a:rPr>
              <a:t>Representation of minors in a normal fashion</a:t>
            </a:r>
          </a:p>
          <a:p>
            <a:pPr marL="514350" indent="-514350">
              <a:buFont typeface="Wingdings" pitchFamily="2" charset="2"/>
              <a:buAutoNum type="arabicPeriod"/>
              <a:defRPr/>
            </a:pPr>
            <a:r>
              <a:rPr lang="en-US" sz="2300" dirty="0">
                <a:effectLst>
                  <a:outerShdw blurRad="38100" dist="38100" dir="2700000" algn="tl">
                    <a:srgbClr val="C0C0C0"/>
                  </a:outerShdw>
                </a:effectLst>
              </a:rPr>
              <a:t>Do not communicate </a:t>
            </a:r>
            <a:r>
              <a:rPr lang="en-US" sz="2300" i="1" dirty="0">
                <a:effectLst>
                  <a:outerShdw blurRad="38100" dist="38100" dir="2700000" algn="tl">
                    <a:srgbClr val="C0C0C0"/>
                  </a:outerShdw>
                </a:effectLst>
              </a:rPr>
              <a:t>ex-parte </a:t>
            </a:r>
            <a:r>
              <a:rPr lang="en-US" sz="2300" dirty="0">
                <a:effectLst>
                  <a:outerShdw blurRad="38100" dist="38100" dir="2700000" algn="tl">
                    <a:srgbClr val="C0C0C0"/>
                  </a:outerShdw>
                </a:effectLst>
              </a:rPr>
              <a:t>w/out counsel’s consent</a:t>
            </a:r>
          </a:p>
          <a:p>
            <a:pPr marL="514350" indent="-514350">
              <a:buFont typeface="Wingdings" pitchFamily="2" charset="2"/>
              <a:buAutoNum type="arabicPeriod"/>
              <a:defRPr/>
            </a:pPr>
            <a:r>
              <a:rPr lang="en-US" sz="2300" dirty="0">
                <a:effectLst>
                  <a:outerShdw blurRad="38100" dist="38100" dir="2700000" algn="tl">
                    <a:srgbClr val="C0C0C0"/>
                  </a:outerShdw>
                </a:effectLst>
              </a:rPr>
              <a:t>Scope of representation requires “informed consent” </a:t>
            </a:r>
          </a:p>
          <a:p>
            <a:pPr marL="514350" indent="-514350">
              <a:buFont typeface="Wingdings" pitchFamily="2" charset="2"/>
              <a:buAutoNum type="arabicPeriod"/>
              <a:defRPr/>
            </a:pPr>
            <a:r>
              <a:rPr lang="en-US" sz="2300" dirty="0">
                <a:effectLst>
                  <a:outerShdw blurRad="38100" dist="38100" dir="2700000" algn="tl">
                    <a:srgbClr val="C0C0C0"/>
                  </a:outerShdw>
                </a:effectLst>
              </a:rPr>
              <a:t>Communication </a:t>
            </a:r>
          </a:p>
          <a:p>
            <a:pPr marL="514350" indent="-514350">
              <a:buFont typeface="Wingdings" pitchFamily="2" charset="2"/>
              <a:buAutoNum type="arabicPeriod"/>
              <a:defRPr/>
            </a:pPr>
            <a:r>
              <a:rPr lang="en-US" sz="2300" dirty="0">
                <a:effectLst>
                  <a:outerShdw blurRad="38100" dist="38100" dir="2700000" algn="tl">
                    <a:srgbClr val="C0C0C0"/>
                  </a:outerShdw>
                </a:effectLst>
              </a:rPr>
              <a:t>Promptness and diligence </a:t>
            </a:r>
          </a:p>
          <a:p>
            <a:pPr marL="514350" indent="-514350">
              <a:buFont typeface="Wingdings" pitchFamily="2" charset="2"/>
              <a:buAutoNum type="arabicPeriod"/>
              <a:defRPr/>
            </a:pPr>
            <a:r>
              <a:rPr lang="en-US" sz="2300" dirty="0">
                <a:effectLst>
                  <a:outerShdw blurRad="38100" dist="38100" dir="2700000" algn="tl">
                    <a:srgbClr val="C0C0C0"/>
                  </a:outerShdw>
                </a:effectLst>
              </a:rPr>
              <a:t>Be careful with unrepresented individuals </a:t>
            </a:r>
          </a:p>
          <a:p>
            <a:pPr marL="514350" indent="-514350">
              <a:buFont typeface="Wingdings" pitchFamily="2" charset="2"/>
              <a:buAutoNum type="arabicPeriod"/>
              <a:defRPr/>
            </a:pPr>
            <a:r>
              <a:rPr lang="en-US" sz="2300" dirty="0">
                <a:effectLst>
                  <a:outerShdw blurRad="38100" dist="38100" dir="2700000" algn="tl">
                    <a:srgbClr val="C0C0C0"/>
                  </a:outerShdw>
                </a:effectLst>
              </a:rPr>
              <a:t>Advise your client</a:t>
            </a:r>
          </a:p>
          <a:p>
            <a:pPr marL="514350" indent="-514350">
              <a:buFont typeface="Wingdings" pitchFamily="2" charset="2"/>
              <a:buAutoNum type="arabicPeriod"/>
              <a:defRPr/>
            </a:pPr>
            <a:r>
              <a:rPr lang="en-US" sz="2300" dirty="0">
                <a:effectLst>
                  <a:outerShdw blurRad="38100" dist="38100" dir="2700000" algn="tl">
                    <a:srgbClr val="C0C0C0"/>
                  </a:outerShdw>
                </a:effectLst>
              </a:rPr>
              <a:t>Avoid misconduct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25479911"/>
      </p:ext>
    </p:extLst>
  </p:cSld>
  <p:clrMapOvr>
    <a:masterClrMapping/>
  </p:clrMapOvr>
  <p:transition>
    <p:wipe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Where do I find the Answers?  </a:t>
            </a:r>
          </a:p>
        </p:txBody>
      </p:sp>
      <p:sp>
        <p:nvSpPr>
          <p:cNvPr id="3" name="Content Placeholder 2"/>
          <p:cNvSpPr>
            <a:spLocks noGrp="1"/>
          </p:cNvSpPr>
          <p:nvPr>
            <p:ph idx="4294967295"/>
          </p:nvPr>
        </p:nvSpPr>
        <p:spPr/>
        <p:txBody>
          <a:bodyPr/>
          <a:lstStyle/>
          <a:p>
            <a:pPr eaLnBrk="1" hangingPunct="1">
              <a:defRPr/>
            </a:pPr>
            <a:r>
              <a:rPr lang="en-US" sz="2600" dirty="0" smtClean="0">
                <a:effectLst>
                  <a:outerShdw blurRad="38100" dist="38100" dir="2700000" algn="tl">
                    <a:srgbClr val="C0C0C0"/>
                  </a:outerShdw>
                </a:effectLst>
              </a:rPr>
              <a:t>State of Conn. Division of Public Defender Services</a:t>
            </a:r>
          </a:p>
          <a:p>
            <a:pPr lvl="1">
              <a:defRPr/>
            </a:pPr>
            <a:r>
              <a:rPr lang="en-US" sz="2200" dirty="0" smtClean="0">
                <a:effectLst>
                  <a:outerShdw blurRad="38100" dist="38100" dir="2700000" algn="tl">
                    <a:srgbClr val="C0C0C0"/>
                  </a:outerShdw>
                </a:effectLst>
              </a:rPr>
              <a:t>Child Protection Assigned </a:t>
            </a:r>
            <a:r>
              <a:rPr lang="en-US" sz="2200" dirty="0">
                <a:effectLst>
                  <a:outerShdw blurRad="38100" dist="38100" dir="2700000" algn="tl">
                    <a:srgbClr val="C0C0C0"/>
                  </a:outerShdw>
                </a:effectLst>
              </a:rPr>
              <a:t>Counsel Services:  </a:t>
            </a:r>
            <a:r>
              <a:rPr lang="en-US" sz="2200" dirty="0">
                <a:effectLst>
                  <a:outerShdw blurRad="38100" dist="38100" dir="2700000" algn="tl">
                    <a:srgbClr val="C0C0C0"/>
                  </a:outerShdw>
                </a:effectLst>
                <a:hlinkClick r:id="rId3"/>
              </a:rPr>
              <a:t>http://</a:t>
            </a:r>
            <a:r>
              <a:rPr lang="en-US" sz="2200" dirty="0" smtClean="0">
                <a:effectLst>
                  <a:outerShdw blurRad="38100" dist="38100" dir="2700000" algn="tl">
                    <a:srgbClr val="C0C0C0"/>
                  </a:outerShdw>
                </a:effectLst>
                <a:hlinkClick r:id="rId3"/>
              </a:rPr>
              <a:t>www.ct.gov/ocpd/cwp/view.asp?a=4117&amp;q=548820</a:t>
            </a:r>
            <a:r>
              <a:rPr lang="en-US" sz="2200" dirty="0" smtClean="0">
                <a:effectLst>
                  <a:outerShdw blurRad="38100" dist="38100" dir="2700000" algn="tl">
                    <a:srgbClr val="C0C0C0"/>
                  </a:outerShdw>
                </a:effectLst>
              </a:rPr>
              <a:t> </a:t>
            </a:r>
          </a:p>
          <a:p>
            <a:pPr lvl="1">
              <a:defRPr/>
            </a:pPr>
            <a:r>
              <a:rPr lang="en-US" sz="2200" dirty="0" smtClean="0">
                <a:effectLst>
                  <a:outerShdw blurRad="38100" dist="38100" dir="2700000" algn="tl">
                    <a:srgbClr val="C0C0C0"/>
                  </a:outerShdw>
                </a:effectLst>
              </a:rPr>
              <a:t>Guidelines and </a:t>
            </a:r>
            <a:r>
              <a:rPr lang="en-US" sz="2200" dirty="0">
                <a:effectLst>
                  <a:outerShdw blurRad="38100" dist="38100" dir="2700000" algn="tl">
                    <a:srgbClr val="C0C0C0"/>
                  </a:outerShdw>
                </a:effectLst>
              </a:rPr>
              <a:t>Performance Standards:  </a:t>
            </a:r>
            <a:r>
              <a:rPr lang="en-US" sz="2200" dirty="0">
                <a:effectLst>
                  <a:outerShdw blurRad="38100" dist="38100" dir="2700000" algn="tl">
                    <a:srgbClr val="C0C0C0"/>
                  </a:outerShdw>
                </a:effectLst>
                <a:hlinkClick r:id="rId4"/>
              </a:rPr>
              <a:t>http://www.ct.gov/ocpd/Lib/ocpd/Child_Protection/CP_Procedures_Assigned_Counsel/CT_Performance_Standards_For_Counsel_In_Child_Protection_Matters_-</a:t>
            </a:r>
            <a:r>
              <a:rPr lang="en-US" sz="2200" dirty="0" smtClean="0">
                <a:effectLst>
                  <a:outerShdw blurRad="38100" dist="38100" dir="2700000" algn="tl">
                    <a:srgbClr val="C0C0C0"/>
                  </a:outerShdw>
                </a:effectLst>
                <a:hlinkClick r:id="rId4"/>
              </a:rPr>
              <a:t>Rev_1-2017.pdf</a:t>
            </a:r>
            <a:r>
              <a:rPr lang="en-US" sz="2200" dirty="0" smtClean="0">
                <a:effectLst>
                  <a:outerShdw blurRad="38100" dist="38100" dir="2700000" algn="tl">
                    <a:srgbClr val="C0C0C0"/>
                  </a:outerShdw>
                </a:effectLst>
              </a:rPr>
              <a:t> </a:t>
            </a:r>
          </a:p>
          <a:p>
            <a:pPr lvl="1">
              <a:defRPr/>
            </a:pPr>
            <a:r>
              <a:rPr lang="en-US" sz="2200" dirty="0" smtClean="0">
                <a:effectLst>
                  <a:outerShdw blurRad="38100" dist="38100" dir="2700000" algn="tl">
                    <a:srgbClr val="C0C0C0"/>
                  </a:outerShdw>
                </a:effectLst>
              </a:rPr>
              <a:t>Child </a:t>
            </a:r>
            <a:r>
              <a:rPr lang="en-US" sz="2200" dirty="0">
                <a:effectLst>
                  <a:outerShdw blurRad="38100" dist="38100" dir="2700000" algn="tl">
                    <a:srgbClr val="C0C0C0"/>
                  </a:outerShdw>
                </a:effectLst>
              </a:rPr>
              <a:t>Protection Casebook:  </a:t>
            </a:r>
            <a:r>
              <a:rPr lang="en-US" sz="2200" dirty="0">
                <a:effectLst>
                  <a:outerShdw blurRad="38100" dist="38100" dir="2700000" algn="tl">
                    <a:srgbClr val="C0C0C0"/>
                  </a:outerShdw>
                </a:effectLst>
                <a:hlinkClick r:id="rId5"/>
              </a:rPr>
              <a:t>http://</a:t>
            </a:r>
            <a:r>
              <a:rPr lang="en-US" sz="2200" dirty="0" smtClean="0">
                <a:effectLst>
                  <a:outerShdw blurRad="38100" dist="38100" dir="2700000" algn="tl">
                    <a:srgbClr val="C0C0C0"/>
                  </a:outerShdw>
                </a:effectLst>
                <a:hlinkClick r:id="rId5"/>
              </a:rPr>
              <a:t>www.ct.gov/ocpd/cwp/view.asp?a=4117&amp;q=512212</a:t>
            </a:r>
            <a:r>
              <a:rPr lang="en-US" sz="2200" dirty="0" smtClean="0">
                <a:effectLst>
                  <a:outerShdw blurRad="38100" dist="38100" dir="2700000" algn="tl">
                    <a:srgbClr val="C0C0C0"/>
                  </a:outerShdw>
                </a:effectLst>
              </a:rPr>
              <a:t> </a:t>
            </a:r>
            <a:endParaRPr lang="en-US" sz="2200" dirty="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83828596"/>
      </p:ext>
    </p:extLst>
  </p:cSld>
  <p:clrMapOvr>
    <a:masterClrMapping/>
  </p:clrMapOvr>
  <p:transition>
    <p:checker dir="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Resources </a:t>
            </a:r>
          </a:p>
        </p:txBody>
      </p:sp>
      <p:sp>
        <p:nvSpPr>
          <p:cNvPr id="3" name="Content Placeholder 2"/>
          <p:cNvSpPr>
            <a:spLocks noGrp="1"/>
          </p:cNvSpPr>
          <p:nvPr>
            <p:ph idx="4294967295"/>
          </p:nvPr>
        </p:nvSpPr>
        <p:spPr/>
        <p:txBody>
          <a:bodyPr/>
          <a:lstStyle/>
          <a:p>
            <a:pPr eaLnBrk="1" hangingPunct="1">
              <a:defRPr/>
            </a:pPr>
            <a:r>
              <a:rPr lang="en-US" sz="2600">
                <a:effectLst>
                  <a:outerShdw blurRad="38100" dist="38100" dir="2700000" algn="tl">
                    <a:srgbClr val="C0C0C0"/>
                  </a:outerShdw>
                </a:effectLst>
              </a:rPr>
              <a:t>ABA Standards of Practice:  </a:t>
            </a:r>
            <a:r>
              <a:rPr lang="en-US" sz="2600">
                <a:effectLst>
                  <a:outerShdw blurRad="38100" dist="38100" dir="2700000" algn="tl">
                    <a:srgbClr val="C0C0C0"/>
                  </a:outerShdw>
                </a:effectLst>
                <a:hlinkClick r:id="rId3"/>
              </a:rPr>
              <a:t>www.abanet.org/child/resources.shtml</a:t>
            </a:r>
            <a:r>
              <a:rPr lang="en-US" sz="2600">
                <a:effectLst>
                  <a:outerShdw blurRad="38100" dist="38100" dir="2700000" algn="tl">
                    <a:srgbClr val="C0C0C0"/>
                  </a:outerShdw>
                </a:effectLst>
              </a:rPr>
              <a:t> </a:t>
            </a:r>
          </a:p>
          <a:p>
            <a:pPr eaLnBrk="1" hangingPunct="1">
              <a:defRPr/>
            </a:pPr>
            <a:r>
              <a:rPr lang="en-US" sz="2600">
                <a:effectLst>
                  <a:outerShdw blurRad="38100" dist="38100" dir="2700000" algn="tl">
                    <a:srgbClr val="C0C0C0"/>
                  </a:outerShdw>
                </a:effectLst>
              </a:rPr>
              <a:t>National Association of Counsel for Children standards of practice:  </a:t>
            </a:r>
            <a:r>
              <a:rPr lang="en-US" sz="2600">
                <a:effectLst>
                  <a:outerShdw blurRad="38100" dist="38100" dir="2700000" algn="tl">
                    <a:srgbClr val="C0C0C0"/>
                  </a:outerShdw>
                </a:effectLst>
                <a:hlinkClick r:id="rId4"/>
              </a:rPr>
              <a:t>www.naccchildlaw.org/training/standards.html</a:t>
            </a:r>
            <a:r>
              <a:rPr lang="en-US" sz="2600">
                <a:effectLst>
                  <a:outerShdw blurRad="38100" dist="38100" dir="2700000" algn="tl">
                    <a:srgbClr val="C0C0C0"/>
                  </a:outerShdw>
                </a:effectLst>
              </a:rPr>
              <a:t> </a:t>
            </a:r>
          </a:p>
          <a:p>
            <a:pPr eaLnBrk="1" hangingPunct="1">
              <a:defRPr/>
            </a:pPr>
            <a:r>
              <a:rPr lang="en-US" sz="2600">
                <a:effectLst>
                  <a:outerShdw blurRad="38100" dist="38100" dir="2700000" algn="tl">
                    <a:srgbClr val="C0C0C0"/>
                  </a:outerShdw>
                </a:effectLst>
              </a:rPr>
              <a:t>Jennifer Renne; </a:t>
            </a:r>
            <a:r>
              <a:rPr lang="en-US" sz="2600" i="1">
                <a:effectLst>
                  <a:outerShdw blurRad="38100" dist="38100" dir="2700000" algn="tl">
                    <a:srgbClr val="C0C0C0"/>
                  </a:outerShdw>
                </a:effectLst>
              </a:rPr>
              <a:t>Legal Ethics In Child Welfare Cases</a:t>
            </a:r>
            <a:r>
              <a:rPr lang="en-US" sz="2600">
                <a:effectLst>
                  <a:outerShdw blurRad="38100" dist="38100" dir="2700000" algn="tl">
                    <a:srgbClr val="C0C0C0"/>
                  </a:outerShdw>
                </a:effectLst>
              </a:rPr>
              <a:t>, ABA Center on Children and the Law, (2004).</a:t>
            </a:r>
          </a:p>
          <a:p>
            <a:pPr eaLnBrk="1" hangingPunct="1">
              <a:buFont typeface="Wingdings" pitchFamily="2" charset="2"/>
              <a:buNone/>
              <a:defRPr/>
            </a:pPr>
            <a:endParaRPr lang="en-US" sz="2600">
              <a:effectLst>
                <a:outerShdw blurRad="38100" dist="38100" dir="2700000" algn="tl">
                  <a:srgbClr val="C0C0C0"/>
                </a:outerShdw>
              </a:effectLst>
            </a:endParaRPr>
          </a:p>
          <a:p>
            <a:pPr eaLnBrk="1" hangingPunct="1">
              <a:defRPr/>
            </a:pPr>
            <a:endParaRPr lang="en-US" sz="260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400218775"/>
      </p:ext>
    </p:extLst>
  </p:cSld>
  <p:clrMapOvr>
    <a:masterClrMapping/>
  </p:clrMapOvr>
  <p:transition>
    <p:checker dir="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solidFill>
                  <a:srgbClr val="0070C0"/>
                </a:solidFill>
                <a:latin typeface="Arial" panose="020B0604020202020204" pitchFamily="34" charset="0"/>
                <a:cs typeface="Arial" panose="020B0604020202020204" pitchFamily="34" charset="0"/>
              </a:rPr>
              <a:t>Questions?</a:t>
            </a:r>
            <a:endParaRPr lang="en-US" sz="3600" b="1" dirty="0">
              <a:solidFill>
                <a:srgbClr val="0070C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729394"/>
            <a:ext cx="10515600" cy="2140319"/>
          </a:xfrm>
        </p:spPr>
        <p:txBody>
          <a:bodyPr/>
          <a:lstStyle/>
          <a:p>
            <a:pPr marL="0" indent="0" algn="ctr">
              <a:buNone/>
            </a:pPr>
            <a:r>
              <a:rPr lang="en-US" dirty="0" smtClean="0">
                <a:latin typeface="Arial" panose="020B0604020202020204" pitchFamily="34" charset="0"/>
                <a:cs typeface="Arial" panose="020B0604020202020204" pitchFamily="34" charset="0"/>
              </a:rPr>
              <a:t>Jay Sicklick, Esq.</a:t>
            </a:r>
          </a:p>
          <a:p>
            <a:pPr marL="0" indent="0" algn="ctr">
              <a:buNone/>
            </a:pPr>
            <a:r>
              <a:rPr lang="en-US" dirty="0">
                <a:latin typeface="Arial" panose="020B0604020202020204" pitchFamily="34" charset="0"/>
                <a:cs typeface="Arial" panose="020B0604020202020204" pitchFamily="34" charset="0"/>
                <a:hlinkClick r:id="rId3"/>
              </a:rPr>
              <a:t>j</a:t>
            </a:r>
            <a:r>
              <a:rPr lang="en-US" dirty="0" smtClean="0">
                <a:latin typeface="Arial" panose="020B0604020202020204" pitchFamily="34" charset="0"/>
                <a:cs typeface="Arial" panose="020B0604020202020204" pitchFamily="34" charset="0"/>
                <a:hlinkClick r:id="rId3"/>
              </a:rPr>
              <a:t>sicklick@cca-ct.org</a:t>
            </a:r>
            <a:endParaRPr lang="en-US" dirty="0" smtClean="0">
              <a:latin typeface="Arial" panose="020B0604020202020204" pitchFamily="34" charset="0"/>
              <a:cs typeface="Arial" panose="020B0604020202020204" pitchFamily="34" charset="0"/>
            </a:endParaRPr>
          </a:p>
          <a:p>
            <a:pPr marL="0" indent="0" algn="ctr">
              <a:buNone/>
            </a:pPr>
            <a:r>
              <a:rPr lang="en-US" smtClean="0">
                <a:latin typeface="Arial" panose="020B0604020202020204" pitchFamily="34" charset="0"/>
                <a:cs typeface="Arial" panose="020B0604020202020204" pitchFamily="34" charset="0"/>
              </a:rPr>
              <a:t>860-570-5327 ext. </a:t>
            </a:r>
            <a:r>
              <a:rPr lang="en-US" dirty="0" smtClean="0">
                <a:latin typeface="Arial" panose="020B0604020202020204" pitchFamily="34" charset="0"/>
                <a:cs typeface="Arial" panose="020B0604020202020204" pitchFamily="34" charset="0"/>
              </a:rPr>
              <a:t>257</a:t>
            </a:r>
            <a:endParaRPr lang="en-US" dirty="0">
              <a:latin typeface="Arial" panose="020B0604020202020204" pitchFamily="34" charset="0"/>
              <a:cs typeface="Arial" panose="020B0604020202020204" pitchFamily="34" charset="0"/>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cca-ct.org</a:t>
              </a:r>
            </a:p>
          </p:txBody>
        </p:sp>
      </p:grpSp>
    </p:spTree>
    <p:extLst>
      <p:ext uri="{BB962C8B-B14F-4D97-AF65-F5344CB8AC3E}">
        <p14:creationId xmlns:p14="http://schemas.microsoft.com/office/powerpoint/2010/main" val="1893474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mtClean="0"/>
              <a:t>Conn. Rule Prof. Conduct 1.1</a:t>
            </a:r>
          </a:p>
        </p:txBody>
      </p:sp>
      <p:sp>
        <p:nvSpPr>
          <p:cNvPr id="5123" name="Rectangle 2"/>
          <p:cNvSpPr>
            <a:spLocks noGrp="1" noChangeArrowheads="1"/>
          </p:cNvSpPr>
          <p:nvPr>
            <p:ph type="title"/>
          </p:nvPr>
        </p:nvSpPr>
        <p:spPr/>
        <p:txBody>
          <a:bodyPr/>
          <a:lstStyle/>
          <a:p>
            <a:pPr eaLnBrk="1" hangingPunct="1"/>
            <a:r>
              <a:rPr lang="en-US" altLang="en-US" dirty="0" smtClean="0">
                <a:solidFill>
                  <a:srgbClr val="0070C0"/>
                </a:solidFill>
              </a:rPr>
              <a:t>Preliminary Quiz</a:t>
            </a:r>
          </a:p>
        </p:txBody>
      </p:sp>
      <p:sp>
        <p:nvSpPr>
          <p:cNvPr id="69635" name="Rectangle 3"/>
          <p:cNvSpPr>
            <a:spLocks noGrp="1" noChangeArrowheads="1"/>
          </p:cNvSpPr>
          <p:nvPr>
            <p:ph type="body" idx="1"/>
          </p:nvPr>
        </p:nvSpPr>
        <p:spPr/>
        <p:txBody>
          <a:bodyPr>
            <a:normAutofit/>
          </a:bodyPr>
          <a:lstStyle/>
          <a:p>
            <a:pPr eaLnBrk="1" hangingPunct="1"/>
            <a:r>
              <a:rPr lang="en-US" altLang="en-US" dirty="0" smtClean="0"/>
              <a:t>It’s okay to meet with your client 45 second before a court appearance on behalf of that client to discuss strategy at the hearing which might impact the outcome of the case? </a:t>
            </a:r>
          </a:p>
          <a:p>
            <a:pPr lvl="1"/>
            <a:r>
              <a:rPr lang="en-US" altLang="en-US" dirty="0" smtClean="0"/>
              <a:t>T or F?</a:t>
            </a:r>
          </a:p>
          <a:p>
            <a:pPr marL="914400" lvl="2" indent="0">
              <a:buNone/>
            </a:pPr>
            <a:endParaRPr lang="en-US" altLang="en-US" b="1" dirty="0" smtClean="0">
              <a:solidFill>
                <a:srgbClr val="FF0000"/>
              </a:solidFill>
            </a:endParaRPr>
          </a:p>
          <a:p>
            <a:r>
              <a:rPr lang="en-US" altLang="en-US" dirty="0" smtClean="0"/>
              <a:t>Judges, CSO’s and court personnel talk about lawyers and share both the good and the bad about attorney conduct and competence amongst each other outside of court proceedings?  </a:t>
            </a:r>
          </a:p>
          <a:p>
            <a:pPr lvl="1"/>
            <a:r>
              <a:rPr lang="en-US" altLang="en-US" dirty="0" smtClean="0"/>
              <a:t>T or F?</a:t>
            </a:r>
            <a:endParaRPr lang="en-US" altLang="en-US" dirty="0" smtClean="0">
              <a:solidFill>
                <a:srgbClr val="FF0000"/>
              </a:solidFill>
            </a:endParaRPr>
          </a:p>
          <a:p>
            <a:pPr eaLnBrk="1" hangingPunct="1">
              <a:buFont typeface="Wingdings" pitchFamily="2" charset="2"/>
              <a:buNone/>
            </a:pPr>
            <a:endParaRPr lang="en-US" altLang="en-US" u="sng" dirty="0" smtClean="0"/>
          </a:p>
          <a:p>
            <a:pPr eaLnBrk="1" hangingPunct="1"/>
            <a:endParaRPr lang="en-US" altLang="en-US" i="1" dirty="0" smtClean="0">
              <a:solidFill>
                <a:schemeClr val="accent2"/>
              </a:solidFill>
            </a:endParaRPr>
          </a:p>
          <a:p>
            <a:pPr lvl="1" eaLnBrk="1" hangingPunct="1">
              <a:buFont typeface="Wingdings" pitchFamily="2" charset="2"/>
              <a:buNone/>
            </a:pPr>
            <a:endParaRPr lang="en-US" altLang="en-US" i="1" dirty="0" smtClean="0">
              <a:solidFill>
                <a:schemeClr val="accent2"/>
              </a:solidFill>
            </a:endParaRPr>
          </a:p>
          <a:p>
            <a:pPr eaLnBrk="1" hangingPunct="1"/>
            <a:endParaRPr lang="en-US" altLang="en-US" dirty="0" smtClean="0"/>
          </a:p>
        </p:txBody>
      </p:sp>
      <p:grpSp>
        <p:nvGrpSpPr>
          <p:cNvPr id="5" name="Group 4"/>
          <p:cNvGrpSpPr/>
          <p:nvPr/>
        </p:nvGrpSpPr>
        <p:grpSpPr>
          <a:xfrm>
            <a:off x="204943" y="6113680"/>
            <a:ext cx="11852379" cy="648668"/>
            <a:chOff x="204943" y="6113680"/>
            <a:chExt cx="11852379" cy="648668"/>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7" name="TextBox 6"/>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707354085"/>
      </p:ext>
    </p:extLst>
  </p:cSld>
  <p:clrMapOvr>
    <a:masterClrMapping/>
  </p:clrMapOvr>
  <p:transition>
    <p:pu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r>
              <a:rPr lang="en-US" altLang="en-US" smtClean="0"/>
              <a:t>Conn. Rule Prof. Conduct 1.1</a:t>
            </a:r>
          </a:p>
        </p:txBody>
      </p:sp>
      <p:sp>
        <p:nvSpPr>
          <p:cNvPr id="5123" name="Rectangle 2"/>
          <p:cNvSpPr>
            <a:spLocks noGrp="1" noChangeArrowheads="1"/>
          </p:cNvSpPr>
          <p:nvPr>
            <p:ph type="title"/>
          </p:nvPr>
        </p:nvSpPr>
        <p:spPr/>
        <p:txBody>
          <a:bodyPr/>
          <a:lstStyle/>
          <a:p>
            <a:pPr eaLnBrk="1" hangingPunct="1"/>
            <a:r>
              <a:rPr lang="en-US" altLang="en-US" dirty="0" smtClean="0">
                <a:solidFill>
                  <a:srgbClr val="0070C0"/>
                </a:solidFill>
              </a:rPr>
              <a:t>Preliminary Quiz</a:t>
            </a:r>
          </a:p>
        </p:txBody>
      </p:sp>
      <p:sp>
        <p:nvSpPr>
          <p:cNvPr id="69635" name="Rectangle 3"/>
          <p:cNvSpPr>
            <a:spLocks noGrp="1" noChangeArrowheads="1"/>
          </p:cNvSpPr>
          <p:nvPr>
            <p:ph type="body" idx="1"/>
          </p:nvPr>
        </p:nvSpPr>
        <p:spPr/>
        <p:txBody>
          <a:bodyPr>
            <a:normAutofit fontScale="92500" lnSpcReduction="20000"/>
          </a:bodyPr>
          <a:lstStyle/>
          <a:p>
            <a:pPr eaLnBrk="1" hangingPunct="1"/>
            <a:r>
              <a:rPr lang="en-US" altLang="en-US" sz="3600" dirty="0" smtClean="0"/>
              <a:t>Should you emulate </a:t>
            </a:r>
            <a:r>
              <a:rPr lang="en-US" altLang="en-US" sz="3600" dirty="0" smtClean="0">
                <a:hlinkClick r:id="rId2"/>
              </a:rPr>
              <a:t>this legal titan</a:t>
            </a:r>
            <a:r>
              <a:rPr lang="en-US" altLang="en-US" sz="3600" dirty="0" smtClean="0"/>
              <a:t>?</a:t>
            </a:r>
          </a:p>
          <a:p>
            <a:pPr marL="0" indent="0">
              <a:buNone/>
            </a:pPr>
            <a:r>
              <a:rPr lang="en-US" altLang="en-US" dirty="0"/>
              <a:t> </a:t>
            </a:r>
            <a:r>
              <a:rPr lang="en-US" altLang="en-US" dirty="0" smtClean="0"/>
              <a:t> </a:t>
            </a:r>
          </a:p>
          <a:p>
            <a:pPr eaLnBrk="1" hangingPunct="1">
              <a:buFont typeface="Wingdings" pitchFamily="2" charset="2"/>
              <a:buNone/>
            </a:pPr>
            <a:endParaRPr lang="en-US" altLang="en-US" u="sng" dirty="0" smtClean="0"/>
          </a:p>
          <a:p>
            <a:pPr eaLnBrk="1" hangingPunct="1"/>
            <a:endParaRPr lang="en-US" altLang="en-US" i="1" dirty="0" smtClean="0">
              <a:solidFill>
                <a:schemeClr val="accent2"/>
              </a:solidFill>
            </a:endParaRPr>
          </a:p>
          <a:p>
            <a:pPr lvl="1" eaLnBrk="1" hangingPunct="1">
              <a:buFont typeface="Wingdings" pitchFamily="2" charset="2"/>
              <a:buNone/>
            </a:pPr>
            <a:endParaRPr lang="en-US" altLang="en-US" i="1" dirty="0" smtClean="0">
              <a:solidFill>
                <a:schemeClr val="accent2"/>
              </a:solidFill>
            </a:endParaRPr>
          </a:p>
          <a:p>
            <a:endParaRPr lang="en-US" dirty="0" smtClean="0"/>
          </a:p>
          <a:p>
            <a:r>
              <a:rPr lang="en-US" dirty="0" smtClean="0"/>
              <a:t>Defense </a:t>
            </a:r>
            <a:r>
              <a:rPr lang="en-US" dirty="0"/>
              <a:t>attorney Adam </a:t>
            </a:r>
            <a:r>
              <a:rPr lang="en-US" dirty="0" err="1"/>
              <a:t>Reposa</a:t>
            </a:r>
            <a:r>
              <a:rPr lang="en-US" dirty="0"/>
              <a:t> was given the maximum sentence of six months in jail for contempt of court on </a:t>
            </a:r>
            <a:r>
              <a:rPr lang="en-US" dirty="0" smtClean="0"/>
              <a:t>Wednesday. The </a:t>
            </a:r>
            <a:r>
              <a:rPr lang="en-US" dirty="0"/>
              <a:t>order from Judge Paul Davis comes after </a:t>
            </a:r>
            <a:r>
              <a:rPr lang="en-US" b="1" dirty="0">
                <a:hlinkClick r:id="rId3"/>
              </a:rPr>
              <a:t>he found </a:t>
            </a:r>
            <a:r>
              <a:rPr lang="en-US" b="1" dirty="0" err="1">
                <a:hlinkClick r:id="rId3"/>
              </a:rPr>
              <a:t>Reposa</a:t>
            </a:r>
            <a:r>
              <a:rPr lang="en-US" b="1" dirty="0">
                <a:hlinkClick r:id="rId3"/>
              </a:rPr>
              <a:t> in contempt on Sept. 12</a:t>
            </a:r>
            <a:r>
              <a:rPr lang="en-US" dirty="0"/>
              <a:t> for disrespecting Judge Nancy </a:t>
            </a:r>
            <a:r>
              <a:rPr lang="en-US" dirty="0" err="1"/>
              <a:t>Hohengarten</a:t>
            </a:r>
            <a:r>
              <a:rPr lang="en-US" dirty="0"/>
              <a:t> in a March drunken driving trial. Davis delayed punishment to review case documents</a:t>
            </a:r>
            <a:r>
              <a:rPr lang="en-US" dirty="0" smtClean="0"/>
              <a:t>.  </a:t>
            </a:r>
            <a:r>
              <a:rPr lang="en-US" i="1" dirty="0" smtClean="0"/>
              <a:t>Austin American Statesman</a:t>
            </a:r>
            <a:r>
              <a:rPr lang="en-US" dirty="0" smtClean="0"/>
              <a:t>, 9/27/17</a:t>
            </a:r>
            <a:endParaRPr lang="en-US" dirty="0"/>
          </a:p>
          <a:p>
            <a:pPr eaLnBrk="1" hangingPunct="1"/>
            <a:endParaRPr lang="en-US" altLang="en-US" dirty="0" smtClean="0"/>
          </a:p>
        </p:txBody>
      </p:sp>
      <p:grpSp>
        <p:nvGrpSpPr>
          <p:cNvPr id="5" name="Group 4"/>
          <p:cNvGrpSpPr/>
          <p:nvPr/>
        </p:nvGrpSpPr>
        <p:grpSpPr>
          <a:xfrm>
            <a:off x="204943" y="6113680"/>
            <a:ext cx="11852379" cy="648668"/>
            <a:chOff x="204943" y="6113680"/>
            <a:chExt cx="11852379" cy="648668"/>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7" name="TextBox 6"/>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pic>
        <p:nvPicPr>
          <p:cNvPr id="2" name="Picture 1"/>
          <p:cNvPicPr>
            <a:picLocks noChangeAspect="1"/>
          </p:cNvPicPr>
          <p:nvPr/>
        </p:nvPicPr>
        <p:blipFill>
          <a:blip r:embed="rId5"/>
          <a:stretch>
            <a:fillRect/>
          </a:stretch>
        </p:blipFill>
        <p:spPr>
          <a:xfrm>
            <a:off x="4667250" y="2520043"/>
            <a:ext cx="2857500" cy="1600200"/>
          </a:xfrm>
          <a:prstGeom prst="rect">
            <a:avLst/>
          </a:prstGeom>
        </p:spPr>
      </p:pic>
    </p:spTree>
    <p:extLst>
      <p:ext uri="{BB962C8B-B14F-4D97-AF65-F5344CB8AC3E}">
        <p14:creationId xmlns:p14="http://schemas.microsoft.com/office/powerpoint/2010/main" val="335798496"/>
      </p:ext>
    </p:extLst>
  </p:cSld>
  <p:clrMapOvr>
    <a:masterClrMapping/>
  </p:clrMapOvr>
  <p:transition>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9635">
                                            <p:txEl>
                                              <p:pRg st="6" end="6"/>
                                            </p:txEl>
                                          </p:spTgt>
                                        </p:tgtEl>
                                        <p:attrNameLst>
                                          <p:attrName>style.visibility</p:attrName>
                                        </p:attrNameLst>
                                      </p:cBhvr>
                                      <p:to>
                                        <p:strVal val="visible"/>
                                      </p:to>
                                    </p:set>
                                    <p:animEffect transition="in" filter="fade">
                                      <p:cBhvr>
                                        <p:cTn id="7" dur="1000"/>
                                        <p:tgtEl>
                                          <p:spTgt spid="69635">
                                            <p:txEl>
                                              <p:pRg st="6" end="6"/>
                                            </p:txEl>
                                          </p:spTgt>
                                        </p:tgtEl>
                                      </p:cBhvr>
                                    </p:animEffect>
                                    <p:anim calcmode="lin" valueType="num">
                                      <p:cBhvr>
                                        <p:cTn id="8" dur="1000" fill="hold"/>
                                        <p:tgtEl>
                                          <p:spTgt spid="69635">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69635">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4"/>
          <p:cNvSpPr>
            <a:spLocks noGrp="1" noRot="1" noChangeArrowheads="1"/>
          </p:cNvSpPr>
          <p:nvPr>
            <p:ph type="title"/>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What is Ethical </a:t>
            </a:r>
            <a:r>
              <a:rPr lang="en-US" dirty="0" err="1" smtClean="0">
                <a:solidFill>
                  <a:srgbClr val="0070C0"/>
                </a:solidFill>
                <a:effectLst>
                  <a:outerShdw blurRad="38100" dist="38100" dir="2700000" algn="tl">
                    <a:srgbClr val="C0C0C0"/>
                  </a:outerShdw>
                </a:effectLst>
              </a:rPr>
              <a:t>Lawyering</a:t>
            </a:r>
            <a:r>
              <a:rPr lang="en-US" dirty="0" smtClean="0">
                <a:solidFill>
                  <a:srgbClr val="0070C0"/>
                </a:solidFill>
                <a:effectLst>
                  <a:outerShdw blurRad="38100" dist="38100" dir="2700000" algn="tl">
                    <a:srgbClr val="C0C0C0"/>
                  </a:outerShdw>
                </a:effectLst>
              </a:rPr>
              <a:t>?</a:t>
            </a:r>
          </a:p>
        </p:txBody>
      </p:sp>
      <p:sp>
        <p:nvSpPr>
          <p:cNvPr id="63493" name="Rectangle 5"/>
          <p:cNvSpPr>
            <a:spLocks noGrp="1" noRot="1" noChangeArrowheads="1"/>
          </p:cNvSpPr>
          <p:nvPr>
            <p:ph sz="half" idx="1"/>
          </p:nvPr>
        </p:nvSpPr>
        <p:spPr/>
        <p:txBody>
          <a:bodyPr/>
          <a:lstStyle/>
          <a:p>
            <a:pPr eaLnBrk="1" hangingPunct="1">
              <a:lnSpc>
                <a:spcPct val="90000"/>
              </a:lnSpc>
              <a:defRPr/>
            </a:pPr>
            <a:r>
              <a:rPr lang="en-US" sz="2600">
                <a:effectLst>
                  <a:outerShdw blurRad="38100" dist="38100" dir="2700000" algn="tl">
                    <a:srgbClr val="C0C0C0"/>
                  </a:outerShdw>
                </a:effectLst>
              </a:rPr>
              <a:t>Adherence to the Rules of Professional Conduct</a:t>
            </a:r>
          </a:p>
          <a:p>
            <a:pPr eaLnBrk="1" hangingPunct="1">
              <a:lnSpc>
                <a:spcPct val="90000"/>
              </a:lnSpc>
              <a:defRPr/>
            </a:pPr>
            <a:r>
              <a:rPr lang="en-US" sz="2600">
                <a:effectLst>
                  <a:outerShdw blurRad="38100" dist="38100" dir="2700000" algn="tl">
                    <a:srgbClr val="C0C0C0"/>
                  </a:outerShdw>
                </a:effectLst>
              </a:rPr>
              <a:t>Representing a client with zeal and competence</a:t>
            </a:r>
          </a:p>
          <a:p>
            <a:pPr eaLnBrk="1" hangingPunct="1">
              <a:lnSpc>
                <a:spcPct val="90000"/>
              </a:lnSpc>
              <a:defRPr/>
            </a:pPr>
            <a:r>
              <a:rPr lang="en-US" sz="2600">
                <a:effectLst>
                  <a:outerShdw blurRad="38100" dist="38100" dir="2700000" algn="tl">
                    <a:srgbClr val="C0C0C0"/>
                  </a:outerShdw>
                </a:effectLst>
              </a:rPr>
              <a:t>Knowing when to get help</a:t>
            </a:r>
          </a:p>
          <a:p>
            <a:pPr eaLnBrk="1" hangingPunct="1">
              <a:lnSpc>
                <a:spcPct val="90000"/>
              </a:lnSpc>
              <a:defRPr/>
            </a:pPr>
            <a:r>
              <a:rPr lang="en-US" sz="2600">
                <a:effectLst>
                  <a:outerShdw blurRad="38100" dist="38100" dir="2700000" algn="tl">
                    <a:srgbClr val="C0C0C0"/>
                  </a:outerShdw>
                </a:effectLst>
              </a:rPr>
              <a:t>Preserving moral integrity </a:t>
            </a:r>
          </a:p>
        </p:txBody>
      </p:sp>
      <p:pic>
        <p:nvPicPr>
          <p:cNvPr id="8196" name="Content Placeholder 5" descr="ethical lawyering.jpg"/>
          <p:cNvPicPr>
            <a:picLocks noGrp="1" noChangeAspect="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940551" y="2327275"/>
            <a:ext cx="2378075" cy="3117850"/>
          </a:xfrm>
        </p:spPr>
      </p:pic>
      <p:grpSp>
        <p:nvGrpSpPr>
          <p:cNvPr id="5" name="Group 4"/>
          <p:cNvGrpSpPr/>
          <p:nvPr/>
        </p:nvGrpSpPr>
        <p:grpSpPr>
          <a:xfrm>
            <a:off x="204943" y="6113680"/>
            <a:ext cx="11852379" cy="648668"/>
            <a:chOff x="204943" y="6113680"/>
            <a:chExt cx="11852379" cy="648668"/>
          </a:xfrm>
        </p:grpSpPr>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7" name="TextBox 6"/>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275223299"/>
      </p:ext>
    </p:extLst>
  </p:cSld>
  <p:clrMapOvr>
    <a:masterClrMapping/>
  </p:clrMapOvr>
  <p:transition>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Ethical Rules – A Refresher  </a:t>
            </a:r>
          </a:p>
        </p:txBody>
      </p:sp>
      <p:sp>
        <p:nvSpPr>
          <p:cNvPr id="66563" name="Rectangle 3"/>
          <p:cNvSpPr>
            <a:spLocks noGrp="1" noRot="1" noChangeArrowheads="1"/>
          </p:cNvSpPr>
          <p:nvPr>
            <p:ph type="body" idx="4294967295"/>
          </p:nvPr>
        </p:nvSpPr>
        <p:spPr/>
        <p:txBody>
          <a:bodyPr/>
          <a:lstStyle/>
          <a:p>
            <a:pPr eaLnBrk="1" hangingPunct="1">
              <a:defRPr/>
            </a:pPr>
            <a:r>
              <a:rPr lang="en-US" dirty="0" smtClean="0">
                <a:effectLst>
                  <a:outerShdw blurRad="38100" dist="38100" dir="2700000" algn="tl">
                    <a:srgbClr val="C0C0C0"/>
                  </a:outerShdw>
                </a:effectLst>
              </a:rPr>
              <a:t>Framework for ethical lawyering = knowing what you’re doing and acting accordingly … i.e. be prepared for the consequences</a:t>
            </a:r>
          </a:p>
          <a:p>
            <a:pPr eaLnBrk="1" hangingPunct="1">
              <a:defRPr/>
            </a:pPr>
            <a:r>
              <a:rPr lang="en-US" dirty="0" smtClean="0">
                <a:effectLst>
                  <a:outerShdw blurRad="38100" dist="38100" dir="2700000" algn="tl">
                    <a:srgbClr val="C0C0C0"/>
                  </a:outerShdw>
                </a:effectLst>
              </a:rPr>
              <a:t>Connecticut Rules of Professional Conduct </a:t>
            </a:r>
          </a:p>
          <a:p>
            <a:pPr eaLnBrk="1" hangingPunct="1">
              <a:defRPr/>
            </a:pPr>
            <a:r>
              <a:rPr lang="en-US" dirty="0" smtClean="0">
                <a:effectLst>
                  <a:outerShdw blurRad="38100" dist="38100" dir="2700000" algn="tl">
                    <a:srgbClr val="C0C0C0"/>
                  </a:outerShdw>
                </a:effectLst>
              </a:rPr>
              <a:t>Disciplinary in Nature – not strategic (except for one).  Serves as a basis for </a:t>
            </a:r>
            <a:r>
              <a:rPr lang="en-US" i="1" dirty="0" smtClean="0">
                <a:effectLst>
                  <a:outerShdw blurRad="38100" dist="38100" dir="2700000" algn="tl">
                    <a:srgbClr val="C0C0C0"/>
                  </a:outerShdw>
                </a:effectLst>
              </a:rPr>
              <a:t>lawyer discipline</a:t>
            </a:r>
            <a:r>
              <a:rPr lang="en-US" dirty="0">
                <a:effectLst>
                  <a:outerShdw blurRad="38100" dist="38100" dir="2700000" algn="tl">
                    <a:srgbClr val="C0C0C0"/>
                  </a:outerShdw>
                </a:effectLst>
              </a:rPr>
              <a:t> </a:t>
            </a:r>
            <a:r>
              <a:rPr lang="en-US" dirty="0" smtClean="0">
                <a:effectLst>
                  <a:outerShdw blurRad="38100" dist="38100" dir="2700000" algn="tl">
                    <a:srgbClr val="C0C0C0"/>
                  </a:outerShdw>
                </a:effectLst>
              </a:rPr>
              <a:t>but also provides guidance and direction for practicing lawyers on a daily basis.  </a:t>
            </a:r>
          </a:p>
          <a:p>
            <a:pPr eaLnBrk="1" hangingPunct="1">
              <a:buFont typeface="Wingdings" pitchFamily="2" charset="2"/>
              <a:buNone/>
              <a:defRPr/>
            </a:pPr>
            <a:endParaRPr lang="en-US" dirty="0" smtClean="0">
              <a:effectLst>
                <a:outerShdw blurRad="38100" dist="38100" dir="2700000" algn="tl">
                  <a:srgbClr val="C0C0C0"/>
                </a:outerShdw>
              </a:effectLst>
            </a:endParaRP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966798734"/>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Rot="1" noChangeArrowheads="1"/>
          </p:cNvSpPr>
          <p:nvPr>
            <p:ph type="title" idx="4294967295"/>
          </p:nvPr>
        </p:nvSpPr>
        <p:spPr/>
        <p:txBody>
          <a:bodyPr anchor="ctr"/>
          <a:lstStyle/>
          <a:p>
            <a:pPr eaLnBrk="1" hangingPunct="1">
              <a:defRPr/>
            </a:pPr>
            <a:r>
              <a:rPr lang="en-US" dirty="0" smtClean="0">
                <a:solidFill>
                  <a:srgbClr val="0070C0"/>
                </a:solidFill>
                <a:effectLst>
                  <a:outerShdw blurRad="38100" dist="38100" dir="2700000" algn="tl">
                    <a:srgbClr val="C0C0C0"/>
                  </a:outerShdw>
                </a:effectLst>
              </a:rPr>
              <a:t>Ethical Rules – A Refresher  </a:t>
            </a:r>
          </a:p>
        </p:txBody>
      </p:sp>
      <p:sp>
        <p:nvSpPr>
          <p:cNvPr id="66563" name="Rectangle 3"/>
          <p:cNvSpPr>
            <a:spLocks noGrp="1" noRot="1" noChangeArrowheads="1"/>
          </p:cNvSpPr>
          <p:nvPr>
            <p:ph type="body" idx="4294967295"/>
          </p:nvPr>
        </p:nvSpPr>
        <p:spPr>
          <a:xfrm>
            <a:off x="1981200" y="1524001"/>
            <a:ext cx="8229600" cy="4525963"/>
          </a:xfrm>
        </p:spPr>
        <p:txBody>
          <a:bodyPr/>
          <a:lstStyle/>
          <a:p>
            <a:pPr eaLnBrk="1" hangingPunct="1">
              <a:lnSpc>
                <a:spcPct val="90000"/>
              </a:lnSpc>
              <a:defRPr/>
            </a:pPr>
            <a:r>
              <a:rPr lang="en-US" dirty="0" smtClean="0">
                <a:effectLst>
                  <a:outerShdw blurRad="38100" dist="38100" dir="2700000" algn="tl">
                    <a:srgbClr val="C0C0C0"/>
                  </a:outerShdw>
                </a:effectLst>
              </a:rPr>
              <a:t>ABA </a:t>
            </a:r>
            <a:r>
              <a:rPr lang="en-US" b="1" i="1" dirty="0" smtClean="0">
                <a:effectLst>
                  <a:outerShdw blurRad="38100" dist="38100" dir="2700000" algn="tl">
                    <a:srgbClr val="C0C0C0"/>
                  </a:outerShdw>
                </a:effectLst>
              </a:rPr>
              <a:t>Model </a:t>
            </a:r>
            <a:r>
              <a:rPr lang="en-US" dirty="0" smtClean="0">
                <a:effectLst>
                  <a:outerShdw blurRad="38100" dist="38100" dir="2700000" algn="tl">
                    <a:srgbClr val="C0C0C0"/>
                  </a:outerShdw>
                </a:effectLst>
              </a:rPr>
              <a:t>Rules of Professional Conduct</a:t>
            </a:r>
          </a:p>
          <a:p>
            <a:pPr eaLnBrk="1" hangingPunct="1">
              <a:lnSpc>
                <a:spcPct val="90000"/>
              </a:lnSpc>
              <a:defRPr/>
            </a:pPr>
            <a:r>
              <a:rPr lang="en-US" dirty="0" smtClean="0">
                <a:effectLst>
                  <a:outerShdw blurRad="38100" dist="38100" dir="2700000" algn="tl">
                    <a:srgbClr val="C0C0C0"/>
                  </a:outerShdw>
                </a:effectLst>
              </a:rPr>
              <a:t>Connecticut Revisions to Rules (1983 – present).  Ethics 2000 and Conn. Changes.  Effective October 2007.  </a:t>
            </a:r>
          </a:p>
          <a:p>
            <a:pPr eaLnBrk="1" hangingPunct="1">
              <a:lnSpc>
                <a:spcPct val="90000"/>
              </a:lnSpc>
              <a:defRPr/>
            </a:pPr>
            <a:r>
              <a:rPr lang="en-US" dirty="0" smtClean="0">
                <a:effectLst>
                  <a:outerShdw blurRad="38100" dist="38100" dir="2700000" algn="tl">
                    <a:srgbClr val="C0C0C0"/>
                  </a:outerShdw>
                </a:effectLst>
              </a:rPr>
              <a:t>Rules work in accordance with statutory scheme (§46b-129a)</a:t>
            </a:r>
          </a:p>
          <a:p>
            <a:pPr eaLnBrk="1" hangingPunct="1">
              <a:lnSpc>
                <a:spcPct val="90000"/>
              </a:lnSpc>
              <a:defRPr/>
            </a:pPr>
            <a:r>
              <a:rPr lang="en-US" dirty="0" smtClean="0">
                <a:effectLst>
                  <a:outerShdw blurRad="38100" dist="38100" dir="2700000" algn="tl">
                    <a:srgbClr val="C0C0C0"/>
                  </a:outerShdw>
                </a:effectLst>
              </a:rPr>
              <a:t>Room for interpretation – in juvenile representation.  </a:t>
            </a:r>
          </a:p>
        </p:txBody>
      </p:sp>
      <p:grpSp>
        <p:nvGrpSpPr>
          <p:cNvPr id="4" name="Group 3"/>
          <p:cNvGrpSpPr/>
          <p:nvPr/>
        </p:nvGrpSpPr>
        <p:grpSpPr>
          <a:xfrm>
            <a:off x="204943" y="6113680"/>
            <a:ext cx="11852379" cy="648668"/>
            <a:chOff x="204943" y="6113680"/>
            <a:chExt cx="11852379" cy="648668"/>
          </a:xfrm>
        </p:grpSpPr>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04943" y="6113680"/>
              <a:ext cx="2638114" cy="648668"/>
            </a:xfrm>
            <a:prstGeom prst="rect">
              <a:avLst/>
            </a:prstGeom>
          </p:spPr>
        </p:pic>
        <p:sp>
          <p:nvSpPr>
            <p:cNvPr id="6" name="TextBox 5"/>
            <p:cNvSpPr txBox="1"/>
            <p:nvPr/>
          </p:nvSpPr>
          <p:spPr>
            <a:xfrm>
              <a:off x="10313583" y="6368905"/>
              <a:ext cx="1743739" cy="307777"/>
            </a:xfrm>
            <a:prstGeom prst="rect">
              <a:avLst/>
            </a:prstGeom>
            <a:noFill/>
          </p:spPr>
          <p:txBody>
            <a:bodyPr wrap="square" rtlCol="0">
              <a:spAutoFit/>
            </a:bodyPr>
            <a:lstStyle/>
            <a:p>
              <a:pPr algn="r"/>
              <a:r>
                <a:rPr lang="en-US" sz="1400" b="1" dirty="0">
                  <a:latin typeface="Arial" panose="020B0604020202020204" pitchFamily="34" charset="0"/>
                  <a:cs typeface="Arial" panose="020B0604020202020204" pitchFamily="34" charset="0"/>
                </a:rPr>
                <a:t>c</a:t>
              </a:r>
              <a:r>
                <a:rPr lang="en-US" sz="1400" b="1" dirty="0" smtClean="0">
                  <a:latin typeface="Arial" panose="020B0604020202020204" pitchFamily="34" charset="0"/>
                  <a:cs typeface="Arial" panose="020B0604020202020204" pitchFamily="34" charset="0"/>
                </a:rPr>
                <a:t>ca-ct.org</a:t>
              </a:r>
              <a:endParaRPr lang="en-US" sz="1400" b="1" dirty="0">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3074447843"/>
      </p:ext>
    </p:extLst>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1704</TotalTime>
  <Words>3385</Words>
  <Application>Microsoft Office PowerPoint</Application>
  <PresentationFormat>Widescreen</PresentationFormat>
  <Paragraphs>365</Paragraphs>
  <Slides>45</Slides>
  <Notes>34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45</vt:i4>
      </vt:variant>
    </vt:vector>
  </HeadingPairs>
  <TitlesOfParts>
    <vt:vector size="51" baseType="lpstr">
      <vt:lpstr>Arial</vt:lpstr>
      <vt:lpstr>Calibri</vt:lpstr>
      <vt:lpstr>Calibri Light</vt:lpstr>
      <vt:lpstr>Verdana</vt:lpstr>
      <vt:lpstr>Wingdings</vt:lpstr>
      <vt:lpstr>Office Theme</vt:lpstr>
      <vt:lpstr>Beyond the Rules Into Practice:  Ethics and Child Protection Pre-Service Attorney Training</vt:lpstr>
      <vt:lpstr>The Goals</vt:lpstr>
      <vt:lpstr>Preliminary Quiz</vt:lpstr>
      <vt:lpstr>Preliminary Quiz</vt:lpstr>
      <vt:lpstr>Preliminary Quiz</vt:lpstr>
      <vt:lpstr>Preliminary Quiz</vt:lpstr>
      <vt:lpstr>What is Ethical Lawyering?</vt:lpstr>
      <vt:lpstr>Ethical Rules – A Refresher  </vt:lpstr>
      <vt:lpstr>Ethical Rules – A Refresher  </vt:lpstr>
      <vt:lpstr>Ethics Hypotheticals:  Case #1</vt:lpstr>
      <vt:lpstr>Ethics Hypotheticals:  Case #2</vt:lpstr>
      <vt:lpstr>Rules For Ethical Survival In Child Protection Matters</vt:lpstr>
      <vt:lpstr>Framing the Rules</vt:lpstr>
      <vt:lpstr>Facing Ethical Issues</vt:lpstr>
      <vt:lpstr>Rules For Ethical Survival In Child Protection Matters</vt:lpstr>
      <vt:lpstr>Rules For Ethical Survival In Child Protection Matters</vt:lpstr>
      <vt:lpstr>Rules for Ethical Survival </vt:lpstr>
      <vt:lpstr>Rules for Ethical Survival  </vt:lpstr>
      <vt:lpstr>Rules for Ethical Survival  </vt:lpstr>
      <vt:lpstr>Rules for Ethical Survival  </vt:lpstr>
      <vt:lpstr>Rules for Ethical Survival  </vt:lpstr>
      <vt:lpstr>Rules for Ethical Survival  </vt:lpstr>
      <vt:lpstr>Ethical Interlude </vt:lpstr>
      <vt:lpstr>Ethical Interlude (cont.)</vt:lpstr>
      <vt:lpstr>Ethical Interlude #2</vt:lpstr>
      <vt:lpstr>Ethical Interlude #2</vt:lpstr>
      <vt:lpstr>Rules for Ethical Survival</vt:lpstr>
      <vt:lpstr>What is “Informed Consent”</vt:lpstr>
      <vt:lpstr>“Informed Consent”</vt:lpstr>
      <vt:lpstr>Rules for Ethical Survival</vt:lpstr>
      <vt:lpstr>Client with Diminished Capacity</vt:lpstr>
      <vt:lpstr>The Ethical Dilemma – Atty or GAL?</vt:lpstr>
      <vt:lpstr>Conn. Gen Stat. §46b-129a</vt:lpstr>
      <vt:lpstr>46b-129a</vt:lpstr>
      <vt:lpstr>Practice Book §32a-1 – Right to Counsel</vt:lpstr>
      <vt:lpstr>Ethical Interlude #3</vt:lpstr>
      <vt:lpstr>Top Ten Ethical Issues</vt:lpstr>
      <vt:lpstr>Confidentiality </vt:lpstr>
      <vt:lpstr>Confidentiality </vt:lpstr>
      <vt:lpstr>Top Ten Ethical Issues</vt:lpstr>
      <vt:lpstr>Top Ten Ethical Issues</vt:lpstr>
      <vt:lpstr>Top Ten Ethical Issues To Consider</vt:lpstr>
      <vt:lpstr>Where do I find the Answers?  </vt:lpstr>
      <vt:lpstr>Resources </vt:lpstr>
      <vt:lpstr>Questions?</vt:lpstr>
    </vt:vector>
  </TitlesOfParts>
  <Company>Center for Children's Advocacy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Know Your Rights:  STRIVE Youth</dc:title>
  <dc:creator>Marisa Mascolo Halm</dc:creator>
  <cp:lastModifiedBy>Jay Sicklick</cp:lastModifiedBy>
  <cp:revision>173</cp:revision>
  <cp:lastPrinted>2018-07-03T14:42:03Z</cp:lastPrinted>
  <dcterms:created xsi:type="dcterms:W3CDTF">2018-02-05T18:25:13Z</dcterms:created>
  <dcterms:modified xsi:type="dcterms:W3CDTF">2020-08-06T15:48:09Z</dcterms:modified>
</cp:coreProperties>
</file>