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notesMasterIdLst>
    <p:notesMasterId r:id="rId25"/>
  </p:notesMasterIdLst>
  <p:handoutMasterIdLst>
    <p:handoutMasterId r:id="rId26"/>
  </p:handoutMasterIdLst>
  <p:sldIdLst>
    <p:sldId id="256" r:id="rId2"/>
    <p:sldId id="278" r:id="rId3"/>
    <p:sldId id="300" r:id="rId4"/>
    <p:sldId id="301" r:id="rId5"/>
    <p:sldId id="258" r:id="rId6"/>
    <p:sldId id="259" r:id="rId7"/>
    <p:sldId id="288" r:id="rId8"/>
    <p:sldId id="289" r:id="rId9"/>
    <p:sldId id="263" r:id="rId10"/>
    <p:sldId id="292" r:id="rId11"/>
    <p:sldId id="264" r:id="rId12"/>
    <p:sldId id="283" r:id="rId13"/>
    <p:sldId id="291" r:id="rId14"/>
    <p:sldId id="302" r:id="rId15"/>
    <p:sldId id="303" r:id="rId16"/>
    <p:sldId id="282" r:id="rId17"/>
    <p:sldId id="271" r:id="rId18"/>
    <p:sldId id="272" r:id="rId19"/>
    <p:sldId id="273" r:id="rId20"/>
    <p:sldId id="275" r:id="rId21"/>
    <p:sldId id="305" r:id="rId22"/>
    <p:sldId id="294" r:id="rId23"/>
    <p:sldId id="286" r:id="rId24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6" autoAdjust="0"/>
    <p:restoredTop sz="94673" autoAdjust="0"/>
  </p:normalViewPr>
  <p:slideViewPr>
    <p:cSldViewPr>
      <p:cViewPr varScale="1">
        <p:scale>
          <a:sx n="102" d="100"/>
          <a:sy n="102" d="100"/>
        </p:scale>
        <p:origin x="120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2388" y="-96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662" tIns="46831" rIns="93662" bIns="4683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662" tIns="46831" rIns="93662" bIns="46831" rtlCol="0"/>
          <a:lstStyle>
            <a:lvl1pPr algn="r">
              <a:defRPr sz="1200"/>
            </a:lvl1pPr>
          </a:lstStyle>
          <a:p>
            <a:fld id="{7EBF4312-4CA5-404A-824E-633A7B8AF092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662" tIns="46831" rIns="93662" bIns="4683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662" tIns="46831" rIns="93662" bIns="46831" rtlCol="0" anchor="b"/>
          <a:lstStyle>
            <a:lvl1pPr algn="r">
              <a:defRPr sz="1200"/>
            </a:lvl1pPr>
          </a:lstStyle>
          <a:p>
            <a:fld id="{F226AA59-C6FB-8040-B713-31A8F2140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244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662" tIns="46831" rIns="93662" bIns="4683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662" tIns="46831" rIns="93662" bIns="46831" rtlCol="0"/>
          <a:lstStyle>
            <a:lvl1pPr algn="r">
              <a:defRPr sz="1200"/>
            </a:lvl1pPr>
          </a:lstStyle>
          <a:p>
            <a:fld id="{58164BB5-3937-44E2-835B-2BEB05546C63}" type="datetimeFigureOut">
              <a:rPr lang="en-US" smtClean="0"/>
              <a:pPr/>
              <a:t>1/29/2019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6913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62" tIns="46831" rIns="93662" bIns="468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662" tIns="46831" rIns="93662" bIns="468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662" tIns="46831" rIns="93662" bIns="4683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662" tIns="46831" rIns="93662" bIns="46831" rtlCol="0" anchor="b"/>
          <a:lstStyle>
            <a:lvl1pPr algn="r">
              <a:defRPr sz="1200"/>
            </a:lvl1pPr>
          </a:lstStyle>
          <a:p>
            <a:fld id="{678B2C24-8CB7-4990-B0BA-40A254AA32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00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CE0CA-7509-9B40-A09D-51921D8FBB30}" type="datetime1">
              <a:rPr lang="en-US" smtClean="0"/>
              <a:pPr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05E48-B978-446B-828E-CF687112CD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06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6BE20-594C-584B-83A7-5F3A2B6EAA0A}" type="datetime1">
              <a:rPr lang="en-US" smtClean="0"/>
              <a:pPr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05E48-B978-446B-828E-CF687112CD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76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C2E04-D142-C14B-9AFE-94B8D5870D02}" type="datetime1">
              <a:rPr lang="en-US" smtClean="0"/>
              <a:pPr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05E48-B978-446B-828E-CF687112CD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00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8573-2F14-4F4B-9295-EEBF0B5E4D7A}" type="datetime1">
              <a:rPr lang="en-US" smtClean="0"/>
              <a:pPr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05E48-B978-446B-828E-CF687112CD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0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43A00-1AA1-7F40-9580-4B138D413705}" type="datetime1">
              <a:rPr lang="en-US" smtClean="0"/>
              <a:pPr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05E48-B978-446B-828E-CF687112CD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254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FFF62-14DB-7443-BCED-6BD0CAC74629}" type="datetime1">
              <a:rPr lang="en-US" smtClean="0"/>
              <a:pPr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05E48-B978-446B-828E-CF687112CD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2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0FE7-CFC4-6A4A-9446-197E0C4EEA3F}" type="datetime1">
              <a:rPr lang="en-US" smtClean="0"/>
              <a:pPr/>
              <a:t>1/29/2019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05E48-B978-446B-828E-CF687112CD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00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3981-E713-9448-A663-08B096EEF1DC}" type="datetime1">
              <a:rPr lang="en-US" smtClean="0"/>
              <a:pPr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05E48-B978-446B-828E-CF687112CD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90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ABC1F-1906-AB4C-AFE6-76866415CAC5}" type="datetime1">
              <a:rPr lang="en-US" smtClean="0"/>
              <a:pPr/>
              <a:t>1/29/2019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05E48-B978-446B-828E-CF687112CD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25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98216-DB35-4B43-9D16-AE456828D136}" type="datetime1">
              <a:rPr lang="en-US" smtClean="0"/>
              <a:pPr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05E48-B978-446B-828E-CF687112CD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46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0763-C472-D54D-B258-C94A4E837B61}" type="datetime1">
              <a:rPr lang="en-US" smtClean="0"/>
              <a:pPr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05E48-B978-446B-828E-CF687112CD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51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F5E84-0046-C741-96B2-6C9CA986F6D9}" type="datetime1">
              <a:rPr lang="en-US" smtClean="0"/>
              <a:pPr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05E48-B978-446B-828E-CF687112CD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6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ada.gov/doj_hhs_ta/child_welfare_ta.htm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ca-ct.org/wp-content/uploads/2018/09/Courant-KinderCare-Kovner-9-27-18.pdf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hyperlink" Target="http://www.courant.com/education/hc-children-diabetes-camps-0508-20160516-story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mailto:broswig@cca-ct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3043237"/>
            <a:ext cx="8686800" cy="61436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Protecting Children With Disabilities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592638"/>
            <a:ext cx="6858000" cy="1960562"/>
          </a:xfrm>
        </p:spPr>
        <p:txBody>
          <a:bodyPr>
            <a:normAutofit/>
          </a:bodyPr>
          <a:lstStyle/>
          <a:p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Bonnie Roswig, 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Esq.</a:t>
            </a:r>
          </a:p>
          <a:p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Senior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Staff 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Attorney, Medical-Legal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Partnership 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  <a:p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Center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 Children’s Advocacy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789762"/>
            <a:ext cx="2869558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</a:rPr>
              <a:t>Program Participation and Parental Oversight</a:t>
            </a:r>
            <a:endParaRPr lang="en-US" sz="3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78025"/>
            <a:ext cx="8210550" cy="2289175"/>
          </a:xfrm>
        </p:spPr>
        <p:txBody>
          <a:bodyPr/>
          <a:lstStyle/>
          <a:p>
            <a:pPr marL="0" indent="0">
              <a:buClr>
                <a:srgbClr val="0070C0"/>
              </a:buClr>
              <a:buNone/>
            </a:pPr>
            <a:r>
              <a:rPr lang="en-US" b="1" dirty="0" smtClean="0"/>
              <a:t>Program cannot require parents to provide oversight</a:t>
            </a:r>
          </a:p>
          <a:p>
            <a:pPr>
              <a:buClr>
                <a:srgbClr val="FF0000"/>
              </a:buClr>
            </a:pPr>
            <a:r>
              <a:rPr lang="en-US" dirty="0"/>
              <a:t>C</a:t>
            </a:r>
            <a:r>
              <a:rPr lang="en-US" dirty="0" smtClean="0"/>
              <a:t>annot insist that parents oversee medication </a:t>
            </a:r>
          </a:p>
          <a:p>
            <a:pPr>
              <a:buClr>
                <a:srgbClr val="FF0000"/>
              </a:buClr>
            </a:pPr>
            <a:r>
              <a:rPr lang="en-US" dirty="0" smtClean="0"/>
              <a:t>Cannot insist that parents physically stay at site</a:t>
            </a:r>
            <a:endParaRPr lang="en-US" dirty="0"/>
          </a:p>
          <a:p>
            <a:pPr>
              <a:buClr>
                <a:srgbClr val="FF0000"/>
              </a:buClr>
            </a:pPr>
            <a:r>
              <a:rPr lang="en-US" dirty="0" smtClean="0"/>
              <a:t>Cannot insist that parent pay for staff training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66204" y="6113680"/>
            <a:ext cx="8396796" cy="648668"/>
            <a:chOff x="204943" y="6113680"/>
            <a:chExt cx="8396796" cy="6486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43" y="6113680"/>
              <a:ext cx="2638114" cy="64866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858000" y="6368905"/>
              <a:ext cx="17437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ca-ct.org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9640"/>
          <a:stretch/>
        </p:blipFill>
        <p:spPr>
          <a:xfrm>
            <a:off x="4953000" y="3962400"/>
            <a:ext cx="3695700" cy="222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09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1035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Reasonable Modification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371600"/>
            <a:ext cx="7886700" cy="244157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Individualized Assessment 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  <a:p>
            <a:pPr>
              <a:buClr>
                <a:srgbClr val="FF0000"/>
              </a:buClr>
            </a:pPr>
            <a:r>
              <a:rPr lang="en-US" dirty="0" smtClean="0"/>
              <a:t>Disabilities are unique to child</a:t>
            </a:r>
          </a:p>
          <a:p>
            <a:pPr>
              <a:buClr>
                <a:srgbClr val="FF0000"/>
              </a:buClr>
            </a:pPr>
            <a:r>
              <a:rPr lang="en-US" dirty="0" smtClean="0"/>
              <a:t>Impact is unique to child</a:t>
            </a:r>
          </a:p>
          <a:p>
            <a:pPr>
              <a:buClr>
                <a:srgbClr val="FF0000"/>
              </a:buClr>
            </a:pPr>
            <a:r>
              <a:rPr lang="en-US" dirty="0" smtClean="0"/>
              <a:t>Modification based on specific needs of child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04943" y="6113680"/>
            <a:ext cx="8396796" cy="648668"/>
            <a:chOff x="204943" y="6113680"/>
            <a:chExt cx="8396796" cy="64866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43" y="6113680"/>
              <a:ext cx="2638114" cy="64866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858000" y="6368905"/>
              <a:ext cx="17437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ca-ct.org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802280"/>
            <a:ext cx="3496338" cy="233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55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Individualized Assessment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76400"/>
            <a:ext cx="7886700" cy="2136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Meeting the Inclusion Requirement</a:t>
            </a:r>
            <a:br>
              <a:rPr lang="en-US" dirty="0" smtClean="0"/>
            </a:br>
            <a:endParaRPr lang="en-US" dirty="0" smtClean="0"/>
          </a:p>
          <a:p>
            <a:pPr>
              <a:buClr>
                <a:srgbClr val="FF0000"/>
              </a:buClr>
            </a:pPr>
            <a:r>
              <a:rPr lang="en-US" dirty="0" smtClean="0"/>
              <a:t>Individualized Assessment</a:t>
            </a:r>
          </a:p>
          <a:p>
            <a:pPr>
              <a:buClr>
                <a:srgbClr val="FF0000"/>
              </a:buClr>
            </a:pPr>
            <a:r>
              <a:rPr lang="en-US" dirty="0" smtClean="0"/>
              <a:t>Input from parents</a:t>
            </a:r>
            <a:r>
              <a:rPr lang="en-US" dirty="0"/>
              <a:t> </a:t>
            </a:r>
            <a:r>
              <a:rPr lang="en-US" dirty="0" smtClean="0"/>
              <a:t>and educators</a:t>
            </a:r>
          </a:p>
          <a:p>
            <a:pPr>
              <a:buClr>
                <a:srgbClr val="FF0000"/>
              </a:buClr>
            </a:pPr>
            <a:r>
              <a:rPr lang="en-US" dirty="0" smtClean="0"/>
              <a:t>Input from health care team</a:t>
            </a:r>
          </a:p>
          <a:p>
            <a:pPr marL="0" indent="0">
              <a:buClr>
                <a:srgbClr val="0070C0"/>
              </a:buClr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104" r="20893" b="12172"/>
          <a:stretch/>
        </p:blipFill>
        <p:spPr>
          <a:xfrm>
            <a:off x="5013526" y="3429000"/>
            <a:ext cx="3597074" cy="28528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04943" y="6113680"/>
            <a:ext cx="8396796" cy="648668"/>
            <a:chOff x="204943" y="6113680"/>
            <a:chExt cx="8396796" cy="6486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43" y="6113680"/>
              <a:ext cx="2638114" cy="64866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858000" y="6368905"/>
              <a:ext cx="17437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ca-ct.org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0302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06474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Children Requiring Medication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210550" cy="25177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FF0000"/>
              </a:buClr>
            </a:pPr>
            <a:r>
              <a:rPr lang="en-US" dirty="0" smtClean="0"/>
              <a:t>Reasonable accommodation</a:t>
            </a:r>
            <a:endParaRPr lang="en-US" dirty="0"/>
          </a:p>
          <a:p>
            <a:pPr>
              <a:lnSpc>
                <a:spcPct val="100000"/>
              </a:lnSpc>
              <a:buClr>
                <a:srgbClr val="FF0000"/>
              </a:buClr>
            </a:pPr>
            <a:r>
              <a:rPr lang="en-US" dirty="0" smtClean="0"/>
              <a:t>Medical Plan from health care provider</a:t>
            </a:r>
          </a:p>
          <a:p>
            <a:pPr>
              <a:lnSpc>
                <a:spcPct val="100000"/>
              </a:lnSpc>
              <a:buClr>
                <a:srgbClr val="FF0000"/>
              </a:buClr>
            </a:pPr>
            <a:r>
              <a:rPr lang="en-US" dirty="0" smtClean="0"/>
              <a:t>Training for </a:t>
            </a:r>
            <a:r>
              <a:rPr lang="en-US" dirty="0"/>
              <a:t>S</a:t>
            </a:r>
            <a:r>
              <a:rPr lang="en-US" dirty="0" smtClean="0"/>
              <a:t>taff (paid by facility, not by parents)     </a:t>
            </a:r>
          </a:p>
          <a:p>
            <a:pPr>
              <a:lnSpc>
                <a:spcPct val="100000"/>
              </a:lnSpc>
              <a:buClr>
                <a:srgbClr val="FF0000"/>
              </a:buClr>
            </a:pPr>
            <a:r>
              <a:rPr lang="en-US" dirty="0" smtClean="0"/>
              <a:t>Blanket denial to administer medication violates ADA</a:t>
            </a:r>
          </a:p>
          <a:p>
            <a:pPr>
              <a:lnSpc>
                <a:spcPct val="100000"/>
              </a:lnSpc>
              <a:buClr>
                <a:srgbClr val="0070C0"/>
              </a:buClr>
            </a:pPr>
            <a:endParaRPr lang="en-US" dirty="0"/>
          </a:p>
          <a:p>
            <a:pPr>
              <a:buClr>
                <a:srgbClr val="0070C0"/>
              </a:buClr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04943" y="6113680"/>
            <a:ext cx="8396796" cy="648668"/>
            <a:chOff x="204943" y="6113680"/>
            <a:chExt cx="8396796" cy="6486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43" y="6113680"/>
              <a:ext cx="2638114" cy="64866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858000" y="6368905"/>
              <a:ext cx="17437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ca-ct.org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338" y="3810000"/>
            <a:ext cx="2238375" cy="248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29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Children with Mental Health Challenges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670175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US" dirty="0" smtClean="0"/>
              <a:t>Diagnosis does not determine participation</a:t>
            </a:r>
          </a:p>
          <a:p>
            <a:pPr>
              <a:buClr>
                <a:srgbClr val="FF0000"/>
              </a:buClr>
            </a:pPr>
            <a:endParaRPr lang="en-US" dirty="0"/>
          </a:p>
          <a:p>
            <a:pPr>
              <a:buClr>
                <a:srgbClr val="FF0000"/>
              </a:buClr>
            </a:pPr>
            <a:r>
              <a:rPr lang="en-US" dirty="0" smtClean="0"/>
              <a:t>Blanket exclusion is illegal</a:t>
            </a:r>
          </a:p>
          <a:p>
            <a:pPr>
              <a:buClr>
                <a:srgbClr val="FF0000"/>
              </a:buClr>
            </a:pPr>
            <a:endParaRPr lang="en-US" dirty="0"/>
          </a:p>
          <a:p>
            <a:pPr>
              <a:buClr>
                <a:srgbClr val="FF0000"/>
              </a:buClr>
            </a:pPr>
            <a:r>
              <a:rPr lang="en-US" dirty="0" smtClean="0"/>
              <a:t>Accommodation attempts required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04943" y="6113680"/>
            <a:ext cx="8396796" cy="648668"/>
            <a:chOff x="204943" y="6113680"/>
            <a:chExt cx="8396796" cy="6486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43" y="6113680"/>
              <a:ext cx="2638114" cy="64866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858000" y="6368905"/>
              <a:ext cx="17437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ca-ct.org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50" y="4114800"/>
            <a:ext cx="28575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79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Children with Cognitive Delays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670175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US" dirty="0" smtClean="0"/>
              <a:t>Cognitive delay does not equal exclusion from program </a:t>
            </a:r>
          </a:p>
          <a:p>
            <a:pPr>
              <a:buClr>
                <a:srgbClr val="FF0000"/>
              </a:buClr>
            </a:pPr>
            <a:endParaRPr lang="en-US" dirty="0"/>
          </a:p>
          <a:p>
            <a:pPr>
              <a:buClr>
                <a:srgbClr val="FF0000"/>
              </a:buClr>
            </a:pPr>
            <a:r>
              <a:rPr lang="en-US" dirty="0" smtClean="0"/>
              <a:t>Modification Requirement: reasonable steps to integrate child into all activities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04943" y="6113680"/>
            <a:ext cx="8396796" cy="648668"/>
            <a:chOff x="204943" y="6113680"/>
            <a:chExt cx="8396796" cy="6486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43" y="6113680"/>
              <a:ext cx="2638114" cy="64866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858000" y="6368905"/>
              <a:ext cx="17437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ca-ct.org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950" y="4191000"/>
            <a:ext cx="320040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25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Discrimination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212975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US" dirty="0" smtClean="0"/>
              <a:t>Ignorance: Medical condition</a:t>
            </a:r>
          </a:p>
          <a:p>
            <a:pPr>
              <a:buClr>
                <a:srgbClr val="FF0000"/>
              </a:buClr>
            </a:pPr>
            <a:r>
              <a:rPr lang="en-US" dirty="0" smtClean="0"/>
              <a:t>Ignorance: Law</a:t>
            </a:r>
          </a:p>
          <a:p>
            <a:pPr>
              <a:buClr>
                <a:srgbClr val="FF0000"/>
              </a:buClr>
            </a:pPr>
            <a:r>
              <a:rPr lang="en-US" dirty="0" smtClean="0"/>
              <a:t>Ignorance: Liability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04943" y="6113680"/>
            <a:ext cx="8396796" cy="648668"/>
            <a:chOff x="204943" y="6113680"/>
            <a:chExt cx="8396796" cy="64866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43" y="6113680"/>
              <a:ext cx="2638114" cy="64866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858000" y="6368905"/>
              <a:ext cx="17437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ca-ct.org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8" name="Picture 4" descr="Image result for hyperactive child in classro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79" y="4020994"/>
            <a:ext cx="3124200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171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Not the Right Placement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82520"/>
            <a:ext cx="6781800" cy="199888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Limited </a:t>
            </a:r>
            <a:r>
              <a:rPr lang="en-US" b="1" dirty="0"/>
              <a:t>e</a:t>
            </a:r>
            <a:r>
              <a:rPr lang="en-US" b="1" dirty="0" smtClean="0"/>
              <a:t>xceptions to ADA </a:t>
            </a:r>
            <a:endParaRPr lang="en-US" b="1" dirty="0"/>
          </a:p>
          <a:p>
            <a:pPr>
              <a:buClr>
                <a:srgbClr val="FF0000"/>
              </a:buClr>
            </a:pPr>
            <a:r>
              <a:rPr lang="en-US" dirty="0" smtClean="0"/>
              <a:t>Fundamental alteration of program</a:t>
            </a:r>
          </a:p>
          <a:p>
            <a:pPr>
              <a:buClr>
                <a:srgbClr val="FF0000"/>
              </a:buClr>
            </a:pPr>
            <a:r>
              <a:rPr lang="en-US" dirty="0" smtClean="0"/>
              <a:t>Undue burden</a:t>
            </a:r>
          </a:p>
          <a:p>
            <a:pPr>
              <a:buClr>
                <a:srgbClr val="FF0000"/>
              </a:buClr>
            </a:pPr>
            <a:r>
              <a:rPr lang="en-US" dirty="0" smtClean="0"/>
              <a:t>Direct threat to health and safety of others</a:t>
            </a:r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04943" y="6113680"/>
            <a:ext cx="8396796" cy="648668"/>
            <a:chOff x="204943" y="6113680"/>
            <a:chExt cx="8396796" cy="64866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43" y="6113680"/>
              <a:ext cx="2638114" cy="64866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858000" y="6368905"/>
              <a:ext cx="17437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ca-ct.org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7724" t="4817" r="14603" b="10441"/>
          <a:stretch/>
        </p:blipFill>
        <p:spPr>
          <a:xfrm>
            <a:off x="5318494" y="3581400"/>
            <a:ext cx="32004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86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81000"/>
            <a:ext cx="7886700" cy="776289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Fundamental Alteration Not Required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1600"/>
            <a:ext cx="8286750" cy="3508375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 smtClean="0"/>
              <a:t>Not required to abandon mission or offer fundamental program alteration</a:t>
            </a:r>
          </a:p>
          <a:p>
            <a:pPr marL="0" indent="0">
              <a:lnSpc>
                <a:spcPct val="100000"/>
              </a:lnSpc>
              <a:buNone/>
            </a:pPr>
            <a:endParaRPr lang="en-US" sz="900" dirty="0" smtClean="0"/>
          </a:p>
          <a:p>
            <a:pPr>
              <a:lnSpc>
                <a:spcPct val="100000"/>
              </a:lnSpc>
              <a:buClr>
                <a:srgbClr val="FF0000"/>
              </a:buClr>
            </a:pPr>
            <a:r>
              <a:rPr lang="en-US" dirty="0" smtClean="0"/>
              <a:t>Exceptions: specific training programs </a:t>
            </a:r>
          </a:p>
          <a:p>
            <a:pPr>
              <a:lnSpc>
                <a:spcPct val="100000"/>
              </a:lnSpc>
              <a:buClr>
                <a:srgbClr val="FF0000"/>
              </a:buClr>
            </a:pPr>
            <a:r>
              <a:rPr lang="en-US" dirty="0" smtClean="0"/>
              <a:t>Example: combat karate program not required to change </a:t>
            </a:r>
            <a:br>
              <a:rPr lang="en-US" dirty="0" smtClean="0"/>
            </a:br>
            <a:r>
              <a:rPr lang="en-US" dirty="0" smtClean="0"/>
              <a:t>bodily contact component of program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04943" y="6113680"/>
            <a:ext cx="8396796" cy="648668"/>
            <a:chOff x="204943" y="6113680"/>
            <a:chExt cx="8396796" cy="64866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43" y="6113680"/>
              <a:ext cx="2638114" cy="64866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858000" y="6368905"/>
              <a:ext cx="17437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ca-ct.org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2341" t="12606" r="7768" b="22560"/>
          <a:stretch/>
        </p:blipFill>
        <p:spPr>
          <a:xfrm>
            <a:off x="4537002" y="3884058"/>
            <a:ext cx="3962399" cy="241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05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Undue Burden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6534150" cy="3051175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Significant difficulty or expense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</a:p>
          <a:p>
            <a:pPr>
              <a:buClr>
                <a:srgbClr val="FF0000"/>
              </a:buClr>
            </a:pPr>
            <a:r>
              <a:rPr lang="en-US" dirty="0"/>
              <a:t>N</a:t>
            </a:r>
            <a:r>
              <a:rPr lang="en-US" dirty="0" smtClean="0"/>
              <a:t>ature and cost </a:t>
            </a:r>
          </a:p>
          <a:p>
            <a:pPr>
              <a:buClr>
                <a:srgbClr val="FF0000"/>
              </a:buClr>
            </a:pPr>
            <a:r>
              <a:rPr lang="en-US" dirty="0"/>
              <a:t>F</a:t>
            </a:r>
            <a:r>
              <a:rPr lang="en-US" dirty="0" smtClean="0"/>
              <a:t>inancial resources of program</a:t>
            </a:r>
          </a:p>
          <a:p>
            <a:pPr>
              <a:buClr>
                <a:srgbClr val="FF0000"/>
              </a:buClr>
            </a:pPr>
            <a:r>
              <a:rPr lang="en-US" dirty="0"/>
              <a:t>F</a:t>
            </a:r>
            <a:r>
              <a:rPr lang="en-US" dirty="0" smtClean="0"/>
              <a:t>inancial resources of parent company</a:t>
            </a:r>
          </a:p>
          <a:p>
            <a:pPr>
              <a:buClr>
                <a:srgbClr val="FF0000"/>
              </a:buClr>
            </a:pPr>
            <a:r>
              <a:rPr lang="en-US" dirty="0"/>
              <a:t>N</a:t>
            </a:r>
            <a:r>
              <a:rPr lang="en-US" dirty="0" smtClean="0"/>
              <a:t>umber of employees</a:t>
            </a:r>
          </a:p>
          <a:p>
            <a:pPr>
              <a:buClr>
                <a:srgbClr val="FF0000"/>
              </a:buClr>
            </a:pPr>
            <a:r>
              <a:rPr lang="en-US" dirty="0"/>
              <a:t>I</a:t>
            </a:r>
            <a:r>
              <a:rPr lang="en-US" dirty="0" smtClean="0"/>
              <a:t>mpact on total operation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66204" y="6113680"/>
            <a:ext cx="8396796" cy="648668"/>
            <a:chOff x="204943" y="6113680"/>
            <a:chExt cx="8396796" cy="64866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43" y="6113680"/>
              <a:ext cx="2638114" cy="64866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858000" y="6368905"/>
              <a:ext cx="17437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ca-ct.org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672" r="7661" b="9236"/>
          <a:stretch/>
        </p:blipFill>
        <p:spPr>
          <a:xfrm>
            <a:off x="5791200" y="4114800"/>
            <a:ext cx="2971801" cy="207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317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291" t="3916" r="11291" b="18663"/>
          <a:stretch/>
        </p:blipFill>
        <p:spPr>
          <a:xfrm>
            <a:off x="6496050" y="3603625"/>
            <a:ext cx="2266950" cy="2644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Case Study: John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7801"/>
            <a:ext cx="828675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Age: 16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Status: In and out of Juvenile Detention</a:t>
            </a:r>
          </a:p>
          <a:p>
            <a:pPr marL="0" indent="0">
              <a:buNone/>
            </a:pPr>
            <a:r>
              <a:rPr lang="en-US" dirty="0" smtClean="0"/>
              <a:t>Issue: Probation violation - flight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dirty="0" smtClean="0"/>
              <a:t>Health Care Status: Type 1 diabetic (self</a:t>
            </a:r>
            <a:r>
              <a:rPr lang="en-US" dirty="0"/>
              <a:t> </a:t>
            </a:r>
            <a:r>
              <a:rPr lang="en-US" dirty="0" smtClean="0"/>
              <a:t>administers)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 smtClean="0"/>
              <a:t>Family Status: Supportive single father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Clr>
                <a:srgbClr val="0070C0"/>
              </a:buClr>
              <a:buNone/>
            </a:pPr>
            <a:endParaRPr lang="en-US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204943" y="6113680"/>
            <a:ext cx="8396796" cy="648668"/>
            <a:chOff x="204943" y="6113680"/>
            <a:chExt cx="8396796" cy="6486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43" y="6113680"/>
              <a:ext cx="2638114" cy="64866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858000" y="6368905"/>
              <a:ext cx="17437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ca-ct.org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2668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Direct Threat to Health and Safety of Others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279775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 smtClean="0"/>
              <a:t>Individualized Determination </a:t>
            </a:r>
            <a:r>
              <a:rPr lang="en-US" b="1" dirty="0" smtClean="0">
                <a:solidFill>
                  <a:srgbClr val="0070C0"/>
                </a:solidFill>
              </a:rPr>
              <a:t/>
            </a:r>
            <a:br>
              <a:rPr lang="en-US" b="1" dirty="0" smtClean="0">
                <a:solidFill>
                  <a:srgbClr val="0070C0"/>
                </a:solidFill>
              </a:rPr>
            </a:br>
            <a:endParaRPr lang="en-US" b="1" dirty="0" smtClean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  <a:buClr>
                <a:srgbClr val="FF0000"/>
              </a:buClr>
            </a:pPr>
            <a:r>
              <a:rPr lang="en-US" dirty="0" smtClean="0"/>
              <a:t>Based on current medical knowledge or best available objective evidence to ascertain nature, duration and severity of risk, probability that injury will occur</a:t>
            </a:r>
            <a:br>
              <a:rPr lang="en-US" dirty="0" smtClean="0"/>
            </a:br>
            <a:endParaRPr lang="en-US" dirty="0" smtClean="0"/>
          </a:p>
          <a:p>
            <a:pPr>
              <a:lnSpc>
                <a:spcPct val="100000"/>
              </a:lnSpc>
              <a:buClr>
                <a:srgbClr val="FF0000"/>
              </a:buClr>
            </a:pPr>
            <a:r>
              <a:rPr lang="en-US" dirty="0" smtClean="0"/>
              <a:t>Consideration of particular activity and actual abilities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 smtClean="0"/>
              <a:t>child</a:t>
            </a:r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04943" y="6113680"/>
            <a:ext cx="8396796" cy="648668"/>
            <a:chOff x="204943" y="6113680"/>
            <a:chExt cx="8396796" cy="64866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43" y="6113680"/>
              <a:ext cx="2638114" cy="64866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858000" y="6368905"/>
              <a:ext cx="17437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ca-ct.org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4361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Parents in Child Protection System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Technical Assistance – HHS/DOJ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Protecting the Rights of Parents and Prospective Parents with Disabilities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www.ada.gov/doj_hhs_ta/child_welfare_ta.html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04943" y="6113680"/>
            <a:ext cx="8396796" cy="648668"/>
            <a:chOff x="204943" y="6113680"/>
            <a:chExt cx="8396796" cy="6486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43" y="6113680"/>
              <a:ext cx="2638114" cy="64866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858000" y="6368905"/>
              <a:ext cx="17437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ca-ct.org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0188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7886700" cy="928689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Cost of Non-Compliance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3225"/>
            <a:ext cx="4343400" cy="2517775"/>
          </a:xfrm>
        </p:spPr>
        <p:txBody>
          <a:bodyPr/>
          <a:lstStyle/>
          <a:p>
            <a:pPr marL="0" indent="0">
              <a:buClr>
                <a:srgbClr val="0070C0"/>
              </a:buClr>
              <a:buNone/>
            </a:pPr>
            <a:r>
              <a:rPr lang="en-US" b="1" dirty="0" smtClean="0"/>
              <a:t>Legal action: KinderCare </a:t>
            </a:r>
          </a:p>
          <a:p>
            <a:pPr>
              <a:buClr>
                <a:srgbClr val="FF0000"/>
              </a:buClr>
            </a:pPr>
            <a:r>
              <a:rPr lang="en-US" dirty="0" smtClean="0"/>
              <a:t>Monetary sanctions</a:t>
            </a:r>
            <a:endParaRPr lang="en-US" dirty="0"/>
          </a:p>
          <a:p>
            <a:pPr>
              <a:buClr>
                <a:srgbClr val="FF0000"/>
              </a:buClr>
            </a:pPr>
            <a:r>
              <a:rPr lang="en-US" dirty="0" smtClean="0"/>
              <a:t>Press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42404" y="6113680"/>
            <a:ext cx="8396796" cy="648668"/>
            <a:chOff x="204943" y="6113680"/>
            <a:chExt cx="8396796" cy="6486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43" y="6113680"/>
              <a:ext cx="2638114" cy="64866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858000" y="6368905"/>
              <a:ext cx="17437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ca-ct.org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609600" y="4393049"/>
            <a:ext cx="4876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Hartford Courant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</a:b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September 27, 2018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https://cca-ct.org/wp-content/uploads/2018/09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Courant-KinderCare-Kovner-9-27-18.pdf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585" y="1492105"/>
            <a:ext cx="3767615" cy="4876800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2524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Questions and Information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2130425"/>
            <a:ext cx="7886700" cy="167957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Bonnie Roswig, Esq.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broswig@cca-ct.org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860-545-8581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143" r="13143"/>
          <a:stretch/>
        </p:blipFill>
        <p:spPr>
          <a:xfrm>
            <a:off x="3810000" y="2819400"/>
            <a:ext cx="4800600" cy="336042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4943" y="6113680"/>
            <a:ext cx="8396796" cy="648668"/>
            <a:chOff x="204943" y="6113680"/>
            <a:chExt cx="8396796" cy="64866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43" y="6113680"/>
              <a:ext cx="2638114" cy="64866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858000" y="6368905"/>
              <a:ext cx="17437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ca-ct.org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8570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943" y="365126"/>
            <a:ext cx="8310407" cy="13255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Residential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Placement Opportunity –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 Connecticut Junior Republic (CJR)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30425"/>
            <a:ext cx="7886700" cy="2974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Universal Support</a:t>
            </a:r>
          </a:p>
          <a:p>
            <a:pPr>
              <a:buClr>
                <a:srgbClr val="FF0000"/>
              </a:buClr>
            </a:pPr>
            <a:r>
              <a:rPr lang="en-US" dirty="0"/>
              <a:t> </a:t>
            </a:r>
            <a:r>
              <a:rPr lang="en-US" dirty="0" smtClean="0"/>
              <a:t> John</a:t>
            </a:r>
          </a:p>
          <a:p>
            <a:pPr>
              <a:buClr>
                <a:srgbClr val="FF0000"/>
              </a:buClr>
            </a:pPr>
            <a:r>
              <a:rPr lang="en-US" dirty="0"/>
              <a:t> </a:t>
            </a:r>
            <a:r>
              <a:rPr lang="en-US" dirty="0" smtClean="0"/>
              <a:t> Father</a:t>
            </a:r>
          </a:p>
          <a:p>
            <a:pPr>
              <a:buClr>
                <a:srgbClr val="FF0000"/>
              </a:buClr>
            </a:pPr>
            <a:r>
              <a:rPr lang="en-US" dirty="0"/>
              <a:t> </a:t>
            </a:r>
            <a:r>
              <a:rPr lang="en-US" dirty="0" smtClean="0"/>
              <a:t> Probation Officer</a:t>
            </a:r>
          </a:p>
          <a:p>
            <a:pPr>
              <a:buClr>
                <a:srgbClr val="FF0000"/>
              </a:buClr>
            </a:pPr>
            <a:r>
              <a:rPr lang="en-US" dirty="0"/>
              <a:t> </a:t>
            </a:r>
            <a:r>
              <a:rPr lang="en-US" dirty="0" smtClean="0"/>
              <a:t> Health Care Provider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04943" y="6113680"/>
            <a:ext cx="8634257" cy="648668"/>
            <a:chOff x="204943" y="6113680"/>
            <a:chExt cx="8634257" cy="6486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43" y="6113680"/>
              <a:ext cx="2638114" cy="64866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095461" y="6368905"/>
              <a:ext cx="17437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ca-ct.org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1291" t="3916" r="11291" b="18663"/>
          <a:stretch/>
        </p:blipFill>
        <p:spPr>
          <a:xfrm>
            <a:off x="6419850" y="3603625"/>
            <a:ext cx="2266950" cy="264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42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291" t="3916" r="11291" b="18663"/>
          <a:stretch/>
        </p:blipFill>
        <p:spPr>
          <a:xfrm>
            <a:off x="6496050" y="3603625"/>
            <a:ext cx="2266950" cy="2644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81000"/>
            <a:ext cx="7886700" cy="776289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Roadblock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95400"/>
            <a:ext cx="8439150" cy="373380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 smtClean="0"/>
              <a:t>CJR Refusal to Accept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 smtClean="0"/>
              <a:t>Reason: Diagnosis </a:t>
            </a:r>
            <a:r>
              <a:rPr lang="en-US" dirty="0"/>
              <a:t>-</a:t>
            </a:r>
            <a:r>
              <a:rPr lang="en-US" dirty="0" smtClean="0"/>
              <a:t> Type 1 Diabetes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 smtClean="0"/>
              <a:t>Excuse:</a:t>
            </a:r>
          </a:p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en-US" dirty="0"/>
              <a:t> </a:t>
            </a:r>
            <a:r>
              <a:rPr lang="en-US" dirty="0" smtClean="0"/>
              <a:t> Nurse only on duty 7 am - 2 pm</a:t>
            </a:r>
          </a:p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en-US" dirty="0"/>
              <a:t> </a:t>
            </a:r>
            <a:r>
              <a:rPr lang="en-US" dirty="0" smtClean="0"/>
              <a:t> No diabetic residents unless using insulin pump</a:t>
            </a:r>
          </a:p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en-US" dirty="0"/>
              <a:t> </a:t>
            </a:r>
            <a:r>
              <a:rPr lang="en-US" dirty="0" smtClean="0"/>
              <a:t> Required “proof” of successful use </a:t>
            </a:r>
            <a:br>
              <a:rPr lang="en-US" dirty="0" smtClean="0"/>
            </a:br>
            <a:r>
              <a:rPr lang="en-US" dirty="0" smtClean="0"/>
              <a:t>  of pump for 2</a:t>
            </a:r>
            <a:r>
              <a:rPr lang="en-US" dirty="0"/>
              <a:t> </a:t>
            </a:r>
            <a:r>
              <a:rPr lang="en-US" dirty="0" smtClean="0"/>
              <a:t>months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04943" y="6113680"/>
            <a:ext cx="8396796" cy="648668"/>
            <a:chOff x="204943" y="6113680"/>
            <a:chExt cx="8396796" cy="6486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43" y="6113680"/>
              <a:ext cx="2638114" cy="64866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858000" y="6368905"/>
              <a:ext cx="17437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ca-ct.org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2662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69926"/>
            <a:ext cx="7886700" cy="93027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</a:rPr>
              <a:t>Americans with Disabilities Act (ADA)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01825"/>
            <a:ext cx="8134350" cy="2517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Title </a:t>
            </a:r>
            <a:r>
              <a:rPr lang="en-US" b="1" dirty="0" err="1" smtClean="0">
                <a:solidFill>
                  <a:srgbClr val="FF0000"/>
                </a:solidFill>
              </a:rPr>
              <a:t>ll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No qualified individual shall, on the basis of disability,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b</a:t>
            </a:r>
            <a:r>
              <a:rPr lang="en-US" dirty="0" smtClean="0"/>
              <a:t>e excluded from participation in or be denied the benefits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of the services, programs, or activities of a public entity,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or be subject to discrimination by any </a:t>
            </a:r>
            <a:r>
              <a:rPr lang="en-US" b="1" dirty="0" smtClean="0"/>
              <a:t>public entity</a:t>
            </a:r>
            <a:r>
              <a:rPr lang="en-US" dirty="0" smtClean="0"/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04943" y="6113680"/>
            <a:ext cx="8396796" cy="648668"/>
            <a:chOff x="204943" y="6113680"/>
            <a:chExt cx="8396796" cy="64866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43" y="6113680"/>
              <a:ext cx="2638114" cy="64866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858000" y="6368905"/>
              <a:ext cx="17437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ca-ct.org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0438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Americans with Disabilities Act (ADA)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67017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 smtClean="0">
                <a:solidFill>
                  <a:srgbClr val="FF0000"/>
                </a:solidFill>
              </a:rPr>
              <a:t>Title </a:t>
            </a:r>
            <a:r>
              <a:rPr lang="en-US" b="1" dirty="0" err="1">
                <a:solidFill>
                  <a:srgbClr val="FF0000"/>
                </a:solidFill>
              </a:rPr>
              <a:t>lll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No individual shall be discriminated against on the basis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of disability in the full and equal enjoyment of the goods,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services, facilities, privileges, advantages of any place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of public accommodation by any </a:t>
            </a:r>
            <a:r>
              <a:rPr lang="en-US" b="1" dirty="0" smtClean="0"/>
              <a:t>private entity</a:t>
            </a:r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04943" y="6113680"/>
            <a:ext cx="8396796" cy="648668"/>
            <a:chOff x="204943" y="6113680"/>
            <a:chExt cx="8396796" cy="64866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43" y="6113680"/>
              <a:ext cx="2638114" cy="64866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858000" y="6368905"/>
              <a:ext cx="17437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ca-ct.org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8772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ADA Title II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Protecting the Rights of Children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06625"/>
            <a:ext cx="8362950" cy="2441575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P</a:t>
            </a:r>
            <a:r>
              <a:rPr lang="en-US" b="1" dirty="0" smtClean="0"/>
              <a:t>rograms operated by municipality</a:t>
            </a:r>
          </a:p>
          <a:p>
            <a:pPr>
              <a:lnSpc>
                <a:spcPct val="100000"/>
              </a:lnSpc>
              <a:buClr>
                <a:srgbClr val="FF0000"/>
              </a:buClr>
            </a:pPr>
            <a:r>
              <a:rPr lang="en-US" dirty="0" smtClean="0"/>
              <a:t>Cannot exclude children exclusively because of diagnosis</a:t>
            </a:r>
          </a:p>
          <a:p>
            <a:pPr>
              <a:lnSpc>
                <a:spcPct val="100000"/>
              </a:lnSpc>
              <a:buClr>
                <a:srgbClr val="FF0000"/>
              </a:buClr>
            </a:pPr>
            <a:r>
              <a:rPr lang="en-US" dirty="0"/>
              <a:t>Cannot </a:t>
            </a:r>
            <a:r>
              <a:rPr lang="en-US" dirty="0" smtClean="0"/>
              <a:t>exclude children who require medication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04943" y="6113680"/>
            <a:ext cx="8396796" cy="648668"/>
            <a:chOff x="204943" y="6113680"/>
            <a:chExt cx="8396796" cy="6486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43" y="6113680"/>
              <a:ext cx="2638114" cy="64866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858000" y="6368905"/>
              <a:ext cx="17437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ca-ct.org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6760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54225"/>
            <a:ext cx="8439150" cy="2746375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Clr>
                <a:schemeClr val="accent5"/>
              </a:buClr>
              <a:buNone/>
            </a:pPr>
            <a:r>
              <a:rPr lang="en-US" b="1" dirty="0"/>
              <a:t>Programs operated by </a:t>
            </a:r>
            <a:r>
              <a:rPr lang="en-US" b="1" dirty="0" smtClean="0"/>
              <a:t>private entities</a:t>
            </a:r>
          </a:p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en-US" dirty="0" smtClean="0"/>
              <a:t>Cannot exclude children because of diagnosis </a:t>
            </a:r>
            <a:endParaRPr lang="en-US" dirty="0"/>
          </a:p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en-US" dirty="0" smtClean="0"/>
              <a:t>Cannot exclude children who require medication </a:t>
            </a:r>
            <a:br>
              <a:rPr lang="en-US" dirty="0" smtClean="0"/>
            </a:b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04943" y="6113680"/>
            <a:ext cx="8396796" cy="648668"/>
            <a:chOff x="204943" y="6113680"/>
            <a:chExt cx="8396796" cy="6486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43" y="6113680"/>
              <a:ext cx="2638114" cy="64866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858000" y="6368905"/>
              <a:ext cx="17437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ca-ct.org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685800" y="57943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300" dirty="0">
                <a:solidFill>
                  <a:srgbClr val="FF0000"/>
                </a:solidFill>
              </a:rPr>
              <a:t>ADA Title III</a:t>
            </a:r>
            <a:r>
              <a:rPr lang="en-US" sz="3300" dirty="0" smtClean="0">
                <a:solidFill>
                  <a:srgbClr val="FF0000"/>
                </a:solidFill>
              </a:rPr>
              <a:t/>
            </a:r>
            <a:br>
              <a:rPr lang="en-US" sz="3300" dirty="0" smtClean="0">
                <a:solidFill>
                  <a:srgbClr val="FF0000"/>
                </a:solidFill>
              </a:rPr>
            </a:br>
            <a:r>
              <a:rPr lang="en-US" sz="3300" dirty="0" smtClean="0">
                <a:solidFill>
                  <a:schemeClr val="accent5">
                    <a:lumMod val="75000"/>
                  </a:schemeClr>
                </a:solidFill>
              </a:rPr>
              <a:t>Protecting the Rights of Children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             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98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ADA Requirements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686800" cy="3886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Reasonable modification </a:t>
            </a:r>
            <a:r>
              <a:rPr lang="en-US" dirty="0" smtClean="0"/>
              <a:t>to policies, practices, procedures </a:t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Objective</a:t>
            </a:r>
          </a:p>
          <a:p>
            <a:pPr marL="0" indent="0">
              <a:buNone/>
            </a:pPr>
            <a:r>
              <a:rPr lang="en-US" dirty="0" smtClean="0"/>
              <a:t>Avoid denial of access to programs and services to</a:t>
            </a:r>
          </a:p>
          <a:p>
            <a:pPr marL="0" indent="0">
              <a:buNone/>
            </a:pPr>
            <a:r>
              <a:rPr lang="en-US" dirty="0" smtClean="0"/>
              <a:t>children with disabilities</a:t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Obligation</a:t>
            </a:r>
          </a:p>
          <a:p>
            <a:pPr marL="0" indent="0">
              <a:buNone/>
            </a:pPr>
            <a:r>
              <a:rPr lang="en-US" dirty="0" smtClean="0"/>
              <a:t>Integrate children, parents and guardians with disabilities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04943" y="6113680"/>
            <a:ext cx="8396796" cy="648668"/>
            <a:chOff x="204943" y="6113680"/>
            <a:chExt cx="8396796" cy="64866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43" y="6113680"/>
              <a:ext cx="2638114" cy="64866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858000" y="6368905"/>
              <a:ext cx="17437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ca-ct.org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5814279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 cca ppt 201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cca ppt 2017</Template>
  <TotalTime>2011</TotalTime>
  <Words>497</Words>
  <Application>Microsoft Office PowerPoint</Application>
  <PresentationFormat>On-screen Show (4:3)</PresentationFormat>
  <Paragraphs>150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template cca ppt 2017</vt:lpstr>
      <vt:lpstr>Protecting Children With Disabilities</vt:lpstr>
      <vt:lpstr>Case Study: John </vt:lpstr>
      <vt:lpstr>Residential Placement Opportunity –   Connecticut Junior Republic (CJR)</vt:lpstr>
      <vt:lpstr>Roadblock</vt:lpstr>
      <vt:lpstr>Americans with Disabilities Act (ADA) </vt:lpstr>
      <vt:lpstr>Americans with Disabilities Act (ADA)</vt:lpstr>
      <vt:lpstr>ADA Title II Protecting the Rights of Children</vt:lpstr>
      <vt:lpstr>PowerPoint Presentation</vt:lpstr>
      <vt:lpstr>ADA Requirements</vt:lpstr>
      <vt:lpstr>Program Participation and Parental Oversight</vt:lpstr>
      <vt:lpstr>Reasonable Modification  </vt:lpstr>
      <vt:lpstr>Individualized Assessment</vt:lpstr>
      <vt:lpstr>Children Requiring Medication</vt:lpstr>
      <vt:lpstr>Children with Mental Health Challenges</vt:lpstr>
      <vt:lpstr>Children with Cognitive Delays</vt:lpstr>
      <vt:lpstr>Discrimination </vt:lpstr>
      <vt:lpstr>Not the Right Placement</vt:lpstr>
      <vt:lpstr>Fundamental Alteration Not Required</vt:lpstr>
      <vt:lpstr>Undue Burden</vt:lpstr>
      <vt:lpstr>Direct Threat to Health and Safety of Others</vt:lpstr>
      <vt:lpstr>Parents in Child Protection System</vt:lpstr>
      <vt:lpstr>Cost of Non-Compliance</vt:lpstr>
      <vt:lpstr>Questions and Information</vt:lpstr>
    </vt:vector>
  </TitlesOfParts>
  <Company>Center For Children's Advcocacy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jrodriguez</dc:creator>
  <cp:lastModifiedBy>Bonnie Berk</cp:lastModifiedBy>
  <cp:revision>188</cp:revision>
  <cp:lastPrinted>2018-10-31T19:05:57Z</cp:lastPrinted>
  <dcterms:created xsi:type="dcterms:W3CDTF">2013-09-16T13:16:13Z</dcterms:created>
  <dcterms:modified xsi:type="dcterms:W3CDTF">2019-01-29T14:42:34Z</dcterms:modified>
</cp:coreProperties>
</file>