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24"/>
  </p:notesMasterIdLst>
  <p:sldIdLst>
    <p:sldId id="256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3" r:id="rId23"/>
  </p:sldIdLst>
  <p:sldSz cx="8686800" cy="64008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016">
          <p15:clr>
            <a:srgbClr val="000000"/>
          </p15:clr>
        </p15:guide>
        <p15:guide id="2" pos="2736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1" d="100"/>
          <a:sy n="101" d="100"/>
        </p:scale>
        <p:origin x="-816" y="-72"/>
      </p:cViewPr>
      <p:guideLst>
        <p:guide orient="horz" pos="2016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27125" y="685800"/>
            <a:ext cx="4754562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7612"/>
            <a:ext cx="303847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1925" y="8837612"/>
            <a:ext cx="303847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4239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040380" y="3484880"/>
            <a:ext cx="5284470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040380" y="4622800"/>
            <a:ext cx="5284470" cy="78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34340" y="256329"/>
            <a:ext cx="781812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34340" y="1432772"/>
            <a:ext cx="3838179" cy="59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34340" y="2029883"/>
            <a:ext cx="3838179" cy="368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412774" y="1432772"/>
            <a:ext cx="3839686" cy="59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412774" y="2029883"/>
            <a:ext cx="3839686" cy="368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51510" y="1951355"/>
            <a:ext cx="361950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415790" y="1951355"/>
            <a:ext cx="361950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50875" y="5832475"/>
            <a:ext cx="18097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775" rIns="85600" bIns="427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968625" y="5832475"/>
            <a:ext cx="27495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775" rIns="85600" bIns="427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226175" y="5832475"/>
            <a:ext cx="18097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775" rIns="85600" bIns="42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50875" y="1951037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6197" y="4113107"/>
            <a:ext cx="7383780" cy="127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6197" y="2712932"/>
            <a:ext cx="7383780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5400000">
            <a:off x="4714240" y="2470785"/>
            <a:ext cx="4796155" cy="184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5400000">
            <a:off x="949960" y="697230"/>
            <a:ext cx="4796155" cy="539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2423319" y="178593"/>
            <a:ext cx="3840162" cy="738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702674" y="4480560"/>
            <a:ext cx="5212080" cy="52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2"/>
          </p:nvPr>
        </p:nvSpPr>
        <p:spPr>
          <a:xfrm>
            <a:off x="1702674" y="571923"/>
            <a:ext cx="521208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702674" y="5009515"/>
            <a:ext cx="5212080" cy="75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34341" y="254847"/>
            <a:ext cx="2857897" cy="108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396297" y="254847"/>
            <a:ext cx="4856163" cy="546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34341" y="1339427"/>
            <a:ext cx="2857897" cy="437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26743-0099 GLSEN PPT3-Tit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88387" cy="640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50875" y="1951037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26743-0099 GLSEN PPT3-Master"/>
          <p:cNvPicPr preferRelativeResize="0"/>
          <p:nvPr/>
        </p:nvPicPr>
        <p:blipFill rotWithShape="1">
          <a:blip r:embed="rId12">
            <a:alphaModFix/>
          </a:blip>
          <a:srcRect t="98866"/>
          <a:stretch/>
        </p:blipFill>
        <p:spPr>
          <a:xfrm>
            <a:off x="0" y="6329362"/>
            <a:ext cx="868838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50875" y="1951037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Shape 22" descr="26743-0099 GLSEN PPT3-Master"/>
          <p:cNvPicPr preferRelativeResize="0"/>
          <p:nvPr/>
        </p:nvPicPr>
        <p:blipFill rotWithShape="1">
          <a:blip r:embed="rId13">
            <a:alphaModFix/>
          </a:blip>
          <a:srcRect b="91113"/>
          <a:stretch/>
        </p:blipFill>
        <p:spPr>
          <a:xfrm>
            <a:off x="0" y="0"/>
            <a:ext cx="8688387" cy="5683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50875" y="5832475"/>
            <a:ext cx="18097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775" rIns="85600" bIns="427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968625" y="5832475"/>
            <a:ext cx="27495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775" rIns="85600" bIns="427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226175" y="5832475"/>
            <a:ext cx="18097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775" rIns="85600" bIns="42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0" y="5973762"/>
            <a:ext cx="8686800" cy="441325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spcFirstLastPara="1" wrap="square" lIns="85600" tIns="42775" rIns="85600" bIns="42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0" y="0"/>
            <a:ext cx="8686800" cy="1279525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spcFirstLastPara="1" wrap="square" lIns="85600" tIns="42775" rIns="85600" bIns="42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sz="3000" b="0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sz="3000" b="0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2" name="Shape 82" descr="PP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487" y="212725"/>
            <a:ext cx="2171700" cy="509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sen.org/chapters/connecticut" TargetMode="External"/><Relationship Id="rId7" Type="http://schemas.openxmlformats.org/officeDocument/2006/relationships/hyperlink" Target="http://www.glsen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GLSENCT" TargetMode="External"/><Relationship Id="rId5" Type="http://schemas.openxmlformats.org/officeDocument/2006/relationships/hyperlink" Target="http://www.facebook.com/GLSENCT" TargetMode="External"/><Relationship Id="rId4" Type="http://schemas.openxmlformats.org/officeDocument/2006/relationships/hyperlink" Target="mailto:connecticut@chapters.glsen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304800" y="3886200"/>
            <a:ext cx="79248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00" tIns="45250" rIns="90500" bIns="45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Jeff Bianco MEd</a:t>
            </a:r>
            <a:r>
              <a:rPr lang="en-US" sz="2000" b="1" dirty="0"/>
              <a:t> </a:t>
            </a:r>
            <a:r>
              <a:rPr lang="en-US" sz="2000" b="1" dirty="0" smtClean="0"/>
              <a:t>Curriculum and Instruction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Co-chair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GLSEN Connecticut	</a:t>
            </a:r>
            <a:b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</p:txBody>
      </p:sp>
      <p:sp>
        <p:nvSpPr>
          <p:cNvPr id="92" name="Shape 92"/>
          <p:cNvSpPr txBox="1"/>
          <p:nvPr/>
        </p:nvSpPr>
        <p:spPr>
          <a:xfrm>
            <a:off x="381000" y="2611437"/>
            <a:ext cx="79248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“That’s So Gay!”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Cultivating Safe, Inclusive, and Affirming Spaces for ALL Students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0" y="679450"/>
            <a:ext cx="8686800" cy="137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50" tIns="42875" rIns="85750" bIns="4287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who experienced high levels of harassment and assault had lower psychological well-being.</a:t>
            </a: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1611312" y="3716337"/>
            <a:ext cx="1790700" cy="795337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50" tIns="42875" rIns="85750" bIns="42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endParaRPr sz="1500" b="1" i="0" u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Verdana"/>
              <a:buNone/>
            </a:pPr>
            <a:r>
              <a:rPr lang="en-US" sz="1500" b="1" i="0" u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Victimization</a:t>
            </a:r>
            <a:endParaRPr/>
          </a:p>
        </p:txBody>
      </p:sp>
      <p:cxnSp>
        <p:nvCxnSpPr>
          <p:cNvPr id="185" name="Shape 185"/>
          <p:cNvCxnSpPr/>
          <p:nvPr/>
        </p:nvCxnSpPr>
        <p:spPr>
          <a:xfrm>
            <a:off x="3836987" y="4440237"/>
            <a:ext cx="506412" cy="284162"/>
          </a:xfrm>
          <a:prstGeom prst="straightConnector1">
            <a:avLst/>
          </a:prstGeom>
          <a:noFill/>
          <a:ln w="76200" cap="flat" cmpd="sng">
            <a:solidFill>
              <a:srgbClr val="1F49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6" name="Shape 186"/>
          <p:cNvCxnSpPr/>
          <p:nvPr/>
        </p:nvCxnSpPr>
        <p:spPr>
          <a:xfrm rot="10800000" flipH="1">
            <a:off x="3763962" y="3516312"/>
            <a:ext cx="434975" cy="385762"/>
          </a:xfrm>
          <a:prstGeom prst="straightConnector1">
            <a:avLst/>
          </a:prstGeom>
          <a:noFill/>
          <a:ln w="76200" cap="flat" cmpd="sng">
            <a:solidFill>
              <a:srgbClr val="1F49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7" name="Shape 187"/>
          <p:cNvSpPr txBox="1"/>
          <p:nvPr/>
        </p:nvSpPr>
        <p:spPr>
          <a:xfrm>
            <a:off x="4994275" y="3711575"/>
            <a:ext cx="1809750" cy="9239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50" tIns="42875" rIns="85750" bIns="4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↑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Anxiety</a:t>
            </a: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4994275" y="4832350"/>
            <a:ext cx="1809750" cy="9064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50" tIns="42875" rIns="85750" bIns="4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Self-Esteem</a:t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4994275" y="2590800"/>
            <a:ext cx="1809750" cy="92551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50" tIns="42875" rIns="85750" bIns="4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↑ 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Depression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838200"/>
            <a:ext cx="51054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609600"/>
            <a:ext cx="56388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609600"/>
            <a:ext cx="56388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914400"/>
            <a:ext cx="50292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0" y="549275"/>
            <a:ext cx="8686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Evidence-Based Interventions</a:t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0" y="1103312"/>
            <a:ext cx="8686800" cy="531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Enumerated Policies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 comprehensive anti-bullying policy that includes protections based on sexual orientation and gender identity/expression among a list of enumerated categories.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Staff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Staff trainings on how to address anti-LGBT bullying.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Support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for student interventions such as GSA student clubs and participation in events such as the Day of Silence.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Inclusive Curriculum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Positive representations of LGBT people, history, and events in school curriculum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Safe Spaces Do NOT Silence!</a:t>
            </a: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22262" marR="0" lvl="0" indent="-322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LGBTQ students have rights- just like any other student in your school. </a:t>
            </a:r>
            <a:endParaRPr/>
          </a:p>
          <a:p>
            <a:pPr marL="322262" marR="0" lvl="0" indent="-3222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HARASSMENT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If a student is being harassed, or witness harassment, the student should report it to the principal, a counselor or other official immediately, and keep notes of all incidents reported. </a:t>
            </a:r>
            <a:endParaRPr/>
          </a:p>
          <a:p>
            <a:pPr marL="322262" marR="0" lvl="0" indent="-3222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PRIVACY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Teachers and other school officials do NOT have the right to “out” students without their permission or use their gender and/or sexual identity to manipulate students in any way.</a:t>
            </a:r>
            <a:endParaRPr/>
          </a:p>
          <a:p>
            <a:pPr marL="322263" marR="0" lvl="0" indent="-322263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Safe Spaces Do NOT Confine!</a:t>
            </a: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22262" marR="0" lvl="0" indent="-322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FREEDOM OF SPEECH: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students go to a public school, students have a constitutional right to be out of the closet and express their opinions and the full range of their identity.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2262" marR="0" lvl="0" indent="-3222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GAY-STRAIGHT ALLIANCES: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Federal Equal Access Act, public high schools that allow students to form non-curricular clubs must also allow students to create GSAs.</a:t>
            </a:r>
            <a:endParaRPr/>
          </a:p>
          <a:p>
            <a:pPr marL="322262" marR="0" lvl="0" indent="-3222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PROM: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schools cannot stop students from bringing their same-sex date to prom or other school functions. Federal law protects this as freedom of expression based on gender. </a:t>
            </a:r>
            <a:endParaRPr/>
          </a:p>
          <a:p>
            <a:pPr marL="322263" marR="0" lvl="0" indent="-322263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Can You Do?</a:t>
            </a: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-20637" y="1347787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00050" marR="0" lvl="0" indent="-338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with your children/family, teachers, counselors, social workers, and administrators about bullying.</a:t>
            </a: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-33337" y="2128837"/>
            <a:ext cx="8686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Autofit/>
          </a:bodyPr>
          <a:lstStyle/>
          <a:p>
            <a:pPr marL="320675" marR="0" lvl="0" indent="-320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see mean intervene! Interrupt, confront or react to all LGBT myths, jokes, slurs, stereotypes, etc.</a:t>
            </a: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-23812" y="3481387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Autofit/>
          </a:bodyPr>
          <a:lstStyle/>
          <a:p>
            <a:pPr marL="320675" marR="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inclusive language (i.e. respect pronouns).</a:t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-12700" y="3995737"/>
            <a:ext cx="8686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Autofit/>
          </a:bodyPr>
          <a:lstStyle/>
          <a:p>
            <a:pPr marL="320675" marR="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 repeated episodes of bullying to your Safe Schools Climate Specialist/Title IX Coordinator. </a:t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-14287" y="4816475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Autofit/>
          </a:bodyPr>
          <a:lstStyle/>
          <a:p>
            <a:pPr marL="320675" marR="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involved with GLSEN Connecticut and use/share our programs and resources!</a:t>
            </a: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-14287" y="5216525"/>
            <a:ext cx="8686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GLSEN Connecticut </a:t>
            </a:r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50875" y="1676400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SHINE Team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Volunteer Opportunities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Trainings/Presentations/Speakers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Support for GSAs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Schools/GSA Summits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Monthly Chapter Meetings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Facebook/Twitter 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2263" marR="0" lvl="0" indent="-322263" algn="l" rtl="0">
              <a:spcBef>
                <a:spcPts val="140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0" y="2057400"/>
            <a:ext cx="8686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00" tIns="45250" rIns="90500" bIns="452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GLSEN is the leading national education organization focused on ensuring safe schools for all students.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GLSEN Connecticut Contact Info.</a:t>
            </a: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Website:  </a:t>
            </a:r>
            <a:r>
              <a:rPr lang="en-US" sz="2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glsen.org/connecticut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US" sz="2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connecticut@chapters.glsen.org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Facebook: </a:t>
            </a:r>
            <a:r>
              <a:rPr lang="en-US" sz="2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facebook.com/GLSENCT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Twitter: </a:t>
            </a:r>
            <a:r>
              <a:rPr lang="en-US" sz="2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twitter.com/GLSENCT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 and resources, visit</a:t>
            </a:r>
            <a:endParaRPr/>
          </a:p>
          <a:p>
            <a:pPr marL="457200" marR="0" lvl="0" indent="-45720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www.glsen.org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198937" y="2062162"/>
            <a:ext cx="4487862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800" rIns="85600" bIns="42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0" y="782637"/>
            <a:ext cx="8686800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800" rIns="85600" bIns="42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228600" y="1219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75" tIns="45375" rIns="90775" bIns="45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students deserve a safe,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supportive school environment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of bias-based behavior.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Addressing </a:t>
            </a:r>
            <a:r>
              <a:rPr lang="en-US" sz="3200" b="1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anti-LGBTQ+ </a:t>
            </a: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bias in schools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makes schools safer for </a:t>
            </a:r>
            <a:r>
              <a:rPr lang="en-US" sz="3200" b="1" i="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students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regardless of sexual orientation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gender identity or expression.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0" y="782637"/>
            <a:ext cx="8686800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800" rIns="85600" bIns="42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GLSEN Resources</a:t>
            </a:r>
            <a:endParaRPr/>
          </a:p>
        </p:txBody>
      </p:sp>
      <p:pic>
        <p:nvPicPr>
          <p:cNvPr id="116" name="Shape 116" descr="1510-2_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9900" y="1635125"/>
            <a:ext cx="2667000" cy="264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facebook_profile_nncw3_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820737"/>
            <a:ext cx="2514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jumpstartguid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3590925"/>
            <a:ext cx="20002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SSk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0800" y="838200"/>
            <a:ext cx="1981200" cy="25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5125" y="3438525"/>
            <a:ext cx="2103437" cy="27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73337" y="4351337"/>
            <a:ext cx="1704975" cy="180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78312" y="4784725"/>
            <a:ext cx="2122487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-17462" y="762000"/>
            <a:ext cx="8686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50" tIns="42725" rIns="85450" bIns="42725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Snapshot 2015: Hearing Anti-LGBT Remarks</a:t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0" y="1219200"/>
            <a:ext cx="839787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50" tIns="42725" rIns="85450" bIns="42725" anchor="t" anchorCtr="0">
            <a:noAutofit/>
          </a:bodyPr>
          <a:lstStyle/>
          <a:p>
            <a:pPr marL="427037" marR="0" lvl="0" indent="-427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0862" y="1193800"/>
            <a:ext cx="5302250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50" tIns="42725" rIns="85450" bIns="42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Snapshot 2015: Harassment and Assault</a:t>
            </a:r>
            <a:r>
              <a:rPr lang="en-US" sz="2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6425" y="1371600"/>
            <a:ext cx="5286375" cy="444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0" y="762000"/>
            <a:ext cx="86868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200" tIns="42600" rIns="85200" bIns="42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Snapshot 2015: Anti-LGBT Discrimination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700" y="1511300"/>
            <a:ext cx="4762500" cy="459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0" y="762000"/>
            <a:ext cx="86868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200" tIns="42600" rIns="85200" bIns="42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Snapshot 2015: LGBT-Related Resources/Supports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6412" y="1752600"/>
            <a:ext cx="5310187" cy="416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0" y="609600"/>
            <a:ext cx="8686800" cy="137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00" tIns="42850" rIns="85700" bIns="4285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who experienced high levels of harassment and assault had poorer educational outcomes.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1611312" y="3762375"/>
            <a:ext cx="1790700" cy="796925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00" tIns="42850" rIns="85700" bIns="42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endParaRPr sz="1500" b="1" i="0" u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Verdana"/>
              <a:buNone/>
            </a:pPr>
            <a:r>
              <a:rPr lang="en-US" sz="1500" b="1" i="0" u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Victimization</a:t>
            </a:r>
            <a:endParaRPr/>
          </a:p>
        </p:txBody>
      </p:sp>
      <p:cxnSp>
        <p:nvCxnSpPr>
          <p:cNvPr id="173" name="Shape 173"/>
          <p:cNvCxnSpPr/>
          <p:nvPr/>
        </p:nvCxnSpPr>
        <p:spPr>
          <a:xfrm>
            <a:off x="3836987" y="4487862"/>
            <a:ext cx="506412" cy="284162"/>
          </a:xfrm>
          <a:prstGeom prst="straightConnector1">
            <a:avLst/>
          </a:prstGeom>
          <a:noFill/>
          <a:ln w="76200" cap="flat" cmpd="sng">
            <a:solidFill>
              <a:srgbClr val="1F49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4" name="Shape 174"/>
          <p:cNvCxnSpPr/>
          <p:nvPr/>
        </p:nvCxnSpPr>
        <p:spPr>
          <a:xfrm rot="10800000" flipH="1">
            <a:off x="3763962" y="3562350"/>
            <a:ext cx="434975" cy="387350"/>
          </a:xfrm>
          <a:prstGeom prst="straightConnector1">
            <a:avLst/>
          </a:prstGeom>
          <a:noFill/>
          <a:ln w="76200" cap="flat" cmpd="sng">
            <a:solidFill>
              <a:srgbClr val="1F49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5" name="Shape 175"/>
          <p:cNvSpPr txBox="1"/>
          <p:nvPr/>
        </p:nvSpPr>
        <p:spPr>
          <a:xfrm>
            <a:off x="4994275" y="4273550"/>
            <a:ext cx="1809750" cy="92551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00" tIns="42850" rIns="85700" bIns="4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 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Academic</a:t>
            </a: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achievement</a:t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4994275" y="1998662"/>
            <a:ext cx="1809750" cy="9239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00" tIns="42850" rIns="85700" bIns="4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 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Educational aspirations</a:t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4994275" y="5340350"/>
            <a:ext cx="1809750" cy="9080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00" tIns="42850" rIns="85700" bIns="4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↑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Missing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Verdana"/>
              <a:buNone/>
            </a:pP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school </a:t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4994275" y="3136900"/>
            <a:ext cx="1809750" cy="9239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00" tIns="42850" rIns="85700" bIns="4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School belonging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464</Words>
  <Application>Microsoft Office PowerPoint</Application>
  <PresentationFormat>Custom</PresentationFormat>
  <Paragraphs>74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1_Blank Presentation</vt:lpstr>
      <vt:lpstr>Blank Presentation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CT Snapshot 2015: Harassment and Assault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 Spaces Do NOT Silence!</vt:lpstr>
      <vt:lpstr>Safe Spaces Do NOT Confine!</vt:lpstr>
      <vt:lpstr>What Can You Do?</vt:lpstr>
      <vt:lpstr>GLSEN Connecticut </vt:lpstr>
      <vt:lpstr>GLSEN Connecticut Contact Info.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Bianco</dc:creator>
  <cp:lastModifiedBy>Jeff Bianco</cp:lastModifiedBy>
  <cp:revision>4</cp:revision>
  <dcterms:modified xsi:type="dcterms:W3CDTF">2018-06-08T17:13:56Z</dcterms:modified>
</cp:coreProperties>
</file>