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7" r:id="rId2"/>
    <p:sldId id="331" r:id="rId3"/>
    <p:sldId id="263" r:id="rId4"/>
    <p:sldId id="264" r:id="rId5"/>
    <p:sldId id="295" r:id="rId6"/>
    <p:sldId id="296" r:id="rId7"/>
    <p:sldId id="297" r:id="rId8"/>
    <p:sldId id="272" r:id="rId9"/>
    <p:sldId id="292" r:id="rId10"/>
    <p:sldId id="274" r:id="rId11"/>
    <p:sldId id="275" r:id="rId12"/>
    <p:sldId id="276" r:id="rId13"/>
    <p:sldId id="277" r:id="rId14"/>
    <p:sldId id="330" r:id="rId15"/>
    <p:sldId id="308" r:id="rId16"/>
    <p:sldId id="278" r:id="rId17"/>
    <p:sldId id="279" r:id="rId18"/>
    <p:sldId id="280" r:id="rId19"/>
    <p:sldId id="281" r:id="rId20"/>
    <p:sldId id="301" r:id="rId21"/>
    <p:sldId id="291" r:id="rId22"/>
    <p:sldId id="325" r:id="rId23"/>
    <p:sldId id="293" r:id="rId24"/>
    <p:sldId id="284" r:id="rId25"/>
    <p:sldId id="285" r:id="rId26"/>
    <p:sldId id="287" r:id="rId27"/>
    <p:sldId id="286" r:id="rId28"/>
    <p:sldId id="324" r:id="rId29"/>
    <p:sldId id="294" r:id="rId30"/>
    <p:sldId id="288" r:id="rId31"/>
    <p:sldId id="289" r:id="rId32"/>
    <p:sldId id="290" r:id="rId33"/>
    <p:sldId id="303" r:id="rId34"/>
    <p:sldId id="304" r:id="rId35"/>
    <p:sldId id="32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50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95C8C-FA02-2447-954E-EA6C821AD544}" type="datetimeFigureOut">
              <a:rPr lang="en-US" smtClean="0"/>
              <a:t>6/6/2018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2058E-B4D0-0A41-B8CD-D6C404623746}" type="slidenum">
              <a:rPr lang="en-US" smtClean="0"/>
              <a:t>‹#›</a:t>
            </a:fld>
            <a:endParaRPr lang="en-US"/>
          </a:p>
        </p:txBody>
      </p:sp>
    </p:spTree>
    <p:extLst>
      <p:ext uri="{BB962C8B-B14F-4D97-AF65-F5344CB8AC3E}">
        <p14:creationId xmlns:p14="http://schemas.microsoft.com/office/powerpoint/2010/main" val="3476503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F244B-C556-3645-93AB-3156B74CD6A3}"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42166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included under the </a:t>
            </a:r>
            <a:r>
              <a:rPr lang="en-US" dirty="0" err="1" smtClean="0"/>
              <a:t>transgener</a:t>
            </a:r>
            <a:r>
              <a:rPr lang="en-US" dirty="0" smtClean="0"/>
              <a:t> umbrella. Usually</a:t>
            </a:r>
            <a:r>
              <a:rPr lang="en-US" baseline="0" dirty="0" smtClean="0"/>
              <a:t> see as trans* to be inclusive of all. Understanding of </a:t>
            </a:r>
            <a:r>
              <a:rPr lang="en-US" baseline="0" dirty="0" err="1" smtClean="0"/>
              <a:t>Cis</a:t>
            </a:r>
            <a:r>
              <a:rPr lang="en-US" baseline="0" dirty="0" smtClean="0"/>
              <a:t> and Transgender</a:t>
            </a:r>
          </a:p>
          <a:p>
            <a:endParaRPr lang="en-US" dirty="0"/>
          </a:p>
        </p:txBody>
      </p:sp>
      <p:sp>
        <p:nvSpPr>
          <p:cNvPr id="4" name="Slide Number Placeholder 3"/>
          <p:cNvSpPr>
            <a:spLocks noGrp="1"/>
          </p:cNvSpPr>
          <p:nvPr>
            <p:ph type="sldNum" sz="quarter" idx="10"/>
          </p:nvPr>
        </p:nvSpPr>
        <p:spPr/>
        <p:txBody>
          <a:bodyPr/>
          <a:lstStyle/>
          <a:p>
            <a:fld id="{532C641E-DCD1-3F42-9C48-4822B31867B8}" type="slidenum">
              <a:rPr lang="en-US" smtClean="0"/>
              <a:t>3</a:t>
            </a:fld>
            <a:endParaRPr lang="en-US"/>
          </a:p>
        </p:txBody>
      </p:sp>
    </p:spTree>
    <p:extLst>
      <p:ext uri="{BB962C8B-B14F-4D97-AF65-F5344CB8AC3E}">
        <p14:creationId xmlns:p14="http://schemas.microsoft.com/office/powerpoint/2010/main" val="26742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individuals who identify as trans want</a:t>
            </a:r>
            <a:r>
              <a:rPr lang="en-US" baseline="0" dirty="0" smtClean="0"/>
              <a:t> to transition to the opposite sex, fully. Some choose to use opposite pronouns and adopt the opposite style of dress or interacting. Some choose to use hormone replacement therapy, and a smaller proportion choose surgical options. </a:t>
            </a:r>
          </a:p>
          <a:p>
            <a:r>
              <a:rPr lang="en-US" baseline="0" dirty="0" smtClean="0"/>
              <a:t>It is also important to think about the idea of someone being “born into the wrong body.” Not all trans individuals see this as an appropriate label, as this is victimizing. It implies something was beyond their control. Whereas, if it is stated as a mismatch between biology and how view self, this is seen as a decision that a person has control over. Noting the incongruence and doing something about it. </a:t>
            </a:r>
            <a:endParaRPr lang="en-US" dirty="0"/>
          </a:p>
        </p:txBody>
      </p:sp>
      <p:sp>
        <p:nvSpPr>
          <p:cNvPr id="4" name="Slide Number Placeholder 3"/>
          <p:cNvSpPr>
            <a:spLocks noGrp="1"/>
          </p:cNvSpPr>
          <p:nvPr>
            <p:ph type="sldNum" sz="quarter" idx="10"/>
          </p:nvPr>
        </p:nvSpPr>
        <p:spPr/>
        <p:txBody>
          <a:bodyPr/>
          <a:lstStyle/>
          <a:p>
            <a:fld id="{532C641E-DCD1-3F42-9C48-4822B31867B8}" type="slidenum">
              <a:rPr lang="en-US" smtClean="0"/>
              <a:t>4</a:t>
            </a:fld>
            <a:endParaRPr lang="en-US"/>
          </a:p>
        </p:txBody>
      </p:sp>
    </p:spTree>
    <p:extLst>
      <p:ext uri="{BB962C8B-B14F-4D97-AF65-F5344CB8AC3E}">
        <p14:creationId xmlns:p14="http://schemas.microsoft.com/office/powerpoint/2010/main" val="405710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Victimization, non-affirmation, rejection, discrimination</a:t>
            </a:r>
            <a:endParaRPr lang="en-US" dirty="0"/>
          </a:p>
        </p:txBody>
      </p:sp>
      <p:sp>
        <p:nvSpPr>
          <p:cNvPr id="4" name="Slide Number Placeholder 3"/>
          <p:cNvSpPr>
            <a:spLocks noGrp="1"/>
          </p:cNvSpPr>
          <p:nvPr>
            <p:ph type="sldNum" sz="quarter" idx="10"/>
          </p:nvPr>
        </p:nvSpPr>
        <p:spPr/>
        <p:txBody>
          <a:bodyPr/>
          <a:lstStyle/>
          <a:p>
            <a:fld id="{BCCF244B-C556-3645-93AB-3156B74CD6A3}" type="slidenum">
              <a:rPr lang="en-US" smtClean="0"/>
              <a:t>13</a:t>
            </a:fld>
            <a:endParaRPr lang="en-US"/>
          </a:p>
        </p:txBody>
      </p:sp>
    </p:spTree>
    <p:extLst>
      <p:ext uri="{BB962C8B-B14F-4D97-AF65-F5344CB8AC3E}">
        <p14:creationId xmlns:p14="http://schemas.microsoft.com/office/powerpoint/2010/main" val="357783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rejection, discrimination victimization non-affirmation. </a:t>
            </a:r>
            <a:endParaRPr lang="en-US" dirty="0"/>
          </a:p>
        </p:txBody>
      </p:sp>
      <p:sp>
        <p:nvSpPr>
          <p:cNvPr id="4" name="Slide Number Placeholder 3"/>
          <p:cNvSpPr>
            <a:spLocks noGrp="1"/>
          </p:cNvSpPr>
          <p:nvPr>
            <p:ph type="sldNum" sz="quarter" idx="10"/>
          </p:nvPr>
        </p:nvSpPr>
        <p:spPr/>
        <p:txBody>
          <a:bodyPr/>
          <a:lstStyle/>
          <a:p>
            <a:fld id="{BCCF244B-C556-3645-93AB-3156B74CD6A3}" type="slidenum">
              <a:rPr lang="en-US" smtClean="0"/>
              <a:t>14</a:t>
            </a:fld>
            <a:endParaRPr lang="en-US"/>
          </a:p>
        </p:txBody>
      </p:sp>
    </p:spTree>
    <p:extLst>
      <p:ext uri="{BB962C8B-B14F-4D97-AF65-F5344CB8AC3E}">
        <p14:creationId xmlns:p14="http://schemas.microsoft.com/office/powerpoint/2010/main" val="62916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(41 studies) Most studies conducted in urban areas,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some studies use term transgender to describe </a:t>
            </a:r>
            <a:r>
              <a:rPr lang="en-US" dirty="0" err="1" smtClean="0"/>
              <a:t>cisgender</a:t>
            </a:r>
            <a:r>
              <a:rPr lang="en-US" dirty="0" smtClean="0"/>
              <a:t> LGB individuals – need to examine language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Edmiston</a:t>
            </a:r>
            <a:r>
              <a:rPr lang="en-US" dirty="0" smtClean="0"/>
              <a:t>, Donald, Sattler, Peebles, </a:t>
            </a:r>
            <a:r>
              <a:rPr lang="en-US" dirty="0" err="1" smtClean="0"/>
              <a:t>Ehrenfeld</a:t>
            </a:r>
            <a:r>
              <a:rPr lang="en-US" dirty="0" smtClean="0"/>
              <a:t> &amp; </a:t>
            </a:r>
            <a:r>
              <a:rPr lang="en-US" dirty="0" err="1" smtClean="0"/>
              <a:t>Eckstrand</a:t>
            </a:r>
            <a:r>
              <a:rPr lang="en-US" dirty="0" smtClean="0"/>
              <a:t> (2016)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668653E-B423-4146-BD9E-A44E6230CC82}" type="slidenum">
              <a:rPr lang="en-US" smtClean="0"/>
              <a:t>15</a:t>
            </a:fld>
            <a:endParaRPr lang="en-US"/>
          </a:p>
        </p:txBody>
      </p:sp>
    </p:spTree>
    <p:extLst>
      <p:ext uri="{BB962C8B-B14F-4D97-AF65-F5344CB8AC3E}">
        <p14:creationId xmlns:p14="http://schemas.microsoft.com/office/powerpoint/2010/main" val="337877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 to assess risks and benefits of treatment, support</a:t>
            </a:r>
            <a:r>
              <a:rPr lang="en-US" baseline="0" dirty="0" smtClean="0"/>
              <a:t> in own journey. This can be from binary perspective. </a:t>
            </a:r>
            <a:endParaRPr lang="en-US" dirty="0"/>
          </a:p>
        </p:txBody>
      </p:sp>
      <p:sp>
        <p:nvSpPr>
          <p:cNvPr id="4" name="Slide Number Placeholder 3"/>
          <p:cNvSpPr>
            <a:spLocks noGrp="1"/>
          </p:cNvSpPr>
          <p:nvPr>
            <p:ph type="sldNum" sz="quarter" idx="10"/>
          </p:nvPr>
        </p:nvSpPr>
        <p:spPr/>
        <p:txBody>
          <a:bodyPr/>
          <a:lstStyle/>
          <a:p>
            <a:fld id="{BCCF244B-C556-3645-93AB-3156B74CD6A3}" type="slidenum">
              <a:rPr lang="en-US" smtClean="0"/>
              <a:t>26</a:t>
            </a:fld>
            <a:endParaRPr lang="en-US"/>
          </a:p>
        </p:txBody>
      </p:sp>
    </p:spTree>
    <p:extLst>
      <p:ext uri="{BB962C8B-B14F-4D97-AF65-F5344CB8AC3E}">
        <p14:creationId xmlns:p14="http://schemas.microsoft.com/office/powerpoint/2010/main" val="49397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66D8E-BDC5-FA40-8F4E-86CC5DF759FB}"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E43BD-609F-7B47-B1E2-D4963901467D}"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66D8E-BDC5-FA40-8F4E-86CC5DF759FB}"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C66D8E-BDC5-FA40-8F4E-86CC5DF759FB}"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0C66D8E-BDC5-FA40-8F4E-86CC5DF759FB}"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0C66D8E-BDC5-FA40-8F4E-86CC5DF759FB}"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66D8E-BDC5-FA40-8F4E-86CC5DF759FB}"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66D8E-BDC5-FA40-8F4E-86CC5DF759FB}"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0C66D8E-BDC5-FA40-8F4E-86CC5DF759FB}" type="datetimeFigureOut">
              <a:rPr lang="en-US" smtClean="0"/>
              <a:t>6/6/2018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9EE43BD-609F-7B47-B1E2-D496390146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vpDDWjbEVH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Working with Transgender &amp; Gender Expansive Individuals</a:t>
            </a:r>
            <a:endParaRPr lang="en-US" sz="3600" dirty="0"/>
          </a:p>
        </p:txBody>
      </p:sp>
      <p:sp>
        <p:nvSpPr>
          <p:cNvPr id="3" name="Subtitle 2"/>
          <p:cNvSpPr>
            <a:spLocks noGrp="1"/>
          </p:cNvSpPr>
          <p:nvPr>
            <p:ph type="subTitle" idx="1"/>
          </p:nvPr>
        </p:nvSpPr>
        <p:spPr>
          <a:xfrm>
            <a:off x="1322921" y="3340100"/>
            <a:ext cx="6498158" cy="2552700"/>
          </a:xfrm>
        </p:spPr>
        <p:txBody>
          <a:bodyPr>
            <a:normAutofit/>
          </a:bodyPr>
          <a:lstStyle/>
          <a:p>
            <a:r>
              <a:rPr lang="en-US" sz="2400" dirty="0" smtClean="0">
                <a:solidFill>
                  <a:schemeClr val="tx1"/>
                </a:solidFill>
              </a:rPr>
              <a:t>Health Considerations</a:t>
            </a:r>
          </a:p>
          <a:p>
            <a:endParaRPr lang="en-US" dirty="0"/>
          </a:p>
          <a:p>
            <a:r>
              <a:rPr lang="en-US" i="1" dirty="0" smtClean="0">
                <a:solidFill>
                  <a:schemeClr val="accent2">
                    <a:lumMod val="60000"/>
                    <a:lumOff val="40000"/>
                  </a:schemeClr>
                </a:solidFill>
              </a:rPr>
              <a:t>Christy Olezeski, PhD</a:t>
            </a:r>
          </a:p>
        </p:txBody>
      </p:sp>
    </p:spTree>
    <p:extLst>
      <p:ext uri="{BB962C8B-B14F-4D97-AF65-F5344CB8AC3E}">
        <p14:creationId xmlns:p14="http://schemas.microsoft.com/office/powerpoint/2010/main" val="218310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Suicide Attempts</a:t>
            </a:r>
            <a:endParaRPr lang="en-US" sz="4400" dirty="0"/>
          </a:p>
        </p:txBody>
      </p:sp>
      <p:pic>
        <p:nvPicPr>
          <p:cNvPr id="10" name="Picture 9"/>
          <p:cNvPicPr>
            <a:picLocks noChangeAspect="1"/>
          </p:cNvPicPr>
          <p:nvPr/>
        </p:nvPicPr>
        <p:blipFill>
          <a:blip r:embed="rId2"/>
          <a:stretch>
            <a:fillRect/>
          </a:stretch>
        </p:blipFill>
        <p:spPr>
          <a:xfrm>
            <a:off x="754253" y="1968500"/>
            <a:ext cx="4490848" cy="3644899"/>
          </a:xfrm>
          <a:prstGeom prst="rect">
            <a:avLst/>
          </a:prstGeom>
        </p:spPr>
      </p:pic>
      <p:pic>
        <p:nvPicPr>
          <p:cNvPr id="14" name="Picture 13" descr="20150614_SUICIDE-280x5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579" y="1714501"/>
            <a:ext cx="2340041" cy="4178645"/>
          </a:xfrm>
          <a:prstGeom prst="rect">
            <a:avLst/>
          </a:prstGeom>
        </p:spPr>
      </p:pic>
    </p:spTree>
    <p:extLst>
      <p:ext uri="{BB962C8B-B14F-4D97-AF65-F5344CB8AC3E}">
        <p14:creationId xmlns:p14="http://schemas.microsoft.com/office/powerpoint/2010/main" val="402887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sgd_2_1_65_fig1a.g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74558" y="1277678"/>
            <a:ext cx="7239000" cy="4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extBox 2"/>
          <p:cNvSpPr txBox="1">
            <a:spLocks noChangeArrowheads="1"/>
          </p:cNvSpPr>
          <p:nvPr/>
        </p:nvSpPr>
        <p:spPr bwMode="auto">
          <a:xfrm>
            <a:off x="127000" y="5849447"/>
            <a:ext cx="8890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dirty="0">
                <a:solidFill>
                  <a:srgbClr val="000000"/>
                </a:solidFill>
                <a:latin typeface="Verdana" charset="0"/>
              </a:rPr>
              <a:t>Minority stress and resilience factors in transgender and gender non-conforming people. Dashed line indicates inverse relationships.</a:t>
            </a:r>
          </a:p>
          <a:p>
            <a:pPr algn="ctr" eaLnBrk="1" hangingPunct="1"/>
            <a:endParaRPr lang="en-US" sz="1000" dirty="0">
              <a:solidFill>
                <a:srgbClr val="000000"/>
              </a:solidFill>
              <a:latin typeface="Verdana" charset="0"/>
            </a:endParaRPr>
          </a:p>
          <a:p>
            <a:pPr algn="ctr" eaLnBrk="1" hangingPunct="1"/>
            <a:endParaRPr lang="en-US" sz="1000" dirty="0">
              <a:solidFill>
                <a:srgbClr val="000000"/>
              </a:solidFill>
              <a:latin typeface="Verdana" charset="0"/>
            </a:endParaRPr>
          </a:p>
        </p:txBody>
      </p:sp>
      <p:sp>
        <p:nvSpPr>
          <p:cNvPr id="13315" name="TextBox 3"/>
          <p:cNvSpPr txBox="1">
            <a:spLocks noChangeArrowheads="1"/>
          </p:cNvSpPr>
          <p:nvPr/>
        </p:nvSpPr>
        <p:spPr bwMode="auto">
          <a:xfrm>
            <a:off x="127000" y="6302375"/>
            <a:ext cx="8890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b="1" dirty="0" err="1">
                <a:solidFill>
                  <a:srgbClr val="000000"/>
                </a:solidFill>
                <a:latin typeface="Georgia" charset="0"/>
              </a:rPr>
              <a:t>Testa</a:t>
            </a:r>
            <a:r>
              <a:rPr lang="en-US" sz="1000" b="1" dirty="0">
                <a:solidFill>
                  <a:srgbClr val="000000"/>
                </a:solidFill>
                <a:latin typeface="Georgia" charset="0"/>
              </a:rPr>
              <a:t>, R. J., </a:t>
            </a:r>
            <a:r>
              <a:rPr lang="en-US" sz="1000" b="1" dirty="0" err="1">
                <a:solidFill>
                  <a:srgbClr val="000000"/>
                </a:solidFill>
                <a:latin typeface="Georgia" charset="0"/>
              </a:rPr>
              <a:t>Habarth</a:t>
            </a:r>
            <a:r>
              <a:rPr lang="en-US" sz="1000" b="1" dirty="0">
                <a:solidFill>
                  <a:srgbClr val="000000"/>
                </a:solidFill>
                <a:latin typeface="Georgia" charset="0"/>
              </a:rPr>
              <a:t>, J., </a:t>
            </a:r>
            <a:r>
              <a:rPr lang="en-US" sz="1000" b="1" dirty="0" err="1">
                <a:solidFill>
                  <a:srgbClr val="000000"/>
                </a:solidFill>
                <a:latin typeface="Georgia" charset="0"/>
              </a:rPr>
              <a:t>Peta</a:t>
            </a:r>
            <a:r>
              <a:rPr lang="en-US" sz="1000" b="1" dirty="0">
                <a:solidFill>
                  <a:srgbClr val="000000"/>
                </a:solidFill>
                <a:latin typeface="Georgia" charset="0"/>
              </a:rPr>
              <a:t>, J., Balsam, K., &amp; </a:t>
            </a:r>
            <a:r>
              <a:rPr lang="en-US" sz="1000" b="1" dirty="0" err="1">
                <a:solidFill>
                  <a:srgbClr val="000000"/>
                </a:solidFill>
                <a:latin typeface="Georgia" charset="0"/>
              </a:rPr>
              <a:t>Bockting</a:t>
            </a:r>
            <a:r>
              <a:rPr lang="en-US" sz="1000" b="1" dirty="0">
                <a:solidFill>
                  <a:srgbClr val="000000"/>
                </a:solidFill>
                <a:latin typeface="Georgia" charset="0"/>
              </a:rPr>
              <a:t>, W. (2015). Development of the Gender Minority Stress and Resilience Measure. </a:t>
            </a:r>
            <a:r>
              <a:rPr lang="en-US" sz="1000" b="1" i="1" dirty="0">
                <a:solidFill>
                  <a:srgbClr val="000000"/>
                </a:solidFill>
                <a:latin typeface="Georgia" charset="0"/>
              </a:rPr>
              <a:t>Psychology of Sexual Orientation and Gender Diversity, 2</a:t>
            </a:r>
            <a:r>
              <a:rPr lang="en-US" sz="1000" b="1" dirty="0">
                <a:solidFill>
                  <a:srgbClr val="000000"/>
                </a:solidFill>
                <a:latin typeface="Georgia" charset="0"/>
              </a:rPr>
              <a:t>(1), 65-77. http://</a:t>
            </a:r>
            <a:r>
              <a:rPr lang="en-US" sz="1000" b="1" dirty="0" err="1">
                <a:solidFill>
                  <a:srgbClr val="000000"/>
                </a:solidFill>
                <a:latin typeface="Georgia" charset="0"/>
              </a:rPr>
              <a:t>dx.doi.org</a:t>
            </a:r>
            <a:r>
              <a:rPr lang="en-US" sz="1000" b="1" dirty="0">
                <a:solidFill>
                  <a:srgbClr val="000000"/>
                </a:solidFill>
                <a:latin typeface="Georgia" charset="0"/>
              </a:rPr>
              <a:t>/10.1037/sgd0000081</a:t>
            </a:r>
          </a:p>
        </p:txBody>
      </p:sp>
      <p:sp>
        <p:nvSpPr>
          <p:cNvPr id="2" name="TextBox 1"/>
          <p:cNvSpPr txBox="1"/>
          <p:nvPr/>
        </p:nvSpPr>
        <p:spPr>
          <a:xfrm>
            <a:off x="243754" y="341477"/>
            <a:ext cx="8415944" cy="769441"/>
          </a:xfrm>
          <a:prstGeom prst="rect">
            <a:avLst/>
          </a:prstGeom>
          <a:noFill/>
        </p:spPr>
        <p:txBody>
          <a:bodyPr wrap="square" rtlCol="0">
            <a:spAutoFit/>
          </a:bodyPr>
          <a:lstStyle/>
          <a:p>
            <a:pPr algn="ctr"/>
            <a:r>
              <a:rPr lang="en-US" sz="4400" dirty="0" smtClean="0">
                <a:solidFill>
                  <a:schemeClr val="accent1"/>
                </a:solidFill>
              </a:rPr>
              <a:t>Gender Minority </a:t>
            </a:r>
            <a:r>
              <a:rPr lang="en-US" sz="4400" dirty="0">
                <a:solidFill>
                  <a:schemeClr val="accent1"/>
                </a:solidFill>
              </a:rPr>
              <a:t>Stress Model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trans* individuals treated in the community? </a:t>
            </a:r>
            <a:endParaRPr lang="en-US" dirty="0"/>
          </a:p>
        </p:txBody>
      </p:sp>
    </p:spTree>
    <p:extLst>
      <p:ext uri="{BB962C8B-B14F-4D97-AF65-F5344CB8AC3E}">
        <p14:creationId xmlns:p14="http://schemas.microsoft.com/office/powerpoint/2010/main" val="346976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107576"/>
            <a:ext cx="8844156" cy="1021260"/>
          </a:xfrm>
        </p:spPr>
        <p:txBody>
          <a:bodyPr>
            <a:noAutofit/>
          </a:bodyPr>
          <a:lstStyle/>
          <a:p>
            <a:r>
              <a:rPr lang="en-US" sz="4000" dirty="0" smtClean="0"/>
              <a:t>US Transgender Survey 2010/</a:t>
            </a:r>
            <a:r>
              <a:rPr lang="en-US" sz="4000" dirty="0" smtClean="0">
                <a:solidFill>
                  <a:srgbClr val="FF0000"/>
                </a:solidFill>
              </a:rPr>
              <a:t>2015</a:t>
            </a:r>
            <a:endParaRPr lang="en-US" sz="4000" dirty="0">
              <a:solidFill>
                <a:srgbClr val="FF0000"/>
              </a:solidFill>
            </a:endParaRPr>
          </a:p>
        </p:txBody>
      </p:sp>
      <p:sp>
        <p:nvSpPr>
          <p:cNvPr id="3" name="Content Placeholder 2"/>
          <p:cNvSpPr>
            <a:spLocks noGrp="1"/>
          </p:cNvSpPr>
          <p:nvPr>
            <p:ph sz="half" idx="1"/>
          </p:nvPr>
        </p:nvSpPr>
        <p:spPr/>
        <p:txBody>
          <a:bodyPr>
            <a:normAutofit/>
          </a:bodyPr>
          <a:lstStyle/>
          <a:p>
            <a:r>
              <a:rPr lang="en-US" dirty="0" smtClean="0"/>
              <a:t>6,450 complete surveys 76%W, 5%B, 5%L, 2%A</a:t>
            </a:r>
          </a:p>
          <a:p>
            <a:pPr lvl="1"/>
            <a:r>
              <a:rPr lang="en-US" dirty="0" smtClean="0">
                <a:solidFill>
                  <a:srgbClr val="FF0000"/>
                </a:solidFill>
              </a:rPr>
              <a:t>27,715 respondents</a:t>
            </a:r>
          </a:p>
          <a:p>
            <a:pPr lvl="1"/>
            <a:r>
              <a:rPr lang="en-US" dirty="0" smtClean="0">
                <a:solidFill>
                  <a:srgbClr val="FF0000"/>
                </a:solidFill>
              </a:rPr>
              <a:t>62%W, 13%B, 17%L, 5%A</a:t>
            </a:r>
          </a:p>
          <a:p>
            <a:r>
              <a:rPr lang="en-US" dirty="0"/>
              <a:t>50% had to educate </a:t>
            </a:r>
            <a:r>
              <a:rPr lang="en-US" dirty="0" smtClean="0"/>
              <a:t>providers </a:t>
            </a:r>
            <a:r>
              <a:rPr lang="en-US" dirty="0" smtClean="0">
                <a:solidFill>
                  <a:srgbClr val="FF0000"/>
                </a:solidFill>
              </a:rPr>
              <a:t>(24%)</a:t>
            </a:r>
          </a:p>
          <a:p>
            <a:r>
              <a:rPr lang="en-US" dirty="0" smtClean="0"/>
              <a:t>19% were refused medical treatment</a:t>
            </a:r>
            <a:r>
              <a:rPr lang="en-US" dirty="0" smtClean="0">
                <a:solidFill>
                  <a:srgbClr val="FF0000"/>
                </a:solidFill>
              </a:rPr>
              <a:t> (8%)</a:t>
            </a:r>
          </a:p>
          <a:p>
            <a:r>
              <a:rPr lang="en-US" dirty="0" smtClean="0"/>
              <a:t>28% verbally harassed in medical setting </a:t>
            </a:r>
            <a:r>
              <a:rPr lang="en-US" dirty="0" smtClean="0">
                <a:solidFill>
                  <a:srgbClr val="FF0000"/>
                </a:solidFill>
              </a:rPr>
              <a:t>(6%)</a:t>
            </a:r>
          </a:p>
        </p:txBody>
      </p:sp>
      <p:sp>
        <p:nvSpPr>
          <p:cNvPr id="5" name="Content Placeholder 4"/>
          <p:cNvSpPr>
            <a:spLocks noGrp="1"/>
          </p:cNvSpPr>
          <p:nvPr>
            <p:ph sz="half" idx="2"/>
          </p:nvPr>
        </p:nvSpPr>
        <p:spPr/>
        <p:txBody>
          <a:bodyPr>
            <a:normAutofit/>
          </a:bodyPr>
          <a:lstStyle/>
          <a:p>
            <a:r>
              <a:rPr lang="en-US" dirty="0"/>
              <a:t>2% physically attacked in medical </a:t>
            </a:r>
            <a:r>
              <a:rPr lang="en-US" dirty="0" smtClean="0"/>
              <a:t>office</a:t>
            </a:r>
            <a:r>
              <a:rPr lang="en-US" dirty="0" smtClean="0">
                <a:solidFill>
                  <a:srgbClr val="FF0000"/>
                </a:solidFill>
              </a:rPr>
              <a:t> (1%)</a:t>
            </a:r>
            <a:endParaRPr lang="en-US" dirty="0">
              <a:solidFill>
                <a:srgbClr val="FF0000"/>
              </a:solidFill>
            </a:endParaRPr>
          </a:p>
          <a:p>
            <a:r>
              <a:rPr lang="en-US" dirty="0" smtClean="0"/>
              <a:t>28</a:t>
            </a:r>
            <a:r>
              <a:rPr lang="en-US" dirty="0"/>
              <a:t>% postponed/avoided </a:t>
            </a:r>
            <a:r>
              <a:rPr lang="en-US" dirty="0" smtClean="0"/>
              <a:t>treatment </a:t>
            </a:r>
            <a:r>
              <a:rPr lang="en-US" dirty="0" smtClean="0">
                <a:solidFill>
                  <a:srgbClr val="FF0000"/>
                </a:solidFill>
              </a:rPr>
              <a:t>(23%)</a:t>
            </a:r>
            <a:endParaRPr lang="en-US" dirty="0">
              <a:solidFill>
                <a:srgbClr val="FF0000"/>
              </a:solidFill>
            </a:endParaRPr>
          </a:p>
          <a:p>
            <a:r>
              <a:rPr lang="en-US" dirty="0"/>
              <a:t>4X risk </a:t>
            </a:r>
            <a:r>
              <a:rPr lang="en-US" dirty="0" smtClean="0"/>
              <a:t>HIV </a:t>
            </a:r>
            <a:r>
              <a:rPr lang="en-US" dirty="0" smtClean="0">
                <a:solidFill>
                  <a:srgbClr val="FF0000"/>
                </a:solidFill>
              </a:rPr>
              <a:t>(5X)</a:t>
            </a:r>
            <a:endParaRPr lang="en-US" dirty="0">
              <a:solidFill>
                <a:srgbClr val="FF0000"/>
              </a:solidFill>
            </a:endParaRPr>
          </a:p>
          <a:p>
            <a:r>
              <a:rPr lang="en-US" dirty="0"/>
              <a:t>26% used AOD to </a:t>
            </a:r>
            <a:r>
              <a:rPr lang="en-US" dirty="0" smtClean="0"/>
              <a:t>cope </a:t>
            </a:r>
            <a:r>
              <a:rPr lang="en-US" dirty="0" smtClean="0">
                <a:solidFill>
                  <a:srgbClr val="FF0000"/>
                </a:solidFill>
              </a:rPr>
              <a:t>(29%)</a:t>
            </a:r>
            <a:endParaRPr lang="en-US" dirty="0">
              <a:solidFill>
                <a:srgbClr val="FF0000"/>
              </a:solidFill>
            </a:endParaRPr>
          </a:p>
          <a:p>
            <a:r>
              <a:rPr lang="en-US" dirty="0"/>
              <a:t>41% attempted suicide (vs. </a:t>
            </a:r>
            <a:r>
              <a:rPr lang="en-US" dirty="0" smtClean="0"/>
              <a:t>4.6</a:t>
            </a:r>
            <a:r>
              <a:rPr lang="en-US" dirty="0"/>
              <a:t>% US pop</a:t>
            </a:r>
            <a:r>
              <a:rPr lang="en-US" dirty="0" smtClean="0"/>
              <a:t>) </a:t>
            </a:r>
            <a:r>
              <a:rPr lang="en-US" dirty="0" smtClean="0">
                <a:solidFill>
                  <a:srgbClr val="FF0000"/>
                </a:solidFill>
              </a:rPr>
              <a:t>(40%; 7% in previous year)</a:t>
            </a:r>
            <a:endParaRPr lang="en-US" dirty="0">
              <a:solidFill>
                <a:srgbClr val="FF0000"/>
              </a:solidFill>
            </a:endParaRPr>
          </a:p>
        </p:txBody>
      </p:sp>
      <p:sp>
        <p:nvSpPr>
          <p:cNvPr id="4" name="TextBox 3"/>
          <p:cNvSpPr txBox="1"/>
          <p:nvPr/>
        </p:nvSpPr>
        <p:spPr>
          <a:xfrm>
            <a:off x="134471" y="6280666"/>
            <a:ext cx="7559657" cy="276999"/>
          </a:xfrm>
          <a:prstGeom prst="rect">
            <a:avLst/>
          </a:prstGeom>
          <a:noFill/>
        </p:spPr>
        <p:txBody>
          <a:bodyPr wrap="none" rtlCol="0">
            <a:spAutoFit/>
          </a:bodyPr>
          <a:lstStyle/>
          <a:p>
            <a:r>
              <a:rPr lang="en-US" sz="1200" dirty="0"/>
              <a:t>http://</a:t>
            </a:r>
            <a:r>
              <a:rPr lang="en-US" sz="1200" dirty="0" err="1"/>
              <a:t>www.thetaskforce.org</a:t>
            </a:r>
            <a:r>
              <a:rPr lang="en-US" sz="1200" dirty="0"/>
              <a:t>/</a:t>
            </a:r>
            <a:r>
              <a:rPr lang="en-US" sz="1200" dirty="0" err="1"/>
              <a:t>static_html</a:t>
            </a:r>
            <a:r>
              <a:rPr lang="en-US" sz="1200" dirty="0"/>
              <a:t>/downloads/</a:t>
            </a:r>
            <a:r>
              <a:rPr lang="en-US" sz="1200" dirty="0" err="1"/>
              <a:t>resources_and_tools</a:t>
            </a:r>
            <a:r>
              <a:rPr lang="en-US" sz="1200" dirty="0"/>
              <a:t>/</a:t>
            </a:r>
            <a:r>
              <a:rPr lang="en-US" sz="1200" dirty="0" err="1"/>
              <a:t>ntds_report_on_health.pdf</a:t>
            </a:r>
            <a:endParaRPr lang="en-US" sz="1200" dirty="0"/>
          </a:p>
        </p:txBody>
      </p:sp>
    </p:spTree>
    <p:extLst>
      <p:ext uri="{BB962C8B-B14F-4D97-AF65-F5344CB8AC3E}">
        <p14:creationId xmlns:p14="http://schemas.microsoft.com/office/powerpoint/2010/main" val="257397359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Transgender Survey </a:t>
            </a:r>
            <a:br>
              <a:rPr lang="en-US" dirty="0" smtClean="0"/>
            </a:br>
            <a:r>
              <a:rPr lang="en-US" sz="3600" dirty="0" smtClean="0"/>
              <a:t>2015 Connecticut Report</a:t>
            </a:r>
            <a:endParaRPr lang="en-US" sz="3600" dirty="0"/>
          </a:p>
        </p:txBody>
      </p:sp>
      <p:sp>
        <p:nvSpPr>
          <p:cNvPr id="3" name="Content Placeholder 2"/>
          <p:cNvSpPr>
            <a:spLocks noGrp="1"/>
          </p:cNvSpPr>
          <p:nvPr>
            <p:ph sz="half" idx="1"/>
          </p:nvPr>
        </p:nvSpPr>
        <p:spPr/>
        <p:txBody>
          <a:bodyPr>
            <a:normAutofit/>
          </a:bodyPr>
          <a:lstStyle/>
          <a:p>
            <a:r>
              <a:rPr lang="en-US" dirty="0" smtClean="0"/>
              <a:t>N=319</a:t>
            </a:r>
          </a:p>
          <a:p>
            <a:r>
              <a:rPr lang="en-US" dirty="0" smtClean="0"/>
              <a:t>23% fired, denied position or promotion</a:t>
            </a:r>
          </a:p>
          <a:p>
            <a:pPr lvl="1"/>
            <a:r>
              <a:rPr lang="en-US" dirty="0" smtClean="0"/>
              <a:t>9% verbally harassed</a:t>
            </a:r>
          </a:p>
          <a:p>
            <a:pPr lvl="1"/>
            <a:r>
              <a:rPr lang="en-US" dirty="0" smtClean="0"/>
              <a:t>1% physically or sexually assaulted</a:t>
            </a:r>
          </a:p>
          <a:p>
            <a:r>
              <a:rPr lang="en-US" dirty="0" smtClean="0"/>
              <a:t>29% experienced negative </a:t>
            </a:r>
            <a:r>
              <a:rPr lang="en-US" dirty="0" err="1" smtClean="0"/>
              <a:t>tx</a:t>
            </a:r>
            <a:r>
              <a:rPr lang="en-US" dirty="0" smtClean="0"/>
              <a:t> in medical setting</a:t>
            </a:r>
          </a:p>
          <a:p>
            <a:pPr lvl="1"/>
            <a:r>
              <a:rPr lang="en-US" dirty="0" smtClean="0"/>
              <a:t>20% did not see Dr. due to fear</a:t>
            </a:r>
            <a:endParaRPr lang="en-US" dirty="0"/>
          </a:p>
        </p:txBody>
      </p:sp>
      <p:sp>
        <p:nvSpPr>
          <p:cNvPr id="4" name="Content Placeholder 3"/>
          <p:cNvSpPr>
            <a:spLocks noGrp="1"/>
          </p:cNvSpPr>
          <p:nvPr>
            <p:ph sz="half" idx="2"/>
          </p:nvPr>
        </p:nvSpPr>
        <p:spPr/>
        <p:txBody>
          <a:bodyPr>
            <a:normAutofit/>
          </a:bodyPr>
          <a:lstStyle/>
          <a:p>
            <a:r>
              <a:rPr lang="en-US" dirty="0" smtClean="0"/>
              <a:t>17% housing discrimination</a:t>
            </a:r>
          </a:p>
          <a:p>
            <a:r>
              <a:rPr lang="en-US" dirty="0" smtClean="0"/>
              <a:t>12% denied equal </a:t>
            </a:r>
            <a:r>
              <a:rPr lang="en-US" dirty="0" err="1" smtClean="0"/>
              <a:t>tx</a:t>
            </a:r>
            <a:r>
              <a:rPr lang="en-US" dirty="0" smtClean="0"/>
              <a:t> in public spaces</a:t>
            </a:r>
          </a:p>
          <a:p>
            <a:pPr lvl="1"/>
            <a:r>
              <a:rPr lang="en-US" dirty="0" smtClean="0"/>
              <a:t>20% verbally harassed </a:t>
            </a:r>
          </a:p>
          <a:p>
            <a:r>
              <a:rPr lang="en-US" dirty="0" smtClean="0"/>
              <a:t>54% avoided public restrooms</a:t>
            </a:r>
          </a:p>
          <a:p>
            <a:pPr lvl="1"/>
            <a:r>
              <a:rPr lang="en-US" dirty="0" smtClean="0"/>
              <a:t>11% verbally harassed</a:t>
            </a:r>
          </a:p>
          <a:p>
            <a:r>
              <a:rPr lang="en-US" dirty="0" smtClean="0"/>
              <a:t>10% were subjected to reparative therapy</a:t>
            </a:r>
            <a:endParaRPr lang="en-US" dirty="0"/>
          </a:p>
        </p:txBody>
      </p:sp>
      <p:sp>
        <p:nvSpPr>
          <p:cNvPr id="5" name="TextBox 4"/>
          <p:cNvSpPr txBox="1"/>
          <p:nvPr/>
        </p:nvSpPr>
        <p:spPr>
          <a:xfrm>
            <a:off x="305521" y="6182944"/>
            <a:ext cx="8581496" cy="307777"/>
          </a:xfrm>
          <a:prstGeom prst="rect">
            <a:avLst/>
          </a:prstGeom>
          <a:noFill/>
        </p:spPr>
        <p:txBody>
          <a:bodyPr wrap="none" rtlCol="0">
            <a:spAutoFit/>
          </a:bodyPr>
          <a:lstStyle/>
          <a:p>
            <a:r>
              <a:rPr lang="en-US" sz="1400" dirty="0"/>
              <a:t>http://</a:t>
            </a:r>
            <a:r>
              <a:rPr lang="en-US" sz="1400" dirty="0" err="1"/>
              <a:t>www.transequality.org</a:t>
            </a:r>
            <a:r>
              <a:rPr lang="en-US" sz="1400" dirty="0"/>
              <a:t>/sites/default/files/docs/</a:t>
            </a:r>
            <a:r>
              <a:rPr lang="en-US" sz="1400" dirty="0" err="1"/>
              <a:t>usts</a:t>
            </a:r>
            <a:r>
              <a:rPr lang="en-US" sz="1400" dirty="0"/>
              <a:t>/USTSCTStateReport%281017%29.pdf</a:t>
            </a:r>
          </a:p>
        </p:txBody>
      </p:sp>
    </p:spTree>
    <p:extLst>
      <p:ext uri="{BB962C8B-B14F-4D97-AF65-F5344CB8AC3E}">
        <p14:creationId xmlns:p14="http://schemas.microsoft.com/office/powerpoint/2010/main" val="308658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9824"/>
          </a:xfrm>
        </p:spPr>
        <p:txBody>
          <a:bodyPr/>
          <a:lstStyle/>
          <a:p>
            <a:r>
              <a:rPr lang="en-US" sz="2800" dirty="0" smtClean="0"/>
              <a:t>Healthcare Gaps for Transgender Adults</a:t>
            </a:r>
            <a:endParaRPr lang="en-US" sz="2800" dirty="0"/>
          </a:p>
        </p:txBody>
      </p:sp>
      <p:sp>
        <p:nvSpPr>
          <p:cNvPr id="3" name="Content Placeholder 2"/>
          <p:cNvSpPr>
            <a:spLocks noGrp="1"/>
          </p:cNvSpPr>
          <p:nvPr>
            <p:ph idx="1"/>
          </p:nvPr>
        </p:nvSpPr>
        <p:spPr>
          <a:xfrm>
            <a:off x="538163" y="1104900"/>
            <a:ext cx="8425515" cy="4739041"/>
          </a:xfrm>
        </p:spPr>
        <p:txBody>
          <a:bodyPr>
            <a:normAutofit fontScale="70000" lnSpcReduction="20000"/>
          </a:bodyPr>
          <a:lstStyle/>
          <a:p>
            <a:r>
              <a:rPr lang="en-US" dirty="0" smtClean="0"/>
              <a:t>High rates of HIV </a:t>
            </a:r>
            <a:r>
              <a:rPr lang="en-US" dirty="0" err="1" smtClean="0"/>
              <a:t>MtF</a:t>
            </a:r>
            <a:r>
              <a:rPr lang="en-US" dirty="0" smtClean="0"/>
              <a:t> reported (10-52%) (</a:t>
            </a:r>
            <a:r>
              <a:rPr lang="en-US" dirty="0" err="1" smtClean="0"/>
              <a:t>FtM</a:t>
            </a:r>
            <a:r>
              <a:rPr lang="en-US" dirty="0" smtClean="0"/>
              <a:t> 0-11%)</a:t>
            </a:r>
          </a:p>
          <a:p>
            <a:pPr lvl="1"/>
            <a:r>
              <a:rPr lang="en-US" dirty="0" smtClean="0"/>
              <a:t> high rates non-condom intercourse </a:t>
            </a:r>
          </a:p>
          <a:p>
            <a:r>
              <a:rPr lang="en-US" dirty="0" smtClean="0"/>
              <a:t>Higher HIV rates: AA, sex work, illicit drug use and experiencing gender-based violence</a:t>
            </a:r>
          </a:p>
          <a:p>
            <a:r>
              <a:rPr lang="en-US" dirty="0"/>
              <a:t>High rates of tobacco </a:t>
            </a:r>
            <a:endParaRPr lang="en-US" dirty="0" smtClean="0"/>
          </a:p>
          <a:p>
            <a:r>
              <a:rPr lang="en-US" dirty="0" smtClean="0"/>
              <a:t>Trans men of color less apt to access primary care </a:t>
            </a:r>
            <a:r>
              <a:rPr lang="en-US" dirty="0" err="1" smtClean="0"/>
              <a:t>vs</a:t>
            </a:r>
            <a:r>
              <a:rPr lang="en-US" dirty="0" smtClean="0"/>
              <a:t> white trans men</a:t>
            </a:r>
          </a:p>
          <a:p>
            <a:r>
              <a:rPr lang="en-US" dirty="0" smtClean="0"/>
              <a:t>Barriers to care: stigma, unaware of resources, exclusion from research trials, mistrust of scientific community, perceived side effects of </a:t>
            </a:r>
            <a:r>
              <a:rPr lang="en-US" dirty="0" err="1" smtClean="0"/>
              <a:t>tx</a:t>
            </a:r>
            <a:endParaRPr lang="en-US" dirty="0" smtClean="0"/>
          </a:p>
          <a:p>
            <a:r>
              <a:rPr lang="en-US" dirty="0" smtClean="0"/>
              <a:t>High numbers of trans men not getting pap exams (~31 %) – due to discomfort with anatomy, providers not knowing how to provide care</a:t>
            </a:r>
          </a:p>
          <a:p>
            <a:pPr lvl="1"/>
            <a:r>
              <a:rPr lang="en-US" dirty="0" smtClean="0"/>
              <a:t>Decreased screening, increased risk for cervical cancer</a:t>
            </a:r>
          </a:p>
          <a:p>
            <a:r>
              <a:rPr lang="en-US" dirty="0" smtClean="0"/>
              <a:t>No data on chest screenings, colorectal screenings</a:t>
            </a:r>
            <a:endParaRPr lang="en-US" dirty="0"/>
          </a:p>
        </p:txBody>
      </p:sp>
      <p:sp>
        <p:nvSpPr>
          <p:cNvPr id="4" name="TextBox 3"/>
          <p:cNvSpPr txBox="1"/>
          <p:nvPr/>
        </p:nvSpPr>
        <p:spPr>
          <a:xfrm>
            <a:off x="538162" y="5843941"/>
            <a:ext cx="7821362" cy="646331"/>
          </a:xfrm>
          <a:prstGeom prst="rect">
            <a:avLst/>
          </a:prstGeom>
          <a:noFill/>
        </p:spPr>
        <p:txBody>
          <a:bodyPr wrap="square" rtlCol="0">
            <a:spAutoFit/>
          </a:bodyPr>
          <a:lstStyle/>
          <a:p>
            <a:r>
              <a:rPr lang="en-US" sz="1200" dirty="0" err="1" smtClean="0"/>
              <a:t>Edmiston</a:t>
            </a:r>
            <a:r>
              <a:rPr lang="en-US" sz="1200" dirty="0" smtClean="0"/>
              <a:t>, E. K., Donald, C. A., Sattler, A. R., Peebles, J. K., </a:t>
            </a:r>
            <a:r>
              <a:rPr lang="en-US" sz="1200" dirty="0" err="1" smtClean="0"/>
              <a:t>Ehrenfeld</a:t>
            </a:r>
            <a:r>
              <a:rPr lang="en-US" sz="1200" dirty="0" smtClean="0"/>
              <a:t>, J. M., &amp; </a:t>
            </a:r>
            <a:r>
              <a:rPr lang="en-US" sz="1200" dirty="0" err="1" smtClean="0"/>
              <a:t>Eckstrand</a:t>
            </a:r>
            <a:r>
              <a:rPr lang="en-US" sz="1200" dirty="0" smtClean="0"/>
              <a:t>, K. L. (2016). Opportunities and Gaps in Primary Care Preventative Health Services for Transgender Patients: A Systematic Review. </a:t>
            </a:r>
            <a:r>
              <a:rPr lang="en-US" sz="1200" i="1" dirty="0" smtClean="0"/>
              <a:t>Transgender Health</a:t>
            </a:r>
            <a:r>
              <a:rPr lang="en-US" sz="1200" dirty="0" smtClean="0"/>
              <a:t>, </a:t>
            </a:r>
            <a:r>
              <a:rPr lang="en-US" sz="1200" i="1" dirty="0" smtClean="0"/>
              <a:t>1</a:t>
            </a:r>
            <a:r>
              <a:rPr lang="en-US" sz="1200" dirty="0" smtClean="0"/>
              <a:t>(1), 216-230.</a:t>
            </a:r>
            <a:endParaRPr lang="en-US" sz="1200" dirty="0"/>
          </a:p>
        </p:txBody>
      </p:sp>
    </p:spTree>
    <p:extLst>
      <p:ext uri="{BB962C8B-B14F-4D97-AF65-F5344CB8AC3E}">
        <p14:creationId xmlns:p14="http://schemas.microsoft.com/office/powerpoint/2010/main" val="2693298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933252"/>
          </a:xfrm>
        </p:spPr>
        <p:txBody>
          <a:bodyPr>
            <a:normAutofit/>
          </a:bodyPr>
          <a:lstStyle/>
          <a:p>
            <a:r>
              <a:rPr lang="en-US" sz="3800" dirty="0" smtClean="0"/>
              <a:t>National School Climate Survey 2013</a:t>
            </a:r>
            <a:endParaRPr lang="en-US" sz="3800" dirty="0"/>
          </a:p>
        </p:txBody>
      </p:sp>
      <p:sp>
        <p:nvSpPr>
          <p:cNvPr id="3" name="Content Placeholder 2"/>
          <p:cNvSpPr>
            <a:spLocks noGrp="1"/>
          </p:cNvSpPr>
          <p:nvPr>
            <p:ph sz="half" idx="1"/>
          </p:nvPr>
        </p:nvSpPr>
        <p:spPr>
          <a:xfrm>
            <a:off x="403411" y="1463012"/>
            <a:ext cx="2568389" cy="1724688"/>
          </a:xfrm>
        </p:spPr>
        <p:txBody>
          <a:bodyPr>
            <a:noAutofit/>
          </a:bodyPr>
          <a:lstStyle/>
          <a:p>
            <a:r>
              <a:rPr lang="en-US" sz="1800" dirty="0" smtClean="0"/>
              <a:t>7,898 students</a:t>
            </a:r>
          </a:p>
          <a:p>
            <a:pPr lvl="1"/>
            <a:r>
              <a:rPr lang="en-US" sz="1800" dirty="0" smtClean="0"/>
              <a:t>2,770 districts</a:t>
            </a:r>
          </a:p>
          <a:p>
            <a:pPr lvl="1"/>
            <a:r>
              <a:rPr lang="en-US" sz="1600" dirty="0" smtClean="0"/>
              <a:t>68% white</a:t>
            </a:r>
            <a:endParaRPr lang="en-US" sz="1600" dirty="0"/>
          </a:p>
          <a:p>
            <a:pPr lvl="1"/>
            <a:r>
              <a:rPr lang="en-US" sz="1600" dirty="0" smtClean="0"/>
              <a:t>44</a:t>
            </a:r>
            <a:r>
              <a:rPr lang="en-US" sz="1600" dirty="0"/>
              <a:t>% </a:t>
            </a:r>
            <a:r>
              <a:rPr lang="en-US" sz="1600" dirty="0" err="1"/>
              <a:t>cis</a:t>
            </a:r>
            <a:r>
              <a:rPr lang="en-US" sz="1600" dirty="0"/>
              <a:t>-</a:t>
            </a:r>
            <a:r>
              <a:rPr lang="en-US" sz="1600" dirty="0" smtClean="0"/>
              <a:t>female </a:t>
            </a:r>
          </a:p>
          <a:p>
            <a:pPr lvl="1"/>
            <a:r>
              <a:rPr lang="en-US" sz="1600" dirty="0" smtClean="0"/>
              <a:t>59</a:t>
            </a:r>
            <a:r>
              <a:rPr lang="en-US" sz="1600" dirty="0"/>
              <a:t>% LGB</a:t>
            </a:r>
          </a:p>
          <a:p>
            <a:endParaRPr lang="en-US" sz="1400" dirty="0"/>
          </a:p>
          <a:p>
            <a:endParaRPr lang="en-US" sz="1400" dirty="0" smtClean="0"/>
          </a:p>
          <a:p>
            <a:endParaRPr lang="en-US" sz="1400" dirty="0" smtClean="0"/>
          </a:p>
        </p:txBody>
      </p:sp>
      <p:sp>
        <p:nvSpPr>
          <p:cNvPr id="4" name="Content Placeholder 3"/>
          <p:cNvSpPr>
            <a:spLocks noGrp="1"/>
          </p:cNvSpPr>
          <p:nvPr>
            <p:ph sz="half" idx="2"/>
          </p:nvPr>
        </p:nvSpPr>
        <p:spPr>
          <a:xfrm>
            <a:off x="389255" y="4140200"/>
            <a:ext cx="8155214" cy="2505124"/>
          </a:xfrm>
        </p:spPr>
        <p:txBody>
          <a:bodyPr>
            <a:normAutofit/>
          </a:bodyPr>
          <a:lstStyle/>
          <a:p>
            <a:r>
              <a:rPr lang="en-US" sz="1900" dirty="0" smtClean="0">
                <a:solidFill>
                  <a:schemeClr val="tx1"/>
                </a:solidFill>
              </a:rPr>
              <a:t>15% dropout</a:t>
            </a:r>
          </a:p>
        </p:txBody>
      </p:sp>
      <p:pic>
        <p:nvPicPr>
          <p:cNvPr id="5" name="Picture 4" descr="Trans issues in America Graph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0" y="1463012"/>
            <a:ext cx="5295900" cy="4940300"/>
          </a:xfrm>
          <a:prstGeom prst="rect">
            <a:avLst/>
          </a:prstGeom>
        </p:spPr>
      </p:pic>
    </p:spTree>
    <p:extLst>
      <p:ext uri="{BB962C8B-B14F-4D97-AF65-F5344CB8AC3E}">
        <p14:creationId xmlns:p14="http://schemas.microsoft.com/office/powerpoint/2010/main" val="401655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0329"/>
          </a:xfrm>
        </p:spPr>
        <p:txBody>
          <a:bodyPr/>
          <a:lstStyle/>
          <a:p>
            <a:r>
              <a:rPr lang="en-US" sz="4000" dirty="0" smtClean="0"/>
              <a:t>Family Acceptance Project</a:t>
            </a:r>
            <a:endParaRPr lang="en-US" sz="4000" dirty="0"/>
          </a:p>
        </p:txBody>
      </p:sp>
      <p:sp>
        <p:nvSpPr>
          <p:cNvPr id="3" name="Content Placeholder 2"/>
          <p:cNvSpPr>
            <a:spLocks noGrp="1"/>
          </p:cNvSpPr>
          <p:nvPr>
            <p:ph idx="1"/>
          </p:nvPr>
        </p:nvSpPr>
        <p:spPr>
          <a:xfrm>
            <a:off x="284163" y="1605345"/>
            <a:ext cx="7413074" cy="4843744"/>
          </a:xfrm>
        </p:spPr>
        <p:txBody>
          <a:bodyPr>
            <a:normAutofit/>
          </a:bodyPr>
          <a:lstStyle/>
          <a:p>
            <a:pPr marL="0" indent="0">
              <a:buNone/>
            </a:pPr>
            <a:r>
              <a:rPr lang="en-US" dirty="0" smtClean="0"/>
              <a:t>Without family support: </a:t>
            </a:r>
          </a:p>
          <a:p>
            <a:r>
              <a:rPr lang="en-US" dirty="0"/>
              <a:t>More than </a:t>
            </a:r>
            <a:r>
              <a:rPr lang="en-US" dirty="0" smtClean="0"/>
              <a:t>8X as </a:t>
            </a:r>
            <a:r>
              <a:rPr lang="en-US" dirty="0"/>
              <a:t>likely to have attempted </a:t>
            </a:r>
            <a:r>
              <a:rPr lang="en-US" dirty="0" smtClean="0"/>
              <a:t>suicide</a:t>
            </a:r>
            <a:endParaRPr lang="en-US" dirty="0"/>
          </a:p>
          <a:p>
            <a:r>
              <a:rPr lang="en-US" dirty="0" smtClean="0"/>
              <a:t>Nearly 6X as </a:t>
            </a:r>
            <a:r>
              <a:rPr lang="en-US" dirty="0"/>
              <a:t>likely to report high levels of </a:t>
            </a:r>
            <a:r>
              <a:rPr lang="en-US" dirty="0" smtClean="0"/>
              <a:t>depression</a:t>
            </a:r>
          </a:p>
          <a:p>
            <a:r>
              <a:rPr lang="en-US" dirty="0" smtClean="0"/>
              <a:t>More </a:t>
            </a:r>
            <a:r>
              <a:rPr lang="en-US" dirty="0"/>
              <a:t>than </a:t>
            </a:r>
            <a:r>
              <a:rPr lang="en-US" dirty="0" smtClean="0"/>
              <a:t>3X as </a:t>
            </a:r>
            <a:r>
              <a:rPr lang="en-US" dirty="0"/>
              <a:t>likely to use illegal </a:t>
            </a:r>
            <a:r>
              <a:rPr lang="en-US" dirty="0" smtClean="0"/>
              <a:t>drugs</a:t>
            </a:r>
          </a:p>
          <a:p>
            <a:r>
              <a:rPr lang="en-US" dirty="0" smtClean="0"/>
              <a:t>More </a:t>
            </a:r>
            <a:r>
              <a:rPr lang="en-US" dirty="0"/>
              <a:t>than 3 </a:t>
            </a:r>
            <a:r>
              <a:rPr lang="en-US" dirty="0" smtClean="0"/>
              <a:t>X </a:t>
            </a:r>
            <a:r>
              <a:rPr lang="en-US" dirty="0"/>
              <a:t>as likely to be at high risk for HIV and </a:t>
            </a:r>
            <a:r>
              <a:rPr lang="en-US" dirty="0" smtClean="0"/>
              <a:t>sexually transmitted </a:t>
            </a:r>
            <a:r>
              <a:rPr lang="en-US" dirty="0"/>
              <a:t>diseases</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13" y="1900705"/>
            <a:ext cx="1586947" cy="3018033"/>
          </a:xfrm>
          <a:prstGeom prst="rect">
            <a:avLst/>
          </a:prstGeom>
        </p:spPr>
      </p:pic>
      <p:pic>
        <p:nvPicPr>
          <p:cNvPr id="6" name="Picture 5"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349" y="5181601"/>
            <a:ext cx="1524000" cy="1524000"/>
          </a:xfrm>
          <a:prstGeom prst="rect">
            <a:avLst/>
          </a:prstGeom>
        </p:spPr>
      </p:pic>
    </p:spTree>
    <p:extLst>
      <p:ext uri="{BB962C8B-B14F-4D97-AF65-F5344CB8AC3E}">
        <p14:creationId xmlns:p14="http://schemas.microsoft.com/office/powerpoint/2010/main" val="150375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sgd_2_1_65_fig1a.g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74558" y="1277678"/>
            <a:ext cx="7239000" cy="4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extBox 2"/>
          <p:cNvSpPr txBox="1">
            <a:spLocks noChangeArrowheads="1"/>
          </p:cNvSpPr>
          <p:nvPr/>
        </p:nvSpPr>
        <p:spPr bwMode="auto">
          <a:xfrm>
            <a:off x="127000" y="5849447"/>
            <a:ext cx="8890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dirty="0">
                <a:solidFill>
                  <a:srgbClr val="000000"/>
                </a:solidFill>
                <a:latin typeface="Verdana" charset="0"/>
              </a:rPr>
              <a:t>Minority stress and resilience factors in transgender and gender non-conforming people. Dashed line indicates inverse relationships.</a:t>
            </a:r>
          </a:p>
          <a:p>
            <a:pPr algn="ctr" eaLnBrk="1" hangingPunct="1"/>
            <a:endParaRPr lang="en-US" sz="1000" dirty="0">
              <a:solidFill>
                <a:srgbClr val="000000"/>
              </a:solidFill>
              <a:latin typeface="Verdana" charset="0"/>
            </a:endParaRPr>
          </a:p>
          <a:p>
            <a:pPr algn="ctr" eaLnBrk="1" hangingPunct="1"/>
            <a:endParaRPr lang="en-US" sz="1000" dirty="0">
              <a:solidFill>
                <a:srgbClr val="000000"/>
              </a:solidFill>
              <a:latin typeface="Verdana" charset="0"/>
            </a:endParaRPr>
          </a:p>
        </p:txBody>
      </p:sp>
      <p:sp>
        <p:nvSpPr>
          <p:cNvPr id="13315" name="TextBox 3"/>
          <p:cNvSpPr txBox="1">
            <a:spLocks noChangeArrowheads="1"/>
          </p:cNvSpPr>
          <p:nvPr/>
        </p:nvSpPr>
        <p:spPr bwMode="auto">
          <a:xfrm>
            <a:off x="127000" y="6302375"/>
            <a:ext cx="8890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b="1" dirty="0" err="1">
                <a:solidFill>
                  <a:srgbClr val="000000"/>
                </a:solidFill>
                <a:latin typeface="Georgia" charset="0"/>
              </a:rPr>
              <a:t>Testa</a:t>
            </a:r>
            <a:r>
              <a:rPr lang="en-US" sz="1000" b="1" dirty="0">
                <a:solidFill>
                  <a:srgbClr val="000000"/>
                </a:solidFill>
                <a:latin typeface="Georgia" charset="0"/>
              </a:rPr>
              <a:t>, R. J., </a:t>
            </a:r>
            <a:r>
              <a:rPr lang="en-US" sz="1000" b="1" dirty="0" err="1">
                <a:solidFill>
                  <a:srgbClr val="000000"/>
                </a:solidFill>
                <a:latin typeface="Georgia" charset="0"/>
              </a:rPr>
              <a:t>Habarth</a:t>
            </a:r>
            <a:r>
              <a:rPr lang="en-US" sz="1000" b="1" dirty="0">
                <a:solidFill>
                  <a:srgbClr val="000000"/>
                </a:solidFill>
                <a:latin typeface="Georgia" charset="0"/>
              </a:rPr>
              <a:t>, J., </a:t>
            </a:r>
            <a:r>
              <a:rPr lang="en-US" sz="1000" b="1" dirty="0" err="1">
                <a:solidFill>
                  <a:srgbClr val="000000"/>
                </a:solidFill>
                <a:latin typeface="Georgia" charset="0"/>
              </a:rPr>
              <a:t>Peta</a:t>
            </a:r>
            <a:r>
              <a:rPr lang="en-US" sz="1000" b="1" dirty="0">
                <a:solidFill>
                  <a:srgbClr val="000000"/>
                </a:solidFill>
                <a:latin typeface="Georgia" charset="0"/>
              </a:rPr>
              <a:t>, J., Balsam, K., &amp; </a:t>
            </a:r>
            <a:r>
              <a:rPr lang="en-US" sz="1000" b="1" dirty="0" err="1">
                <a:solidFill>
                  <a:srgbClr val="000000"/>
                </a:solidFill>
                <a:latin typeface="Georgia" charset="0"/>
              </a:rPr>
              <a:t>Bockting</a:t>
            </a:r>
            <a:r>
              <a:rPr lang="en-US" sz="1000" b="1" dirty="0">
                <a:solidFill>
                  <a:srgbClr val="000000"/>
                </a:solidFill>
                <a:latin typeface="Georgia" charset="0"/>
              </a:rPr>
              <a:t>, W. (2015). Development of the Gender Minority Stress and Resilience Measure. </a:t>
            </a:r>
            <a:r>
              <a:rPr lang="en-US" sz="1000" b="1" i="1" dirty="0">
                <a:solidFill>
                  <a:srgbClr val="000000"/>
                </a:solidFill>
                <a:latin typeface="Georgia" charset="0"/>
              </a:rPr>
              <a:t>Psychology of Sexual Orientation and Gender Diversity, 2</a:t>
            </a:r>
            <a:r>
              <a:rPr lang="en-US" sz="1000" b="1" dirty="0">
                <a:solidFill>
                  <a:srgbClr val="000000"/>
                </a:solidFill>
                <a:latin typeface="Georgia" charset="0"/>
              </a:rPr>
              <a:t>(1), 65-77. http://</a:t>
            </a:r>
            <a:r>
              <a:rPr lang="en-US" sz="1000" b="1" dirty="0" err="1">
                <a:solidFill>
                  <a:srgbClr val="000000"/>
                </a:solidFill>
                <a:latin typeface="Georgia" charset="0"/>
              </a:rPr>
              <a:t>dx.doi.org</a:t>
            </a:r>
            <a:r>
              <a:rPr lang="en-US" sz="1000" b="1" dirty="0">
                <a:solidFill>
                  <a:srgbClr val="000000"/>
                </a:solidFill>
                <a:latin typeface="Georgia" charset="0"/>
              </a:rPr>
              <a:t>/10.1037/sgd0000081</a:t>
            </a:r>
          </a:p>
        </p:txBody>
      </p:sp>
      <p:sp>
        <p:nvSpPr>
          <p:cNvPr id="2" name="TextBox 1"/>
          <p:cNvSpPr txBox="1"/>
          <p:nvPr/>
        </p:nvSpPr>
        <p:spPr>
          <a:xfrm>
            <a:off x="974558" y="207423"/>
            <a:ext cx="7239000" cy="769441"/>
          </a:xfrm>
          <a:prstGeom prst="rect">
            <a:avLst/>
          </a:prstGeom>
          <a:noFill/>
        </p:spPr>
        <p:txBody>
          <a:bodyPr wrap="square" rtlCol="0">
            <a:spAutoFit/>
          </a:bodyPr>
          <a:lstStyle/>
          <a:p>
            <a:pPr algn="ctr"/>
            <a:r>
              <a:rPr lang="en-US" sz="4400" dirty="0">
                <a:solidFill>
                  <a:schemeClr val="accent1"/>
                </a:solidFill>
              </a:rPr>
              <a:t>Minority Stress Model</a:t>
            </a:r>
          </a:p>
        </p:txBody>
      </p:sp>
      <p:sp>
        <p:nvSpPr>
          <p:cNvPr id="5" name="Rectangle 4"/>
          <p:cNvSpPr/>
          <p:nvPr/>
        </p:nvSpPr>
        <p:spPr>
          <a:xfrm>
            <a:off x="5271018" y="4146436"/>
            <a:ext cx="575147" cy="707886"/>
          </a:xfrm>
          <a:prstGeom prst="rect">
            <a:avLst/>
          </a:prstGeom>
        </p:spPr>
        <p:txBody>
          <a:bodyPr wrap="none">
            <a:spAutoFit/>
          </a:bodyPr>
          <a:lstStyle/>
          <a:p>
            <a:r>
              <a:rPr lang="en-US" sz="4000" dirty="0">
                <a:latin typeface="Zapf Dingbats"/>
                <a:ea typeface="Zapf Dingbats"/>
                <a:cs typeface="Zapf Dingbats"/>
              </a:rPr>
              <a:t>✖</a:t>
            </a:r>
            <a:endParaRPr lang="en-US" sz="4000" dirty="0"/>
          </a:p>
        </p:txBody>
      </p:sp>
      <p:sp>
        <p:nvSpPr>
          <p:cNvPr id="6" name="Rectangle 5"/>
          <p:cNvSpPr/>
          <p:nvPr/>
        </p:nvSpPr>
        <p:spPr>
          <a:xfrm>
            <a:off x="5271018" y="4881836"/>
            <a:ext cx="536099" cy="646331"/>
          </a:xfrm>
          <a:prstGeom prst="rect">
            <a:avLst/>
          </a:prstGeom>
        </p:spPr>
        <p:txBody>
          <a:bodyPr wrap="none">
            <a:spAutoFit/>
          </a:bodyPr>
          <a:lstStyle/>
          <a:p>
            <a:r>
              <a:rPr lang="en-US" sz="3600" dirty="0">
                <a:latin typeface="Zapf Dingbats"/>
                <a:ea typeface="Zapf Dingbats"/>
                <a:cs typeface="Zapf Dingbats"/>
              </a:rPr>
              <a:t>✖</a:t>
            </a:r>
            <a:endParaRPr lang="en-US" sz="3600" dirty="0"/>
          </a:p>
        </p:txBody>
      </p:sp>
      <p:sp>
        <p:nvSpPr>
          <p:cNvPr id="7" name="TextBox 6"/>
          <p:cNvSpPr txBox="1"/>
          <p:nvPr/>
        </p:nvSpPr>
        <p:spPr>
          <a:xfrm>
            <a:off x="3014864" y="5240009"/>
            <a:ext cx="1666479" cy="369332"/>
          </a:xfrm>
          <a:prstGeom prst="rect">
            <a:avLst/>
          </a:prstGeom>
          <a:noFill/>
        </p:spPr>
        <p:txBody>
          <a:bodyPr wrap="none" rtlCol="0">
            <a:spAutoFit/>
          </a:bodyPr>
          <a:lstStyle/>
          <a:p>
            <a:r>
              <a:rPr lang="en-US" dirty="0" smtClean="0"/>
              <a:t>Burdensome?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16024899"/>
              </p:ext>
            </p:extLst>
          </p:nvPr>
        </p:nvGraphicFramePr>
        <p:xfrm>
          <a:off x="2997200" y="5219700"/>
          <a:ext cx="1676400" cy="365760"/>
        </p:xfrm>
        <a:graphic>
          <a:graphicData uri="http://schemas.openxmlformats.org/drawingml/2006/table">
            <a:tbl>
              <a:tblPr/>
              <a:tblGrid>
                <a:gridCol w="1676400">
                  <a:extLst>
                    <a:ext uri="{9D8B030D-6E8A-4147-A177-3AD203B41FA5}">
                      <a16:colId xmlns:a16="http://schemas.microsoft.com/office/drawing/2014/main" val="20000"/>
                    </a:ext>
                  </a:extLst>
                </a:gridCol>
              </a:tblGrid>
              <a:tr h="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2946400" y="5257800"/>
          <a:ext cx="1701800" cy="482600"/>
        </p:xfrm>
        <a:graphic>
          <a:graphicData uri="http://schemas.openxmlformats.org/drawingml/2006/table">
            <a:tbl>
              <a:tblPr/>
              <a:tblGrid>
                <a:gridCol w="1701800">
                  <a:extLst>
                    <a:ext uri="{9D8B030D-6E8A-4147-A177-3AD203B41FA5}">
                      <a16:colId xmlns:a16="http://schemas.microsoft.com/office/drawing/2014/main" val="20000"/>
                    </a:ext>
                  </a:extLst>
                </a:gridCol>
              </a:tblGrid>
              <a:tr h="482600">
                <a:tc>
                  <a:txBody>
                    <a:bodyPr/>
                    <a:lstStyle/>
                    <a:p>
                      <a:endParaRPr lang="en-US" dirty="0"/>
                    </a:p>
                  </a:txBody>
                  <a:tcPr>
                    <a:lnL w="12700" cmpd="sng">
                      <a:solidFill>
                        <a:srgbClr val="C00000"/>
                      </a:solidFill>
                      <a:prstDash val="solid"/>
                    </a:lnL>
                    <a:lnR w="12700" cmpd="sng">
                      <a:solidFill>
                        <a:srgbClr val="C00000"/>
                      </a:solidFill>
                      <a:prstDash val="solid"/>
                    </a:lnR>
                    <a:lnT w="12700" cmpd="sng">
                      <a:solidFill>
                        <a:srgbClr val="C00000"/>
                      </a:solidFill>
                      <a:prstDash val="solid"/>
                    </a:lnT>
                    <a:lnB w="12700" cmpd="sng">
                      <a:solidFill>
                        <a:srgbClr val="C00000"/>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2932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Role of Treatment Providers</a:t>
            </a:r>
            <a:endParaRPr lang="en-US" dirty="0"/>
          </a:p>
        </p:txBody>
      </p:sp>
    </p:spTree>
    <p:extLst>
      <p:ext uri="{BB962C8B-B14F-4D97-AF65-F5344CB8AC3E}">
        <p14:creationId xmlns:p14="http://schemas.microsoft.com/office/powerpoint/2010/main" val="397662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6440317" y="1907075"/>
            <a:ext cx="2614410" cy="4827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horz" wrap="square" lIns="91440" tIns="91440" rIns="91440" bIns="91440" anchor="t" anchorCtr="0" upright="1">
            <a:noAutofit/>
          </a:bodyPr>
          <a:lstStyle/>
          <a:p>
            <a:pPr algn="ctr" defTabSz="914400">
              <a:spcAft>
                <a:spcPts val="600"/>
              </a:spcAft>
            </a:pPr>
            <a:r>
              <a:rPr lang="en-US" sz="1600" b="1" dirty="0">
                <a:solidFill>
                  <a:prstClr val="black"/>
                </a:solidFill>
                <a:latin typeface="News Gothic MT"/>
                <a:ea typeface="ＭＳ Ｐゴシック" charset="-128"/>
                <a:cs typeface="Times New Roman" charset="0"/>
              </a:rPr>
              <a:t>Director: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Christy Olezeski, PhD</a:t>
            </a:r>
          </a:p>
          <a:p>
            <a:pPr algn="ctr" defTabSz="914400">
              <a:spcAft>
                <a:spcPts val="600"/>
              </a:spcAft>
            </a:pPr>
            <a:r>
              <a:rPr lang="en-US" sz="1600" b="1" dirty="0">
                <a:solidFill>
                  <a:prstClr val="black"/>
                </a:solidFill>
                <a:latin typeface="News Gothic MT"/>
                <a:ea typeface="ＭＳ Ｐゴシック" charset="-128"/>
                <a:cs typeface="Times New Roman" charset="0"/>
              </a:rPr>
              <a:t>Medical Director: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Susan D. Boulware, MD</a:t>
            </a:r>
          </a:p>
          <a:p>
            <a:pPr algn="ctr" defTabSz="914400">
              <a:spcAft>
                <a:spcPts val="600"/>
              </a:spcAft>
            </a:pPr>
            <a:r>
              <a:rPr lang="en-US" sz="1600" b="1" dirty="0">
                <a:solidFill>
                  <a:prstClr val="black"/>
                </a:solidFill>
                <a:latin typeface="News Gothic MT"/>
                <a:ea typeface="ＭＳ Ｐゴシック" charset="-128"/>
                <a:cs typeface="Times New Roman" charset="0"/>
              </a:rPr>
              <a:t>Endocrinology: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Anisha Patel, DO</a:t>
            </a:r>
          </a:p>
          <a:p>
            <a:pPr algn="ctr" defTabSz="914400">
              <a:spcAft>
                <a:spcPts val="600"/>
              </a:spcAft>
            </a:pPr>
            <a:r>
              <a:rPr lang="en-US" sz="1600" dirty="0">
                <a:solidFill>
                  <a:prstClr val="black"/>
                </a:solidFill>
                <a:latin typeface="News Gothic MT"/>
                <a:ea typeface="ＭＳ Ｐゴシック" charset="-128"/>
                <a:cs typeface="Times New Roman" charset="0"/>
              </a:rPr>
              <a:t>Stuart Weinzimer, MD</a:t>
            </a:r>
          </a:p>
          <a:p>
            <a:pPr algn="ctr" defTabSz="914400">
              <a:spcAft>
                <a:spcPts val="600"/>
              </a:spcAft>
            </a:pPr>
            <a:r>
              <a:rPr lang="en-US" sz="1600" b="1" dirty="0">
                <a:solidFill>
                  <a:prstClr val="black"/>
                </a:solidFill>
                <a:latin typeface="News Gothic MT"/>
                <a:ea typeface="ＭＳ Ｐゴシック" charset="-128"/>
                <a:cs typeface="Times New Roman" charset="0"/>
              </a:rPr>
              <a:t>Psychiatry: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Timothy Van Deusen, MD</a:t>
            </a:r>
          </a:p>
          <a:p>
            <a:pPr algn="ctr" defTabSz="914400">
              <a:spcAft>
                <a:spcPts val="600"/>
              </a:spcAft>
            </a:pPr>
            <a:r>
              <a:rPr lang="en-US" sz="1600" dirty="0">
                <a:solidFill>
                  <a:prstClr val="black"/>
                </a:solidFill>
                <a:latin typeface="News Gothic MT"/>
                <a:ea typeface="ＭＳ Ｐゴシック" charset="-128"/>
                <a:cs typeface="Times New Roman" charset="0"/>
              </a:rPr>
              <a:t>Gordon Weiss, MD</a:t>
            </a:r>
          </a:p>
          <a:p>
            <a:pPr algn="ctr" defTabSz="914400">
              <a:spcAft>
                <a:spcPts val="600"/>
              </a:spcAft>
            </a:pPr>
            <a:r>
              <a:rPr lang="en-US" sz="1600" b="1" dirty="0">
                <a:solidFill>
                  <a:prstClr val="black"/>
                </a:solidFill>
                <a:latin typeface="News Gothic MT"/>
                <a:ea typeface="ＭＳ Ｐゴシック" charset="-128"/>
                <a:cs typeface="Times New Roman" charset="0"/>
              </a:rPr>
              <a:t>Legal: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Alice Rosenthal, JD</a:t>
            </a:r>
          </a:p>
          <a:p>
            <a:pPr algn="ctr" defTabSz="914400">
              <a:spcAft>
                <a:spcPts val="600"/>
              </a:spcAft>
            </a:pPr>
            <a:r>
              <a:rPr lang="en-US" sz="1600" b="1" dirty="0">
                <a:solidFill>
                  <a:prstClr val="black"/>
                </a:solidFill>
                <a:latin typeface="News Gothic MT"/>
                <a:ea typeface="ＭＳ Ｐゴシック" charset="-128"/>
                <a:cs typeface="Times New Roman" charset="0"/>
              </a:rPr>
              <a:t>Medical Ethicist:</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David Hersh, MD</a:t>
            </a:r>
          </a:p>
          <a:p>
            <a:pPr algn="ctr" defTabSz="914400">
              <a:spcAft>
                <a:spcPts val="600"/>
              </a:spcAft>
            </a:pPr>
            <a:r>
              <a:rPr lang="en-US" sz="1600" dirty="0">
                <a:solidFill>
                  <a:prstClr val="black"/>
                </a:solidFill>
                <a:latin typeface="News Gothic MT"/>
                <a:ea typeface="ＭＳ Ｐゴシック" charset="-128"/>
                <a:cs typeface="Times New Roman" charset="0"/>
              </a:rPr>
              <a:t> </a:t>
            </a:r>
          </a:p>
        </p:txBody>
      </p:sp>
      <p:pic>
        <p:nvPicPr>
          <p:cNvPr id="7" name="Picture 6"/>
          <p:cNvPicPr>
            <a:picLocks noChangeAspect="1"/>
          </p:cNvPicPr>
          <p:nvPr/>
        </p:nvPicPr>
        <p:blipFill rotWithShape="1">
          <a:blip r:embed="rId3"/>
          <a:srcRect l="-862" r="55390"/>
          <a:stretch/>
        </p:blipFill>
        <p:spPr>
          <a:xfrm>
            <a:off x="3042691" y="1965844"/>
            <a:ext cx="2790808" cy="2781836"/>
          </a:xfrm>
          <a:prstGeom prst="rect">
            <a:avLst/>
          </a:prstGeom>
        </p:spPr>
      </p:pic>
      <p:sp>
        <p:nvSpPr>
          <p:cNvPr id="8" name="Text Box 5"/>
          <p:cNvSpPr txBox="1">
            <a:spLocks noChangeArrowheads="1"/>
          </p:cNvSpPr>
          <p:nvPr/>
        </p:nvSpPr>
        <p:spPr bwMode="auto">
          <a:xfrm>
            <a:off x="338982" y="1965844"/>
            <a:ext cx="2400300" cy="4768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horz" wrap="square" lIns="91440" tIns="91440" rIns="91440" bIns="91440" anchor="t" anchorCtr="0" upright="1">
            <a:noAutofit/>
          </a:bodyPr>
          <a:lstStyle/>
          <a:p>
            <a:pPr algn="ctr" defTabSz="914400">
              <a:spcAft>
                <a:spcPts val="600"/>
              </a:spcAft>
            </a:pPr>
            <a:r>
              <a:rPr lang="en-US" sz="1600" dirty="0">
                <a:solidFill>
                  <a:prstClr val="black"/>
                </a:solidFill>
                <a:latin typeface="News Gothic MT"/>
                <a:ea typeface="ＭＳ Ｐゴシック" charset="-128"/>
                <a:cs typeface="Times New Roman" charset="0"/>
              </a:rPr>
              <a:t>Interdisciplinary center  </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Endocrinology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Mental Health</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Primary Care</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Plastic Surgery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Urology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Gynecology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Repro Endo</a:t>
            </a:r>
          </a:p>
          <a:p>
            <a:pPr defTabSz="914400">
              <a:spcAft>
                <a:spcPts val="600"/>
              </a:spcAft>
            </a:pP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Children, adolescents and young adults between the </a:t>
            </a:r>
            <a:r>
              <a:rPr lang="en-US" sz="1600" b="1" dirty="0">
                <a:solidFill>
                  <a:prstClr val="black"/>
                </a:solidFill>
                <a:latin typeface="News Gothic MT"/>
                <a:ea typeface="ＭＳ Ｐゴシック" charset="-128"/>
                <a:cs typeface="Times New Roman" charset="0"/>
              </a:rPr>
              <a:t>age of </a:t>
            </a:r>
            <a:r>
              <a:rPr lang="en-US" sz="1600" dirty="0">
                <a:solidFill>
                  <a:prstClr val="black"/>
                </a:solidFill>
                <a:latin typeface="News Gothic MT"/>
                <a:ea typeface="ＭＳ Ｐゴシック" charset="-128"/>
                <a:cs typeface="Times New Roman" charset="0"/>
              </a:rPr>
              <a:t>   </a:t>
            </a:r>
            <a:r>
              <a:rPr lang="en-US" sz="1600" b="1" dirty="0">
                <a:solidFill>
                  <a:prstClr val="black"/>
                </a:solidFill>
                <a:latin typeface="News Gothic MT"/>
                <a:ea typeface="ＭＳ Ｐゴシック" charset="-128"/>
                <a:cs typeface="Times New Roman" charset="0"/>
              </a:rPr>
              <a:t>3-25 years</a:t>
            </a:r>
            <a:endParaRPr lang="en-US" sz="1600" dirty="0">
              <a:solidFill>
                <a:prstClr val="black"/>
              </a:solidFill>
              <a:latin typeface="News Gothic MT"/>
              <a:ea typeface="ＭＳ Ｐゴシック" charset="-128"/>
              <a:cs typeface="Times New Roman" charset="0"/>
            </a:endParaRPr>
          </a:p>
          <a:p>
            <a:pPr defTabSz="914400">
              <a:spcAft>
                <a:spcPts val="600"/>
              </a:spcAft>
            </a:pPr>
            <a:r>
              <a:rPr lang="en-US" sz="1600" dirty="0">
                <a:solidFill>
                  <a:prstClr val="black"/>
                </a:solidFill>
                <a:latin typeface="News Gothic MT"/>
                <a:ea typeface="ＭＳ Ｐゴシック" charset="-128"/>
                <a:cs typeface="Times New Roman" charset="0"/>
              </a:rPr>
              <a:t> </a:t>
            </a:r>
          </a:p>
        </p:txBody>
      </p:sp>
      <p:pic>
        <p:nvPicPr>
          <p:cNvPr id="2" name="Picture 1"/>
          <p:cNvPicPr>
            <a:picLocks noChangeAspect="1"/>
          </p:cNvPicPr>
          <p:nvPr/>
        </p:nvPicPr>
        <p:blipFill>
          <a:blip r:embed="rId4"/>
          <a:stretch>
            <a:fillRect/>
          </a:stretch>
        </p:blipFill>
        <p:spPr>
          <a:xfrm>
            <a:off x="2749961" y="4807669"/>
            <a:ext cx="3690356" cy="1926823"/>
          </a:xfrm>
          <a:prstGeom prst="rect">
            <a:avLst/>
          </a:prstGeom>
        </p:spPr>
      </p:pic>
      <p:sp>
        <p:nvSpPr>
          <p:cNvPr id="9" name="Text Box 30"/>
          <p:cNvSpPr txBox="1">
            <a:spLocks noChangeArrowheads="1"/>
          </p:cNvSpPr>
          <p:nvPr/>
        </p:nvSpPr>
        <p:spPr bwMode="auto">
          <a:xfrm>
            <a:off x="1081825" y="61451"/>
            <a:ext cx="6774288" cy="1845624"/>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a:ext>
          </a:extLst>
        </p:spPr>
        <p:txBody>
          <a:bodyPr rot="0" vert="horz" wrap="square" lIns="91440" tIns="0" rIns="91440" bIns="0" anchor="t" anchorCtr="0" upright="1">
            <a:noAutofit/>
          </a:bodyPr>
          <a:lstStyle/>
          <a:p>
            <a:pPr algn="ctr" defTabSz="914400"/>
            <a:r>
              <a:rPr lang="en-US" sz="3600" b="1" dirty="0">
                <a:solidFill>
                  <a:srgbClr val="2C7C9F"/>
                </a:solidFill>
                <a:latin typeface="News Gothic MT"/>
                <a:ea typeface="ＭＳ Ｐゴシック" charset="-128"/>
                <a:cs typeface="Times New Roman" charset="0"/>
              </a:rPr>
              <a:t>Yale Gender Program</a:t>
            </a:r>
          </a:p>
          <a:p>
            <a:pPr algn="ctr" defTabSz="914400">
              <a:lnSpc>
                <a:spcPct val="150000"/>
              </a:lnSpc>
            </a:pPr>
            <a:r>
              <a:rPr lang="en-US" b="1" dirty="0">
                <a:solidFill>
                  <a:srgbClr val="2C7C9F"/>
                </a:solidFill>
                <a:latin typeface="News Gothic MT"/>
                <a:ea typeface="ＭＳ Ｐゴシック" charset="-128"/>
                <a:cs typeface="Times New Roman" charset="0"/>
              </a:rPr>
              <a:t>1 Long Wharf Drive, 2</a:t>
            </a:r>
            <a:r>
              <a:rPr lang="en-US" b="1" baseline="30000" dirty="0">
                <a:solidFill>
                  <a:srgbClr val="2C7C9F"/>
                </a:solidFill>
                <a:latin typeface="News Gothic MT"/>
                <a:ea typeface="ＭＳ Ｐゴシック" charset="-128"/>
                <a:cs typeface="Times New Roman" charset="0"/>
              </a:rPr>
              <a:t>nd</a:t>
            </a:r>
            <a:r>
              <a:rPr lang="en-US" b="1" dirty="0">
                <a:solidFill>
                  <a:srgbClr val="2C7C9F"/>
                </a:solidFill>
                <a:latin typeface="News Gothic MT"/>
                <a:ea typeface="ＭＳ Ｐゴシック" charset="-128"/>
                <a:cs typeface="Times New Roman" charset="0"/>
              </a:rPr>
              <a:t> Floor</a:t>
            </a:r>
            <a:endParaRPr lang="en-US" sz="1050" b="1" dirty="0">
              <a:solidFill>
                <a:srgbClr val="2C7C9F"/>
              </a:solidFill>
              <a:latin typeface="News Gothic MT"/>
              <a:ea typeface="ＭＳ Ｐゴシック" charset="-128"/>
              <a:cs typeface="Times New Roman" charset="0"/>
            </a:endParaRPr>
          </a:p>
          <a:p>
            <a:pPr algn="ctr" defTabSz="914400">
              <a:lnSpc>
                <a:spcPct val="150000"/>
              </a:lnSpc>
            </a:pPr>
            <a:r>
              <a:rPr lang="en-US" b="1" dirty="0">
                <a:solidFill>
                  <a:srgbClr val="2C7C9F"/>
                </a:solidFill>
                <a:latin typeface="News Gothic MT"/>
                <a:ea typeface="ＭＳ Ｐゴシック" charset="-128"/>
                <a:cs typeface="Times New Roman" charset="0"/>
              </a:rPr>
              <a:t>New Haven, CT 06511</a:t>
            </a:r>
            <a:br>
              <a:rPr lang="en-US" b="1" dirty="0">
                <a:solidFill>
                  <a:srgbClr val="2C7C9F"/>
                </a:solidFill>
                <a:latin typeface="News Gothic MT"/>
                <a:ea typeface="ＭＳ Ｐゴシック" charset="-128"/>
                <a:cs typeface="Times New Roman" charset="0"/>
              </a:rPr>
            </a:br>
            <a:r>
              <a:rPr lang="en-US" b="1" dirty="0">
                <a:solidFill>
                  <a:prstClr val="black"/>
                </a:solidFill>
                <a:latin typeface="News Gothic MT"/>
                <a:ea typeface="ＭＳ Ｐゴシック" charset="-128"/>
                <a:cs typeface="Times New Roman" charset="0"/>
              </a:rPr>
              <a:t>Appointments:  203-785-4081</a:t>
            </a:r>
            <a:endParaRPr lang="en-US" sz="1050" b="1" dirty="0">
              <a:solidFill>
                <a:prstClr val="black"/>
              </a:solidFill>
              <a:latin typeface="News Gothic MT"/>
              <a:ea typeface="ＭＳ Ｐゴシック" charset="-128"/>
              <a:cs typeface="Times New Roman" charset="0"/>
            </a:endParaRPr>
          </a:p>
          <a:p>
            <a:pPr algn="ctr" defTabSz="914400"/>
            <a:endParaRPr lang="en-US" dirty="0">
              <a:solidFill>
                <a:prstClr val="black"/>
              </a:solidFill>
              <a:latin typeface="Candara" charset="0"/>
              <a:ea typeface="ＭＳ Ｐゴシック" charset="-128"/>
              <a:cs typeface="Times New Roman" charset="0"/>
            </a:endParaRPr>
          </a:p>
        </p:txBody>
      </p:sp>
    </p:spTree>
    <p:extLst>
      <p:ext uri="{BB962C8B-B14F-4D97-AF65-F5344CB8AC3E}">
        <p14:creationId xmlns:p14="http://schemas.microsoft.com/office/powerpoint/2010/main" val="520700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Types of Treatment</a:t>
            </a:r>
            <a:endParaRPr lang="en-US" sz="4400" dirty="0"/>
          </a:p>
        </p:txBody>
      </p:sp>
      <p:sp>
        <p:nvSpPr>
          <p:cNvPr id="5" name="Content Placeholder 4"/>
          <p:cNvSpPr>
            <a:spLocks noGrp="1"/>
          </p:cNvSpPr>
          <p:nvPr>
            <p:ph idx="1"/>
          </p:nvPr>
        </p:nvSpPr>
        <p:spPr/>
        <p:txBody>
          <a:bodyPr/>
          <a:lstStyle/>
          <a:p>
            <a:r>
              <a:rPr lang="en-US" dirty="0" smtClean="0"/>
              <a:t>Disconfirming/conversion therapy</a:t>
            </a:r>
          </a:p>
          <a:p>
            <a:r>
              <a:rPr lang="en-US" dirty="0" smtClean="0"/>
              <a:t>Wait and See</a:t>
            </a:r>
          </a:p>
          <a:p>
            <a:r>
              <a:rPr lang="en-US" dirty="0" smtClean="0"/>
              <a:t>Affirming</a:t>
            </a:r>
            <a:endParaRPr lang="en-US" dirty="0"/>
          </a:p>
        </p:txBody>
      </p:sp>
    </p:spTree>
    <p:extLst>
      <p:ext uri="{BB962C8B-B14F-4D97-AF65-F5344CB8AC3E}">
        <p14:creationId xmlns:p14="http://schemas.microsoft.com/office/powerpoint/2010/main" val="72112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Affirming Stance</a:t>
            </a:r>
            <a:endParaRPr lang="en-US" sz="4400" dirty="0"/>
          </a:p>
        </p:txBody>
      </p:sp>
      <p:sp>
        <p:nvSpPr>
          <p:cNvPr id="3" name="Content Placeholder 2"/>
          <p:cNvSpPr>
            <a:spLocks noGrp="1"/>
          </p:cNvSpPr>
          <p:nvPr>
            <p:ph idx="1"/>
          </p:nvPr>
        </p:nvSpPr>
        <p:spPr>
          <a:xfrm>
            <a:off x="549275" y="1623391"/>
            <a:ext cx="8042276" cy="4320210"/>
          </a:xfrm>
        </p:spPr>
        <p:txBody>
          <a:bodyPr>
            <a:normAutofit/>
          </a:bodyPr>
          <a:lstStyle/>
          <a:p>
            <a:r>
              <a:rPr lang="en-US" dirty="0" smtClean="0"/>
              <a:t>GV is not a disorder</a:t>
            </a:r>
          </a:p>
          <a:p>
            <a:r>
              <a:rPr lang="en-US" dirty="0" smtClean="0"/>
              <a:t>Gender presentations are diverse </a:t>
            </a:r>
          </a:p>
          <a:p>
            <a:r>
              <a:rPr lang="en-US" dirty="0" smtClean="0"/>
              <a:t>Gender is an interplay between biology, development, socialization and culture</a:t>
            </a:r>
          </a:p>
          <a:p>
            <a:r>
              <a:rPr lang="en-US" dirty="0" smtClean="0"/>
              <a:t>Gender is fluid and not binary</a:t>
            </a:r>
          </a:p>
          <a:p>
            <a:r>
              <a:rPr lang="en-US" dirty="0" smtClean="0"/>
              <a:t>Mental health concerns stem from negative cultural reactions and are not within the person</a:t>
            </a:r>
          </a:p>
          <a:p>
            <a:r>
              <a:rPr lang="en-US" dirty="0" smtClean="0"/>
              <a:t>Connections to the community are very helpful</a:t>
            </a:r>
            <a:endParaRPr lang="en-US" dirty="0"/>
          </a:p>
        </p:txBody>
      </p:sp>
    </p:spTree>
    <p:extLst>
      <p:ext uri="{BB962C8B-B14F-4D97-AF65-F5344CB8AC3E}">
        <p14:creationId xmlns:p14="http://schemas.microsoft.com/office/powerpoint/2010/main" val="67489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98924"/>
          </a:xfrm>
        </p:spPr>
        <p:txBody>
          <a:bodyPr>
            <a:normAutofit fontScale="90000"/>
          </a:bodyPr>
          <a:lstStyle/>
          <a:p>
            <a:r>
              <a:rPr lang="en-US" dirty="0" smtClean="0"/>
              <a:t>Role of Mental Health Providers</a:t>
            </a:r>
            <a:endParaRPr lang="en-US" dirty="0"/>
          </a:p>
        </p:txBody>
      </p:sp>
      <p:sp>
        <p:nvSpPr>
          <p:cNvPr id="3" name="Content Placeholder 2"/>
          <p:cNvSpPr>
            <a:spLocks noGrp="1"/>
          </p:cNvSpPr>
          <p:nvPr>
            <p:ph idx="1"/>
          </p:nvPr>
        </p:nvSpPr>
        <p:spPr>
          <a:xfrm>
            <a:off x="257238" y="1600200"/>
            <a:ext cx="8886762" cy="4495800"/>
          </a:xfrm>
        </p:spPr>
        <p:txBody>
          <a:bodyPr>
            <a:normAutofit lnSpcReduction="10000"/>
          </a:bodyPr>
          <a:lstStyle/>
          <a:p>
            <a:r>
              <a:rPr lang="en-US" dirty="0" smtClean="0"/>
              <a:t>Assess GD</a:t>
            </a:r>
          </a:p>
          <a:p>
            <a:r>
              <a:rPr lang="en-US" dirty="0" smtClean="0"/>
              <a:t>Provide family counseling/support (re: acceptance/secrecy)</a:t>
            </a:r>
          </a:p>
          <a:p>
            <a:r>
              <a:rPr lang="en-US" dirty="0" smtClean="0"/>
              <a:t>Assess co-morbid disorders</a:t>
            </a:r>
          </a:p>
          <a:p>
            <a:r>
              <a:rPr lang="en-US" dirty="0" smtClean="0"/>
              <a:t>Refer for physical interventions (after documentation)</a:t>
            </a:r>
          </a:p>
          <a:p>
            <a:r>
              <a:rPr lang="en-US" dirty="0" smtClean="0"/>
              <a:t>Educate/advocate in community</a:t>
            </a:r>
          </a:p>
          <a:p>
            <a:r>
              <a:rPr lang="en-US" dirty="0" smtClean="0"/>
              <a:t>Refer to peer/family support networks</a:t>
            </a:r>
          </a:p>
          <a:p>
            <a:pPr marL="0" indent="0">
              <a:buNone/>
            </a:pPr>
            <a:r>
              <a:rPr lang="en-US" dirty="0" smtClean="0">
                <a:hlinkClick r:id="rId2"/>
              </a:rPr>
              <a:t>Leelah's Coverage</a:t>
            </a:r>
            <a:endParaRPr lang="en-US" dirty="0"/>
          </a:p>
        </p:txBody>
      </p:sp>
      <p:pic>
        <p:nvPicPr>
          <p:cNvPr id="4" name="Picture 3"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940" y="4596319"/>
            <a:ext cx="2261681" cy="2261681"/>
          </a:xfrm>
          <a:prstGeom prst="rect">
            <a:avLst/>
          </a:prstGeom>
        </p:spPr>
      </p:pic>
    </p:spTree>
    <p:extLst>
      <p:ext uri="{BB962C8B-B14F-4D97-AF65-F5344CB8AC3E}">
        <p14:creationId xmlns:p14="http://schemas.microsoft.com/office/powerpoint/2010/main" val="520683611"/>
      </p:ext>
    </p:extLst>
  </p:cSld>
  <p:clrMapOvr>
    <a:masterClrMapping/>
  </p:clrMapOvr>
  <mc:AlternateContent xmlns:mc="http://schemas.openxmlformats.org/markup-compatibility/2006" xmlns:p14="http://schemas.microsoft.com/office/powerpoint/2010/main">
    <mc:Choice Requires="p14">
      <p:transition spd="slow" p14:dur="2000" advTm="124729"/>
    </mc:Choice>
    <mc:Fallback xmlns="">
      <p:transition xmlns:p14="http://schemas.microsoft.com/office/powerpoint/2010/main" spd="slow" advTm="12472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en-US" sz="4400" dirty="0" smtClean="0"/>
              <a:t>Standards of Care	</a:t>
            </a:r>
            <a:endParaRPr lang="en-US" sz="4400" dirty="0"/>
          </a:p>
        </p:txBody>
      </p:sp>
      <p:sp>
        <p:nvSpPr>
          <p:cNvPr id="3" name="Content Placeholder 2"/>
          <p:cNvSpPr>
            <a:spLocks noGrp="1"/>
          </p:cNvSpPr>
          <p:nvPr>
            <p:ph idx="1"/>
          </p:nvPr>
        </p:nvSpPr>
        <p:spPr>
          <a:xfrm>
            <a:off x="549275" y="1236133"/>
            <a:ext cx="8042276" cy="4707468"/>
          </a:xfrm>
        </p:spPr>
        <p:txBody>
          <a:bodyPr>
            <a:normAutofit fontScale="77500" lnSpcReduction="20000"/>
          </a:bodyPr>
          <a:lstStyle/>
          <a:p>
            <a:r>
              <a:rPr lang="en-US" dirty="0" smtClean="0"/>
              <a:t>Interdisciplinary Team</a:t>
            </a:r>
          </a:p>
          <a:p>
            <a:r>
              <a:rPr lang="en-US" dirty="0" smtClean="0"/>
              <a:t>Assessment</a:t>
            </a:r>
            <a:endParaRPr lang="en-US" dirty="0"/>
          </a:p>
          <a:p>
            <a:pPr lvl="1"/>
            <a:r>
              <a:rPr lang="en-US" dirty="0"/>
              <a:t>Impact of stigma</a:t>
            </a:r>
          </a:p>
          <a:p>
            <a:pPr lvl="1"/>
            <a:r>
              <a:rPr lang="en-US" dirty="0"/>
              <a:t>Availability of </a:t>
            </a:r>
            <a:r>
              <a:rPr lang="en-US" dirty="0" smtClean="0"/>
              <a:t>support</a:t>
            </a:r>
          </a:p>
          <a:p>
            <a:pPr lvl="1"/>
            <a:r>
              <a:rPr lang="en-US" dirty="0" smtClean="0"/>
              <a:t>Ability to consent</a:t>
            </a:r>
            <a:endParaRPr lang="en-US" dirty="0"/>
          </a:p>
          <a:p>
            <a:r>
              <a:rPr lang="en-US" dirty="0"/>
              <a:t>Discuss </a:t>
            </a:r>
            <a:r>
              <a:rPr lang="en-US" dirty="0" smtClean="0"/>
              <a:t>Options – risks/benefits</a:t>
            </a:r>
          </a:p>
          <a:p>
            <a:r>
              <a:rPr lang="en-US" dirty="0" smtClean="0"/>
              <a:t>Fertility </a:t>
            </a:r>
            <a:endParaRPr lang="en-US" dirty="0"/>
          </a:p>
          <a:p>
            <a:r>
              <a:rPr lang="en-US" dirty="0"/>
              <a:t>Assess co-existing MH concerns</a:t>
            </a:r>
          </a:p>
          <a:p>
            <a:pPr lvl="1"/>
            <a:r>
              <a:rPr lang="en-US" dirty="0"/>
              <a:t>Need to be </a:t>
            </a:r>
            <a:r>
              <a:rPr lang="en-US" dirty="0" smtClean="0"/>
              <a:t>stabilized</a:t>
            </a:r>
          </a:p>
          <a:p>
            <a:r>
              <a:rPr lang="en-US" dirty="0" smtClean="0"/>
              <a:t>Medical follow up every 3-6 months</a:t>
            </a:r>
          </a:p>
          <a:p>
            <a:r>
              <a:rPr lang="en-US" dirty="0" smtClean="0"/>
              <a:t>Surgery after 1 year hormone treatment, social transition </a:t>
            </a:r>
          </a:p>
          <a:p>
            <a:pPr lvl="1"/>
            <a:r>
              <a:rPr lang="en-US" dirty="0" smtClean="0"/>
              <a:t>Legal age of majority? </a:t>
            </a:r>
            <a:endParaRPr lang="en-US" dirty="0"/>
          </a:p>
        </p:txBody>
      </p:sp>
      <p:sp>
        <p:nvSpPr>
          <p:cNvPr id="4" name="TextBox 3"/>
          <p:cNvSpPr txBox="1"/>
          <p:nvPr/>
        </p:nvSpPr>
        <p:spPr>
          <a:xfrm>
            <a:off x="440069" y="5998196"/>
            <a:ext cx="5442516" cy="738664"/>
          </a:xfrm>
          <a:prstGeom prst="rect">
            <a:avLst/>
          </a:prstGeom>
          <a:noFill/>
        </p:spPr>
        <p:txBody>
          <a:bodyPr wrap="none" rtlCol="0">
            <a:spAutoFit/>
          </a:bodyPr>
          <a:lstStyle/>
          <a:p>
            <a:r>
              <a:rPr lang="en-US" sz="1200" dirty="0"/>
              <a:t>http://</a:t>
            </a:r>
            <a:r>
              <a:rPr lang="en-US" sz="1200" dirty="0" err="1"/>
              <a:t>www.wpath.org</a:t>
            </a:r>
            <a:r>
              <a:rPr lang="en-US" sz="1200" dirty="0"/>
              <a:t>/</a:t>
            </a:r>
            <a:r>
              <a:rPr lang="en-US" sz="1200" dirty="0" err="1"/>
              <a:t>site_page.cfm?pk_association_webpage_menu</a:t>
            </a:r>
            <a:r>
              <a:rPr lang="en-US" sz="1200" dirty="0"/>
              <a:t>=1351</a:t>
            </a:r>
          </a:p>
          <a:p>
            <a:r>
              <a:rPr lang="en-US" sz="1200" dirty="0"/>
              <a:t>https://</a:t>
            </a:r>
            <a:r>
              <a:rPr lang="en-US" sz="1200" dirty="0" err="1"/>
              <a:t>academic.oup.com</a:t>
            </a:r>
            <a:r>
              <a:rPr lang="en-US" sz="1200" dirty="0"/>
              <a:t>/</a:t>
            </a:r>
            <a:r>
              <a:rPr lang="en-US" sz="1200" dirty="0" err="1"/>
              <a:t>jcem</a:t>
            </a:r>
            <a:r>
              <a:rPr lang="en-US" sz="1200" dirty="0"/>
              <a:t>/article-lookup/</a:t>
            </a:r>
            <a:r>
              <a:rPr lang="en-US" sz="1200" dirty="0" err="1"/>
              <a:t>doi</a:t>
            </a:r>
            <a:r>
              <a:rPr lang="en-US" sz="1200" dirty="0"/>
              <a:t>/10.1210/jc.2009-0345</a:t>
            </a:r>
          </a:p>
          <a:p>
            <a:endParaRPr lang="en-US" dirty="0"/>
          </a:p>
        </p:txBody>
      </p:sp>
      <p:pic>
        <p:nvPicPr>
          <p:cNvPr id="5" name="Picture 4" descr="Raising-A-Trans-Child-Cosmopolitian-Wear-Your-Voice-Article-e144961036428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167" y="2014539"/>
            <a:ext cx="2667000" cy="2667000"/>
          </a:xfrm>
          <a:prstGeom prst="rect">
            <a:avLst/>
          </a:prstGeom>
        </p:spPr>
      </p:pic>
    </p:spTree>
    <p:extLst>
      <p:ext uri="{BB962C8B-B14F-4D97-AF65-F5344CB8AC3E}">
        <p14:creationId xmlns:p14="http://schemas.microsoft.com/office/powerpoint/2010/main" val="78429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51900" cy="842962"/>
          </a:xfrm>
        </p:spPr>
        <p:txBody>
          <a:bodyPr/>
          <a:lstStyle/>
          <a:p>
            <a:r>
              <a:rPr lang="en-US" sz="3600" dirty="0" smtClean="0"/>
              <a:t>Treatment – Pre-Pubescent Children</a:t>
            </a:r>
            <a:endParaRPr lang="en-US" sz="3600" dirty="0"/>
          </a:p>
        </p:txBody>
      </p:sp>
      <p:sp>
        <p:nvSpPr>
          <p:cNvPr id="3" name="Content Placeholder 2"/>
          <p:cNvSpPr>
            <a:spLocks noGrp="1"/>
          </p:cNvSpPr>
          <p:nvPr>
            <p:ph idx="1"/>
          </p:nvPr>
        </p:nvSpPr>
        <p:spPr/>
        <p:txBody>
          <a:bodyPr/>
          <a:lstStyle/>
          <a:p>
            <a:r>
              <a:rPr lang="en-US" dirty="0" smtClean="0"/>
              <a:t>Assessment and exploration</a:t>
            </a:r>
          </a:p>
          <a:p>
            <a:pPr lvl="1"/>
            <a:r>
              <a:rPr lang="en-US" dirty="0" smtClean="0"/>
              <a:t>Support</a:t>
            </a:r>
          </a:p>
          <a:p>
            <a:pPr lvl="1"/>
            <a:r>
              <a:rPr lang="en-US" dirty="0" smtClean="0"/>
              <a:t>Watchful exploration</a:t>
            </a:r>
          </a:p>
          <a:p>
            <a:pPr lvl="1"/>
            <a:r>
              <a:rPr lang="en-US" dirty="0" smtClean="0"/>
              <a:t>Social transition</a:t>
            </a:r>
          </a:p>
          <a:p>
            <a:r>
              <a:rPr lang="en-US" dirty="0" smtClean="0"/>
              <a:t>Assessment of safety</a:t>
            </a:r>
            <a:endParaRPr lang="en-US" dirty="0"/>
          </a:p>
          <a:p>
            <a:r>
              <a:rPr lang="en-US" dirty="0" smtClean="0"/>
              <a:t>Family/community support</a:t>
            </a:r>
          </a:p>
          <a:p>
            <a:r>
              <a:rPr lang="en-US" dirty="0" smtClean="0"/>
              <a:t>Understanding of flexible stance</a:t>
            </a:r>
          </a:p>
        </p:txBody>
      </p:sp>
      <p:pic>
        <p:nvPicPr>
          <p:cNvPr id="5" name="Picture 4"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827" y="1858328"/>
            <a:ext cx="2324100" cy="3492500"/>
          </a:xfrm>
          <a:prstGeom prst="rect">
            <a:avLst/>
          </a:prstGeom>
        </p:spPr>
      </p:pic>
      <p:sp>
        <p:nvSpPr>
          <p:cNvPr id="4" name="TextBox 3"/>
          <p:cNvSpPr txBox="1"/>
          <p:nvPr/>
        </p:nvSpPr>
        <p:spPr>
          <a:xfrm>
            <a:off x="355600" y="5726668"/>
            <a:ext cx="7152712" cy="1477328"/>
          </a:xfrm>
          <a:prstGeom prst="rect">
            <a:avLst/>
          </a:prstGeom>
          <a:noFill/>
        </p:spPr>
        <p:txBody>
          <a:bodyPr wrap="square" rtlCol="0">
            <a:spAutoFit/>
          </a:bodyPr>
          <a:lstStyle/>
          <a:p>
            <a:r>
              <a:rPr lang="en-US" sz="1200" dirty="0"/>
              <a:t>Olson, K. R., </a:t>
            </a:r>
            <a:r>
              <a:rPr lang="en-US" sz="1200" dirty="0" err="1"/>
              <a:t>Durwood</a:t>
            </a:r>
            <a:r>
              <a:rPr lang="en-US" sz="1200" dirty="0"/>
              <a:t>, L., </a:t>
            </a:r>
            <a:r>
              <a:rPr lang="en-US" sz="1200" dirty="0" err="1"/>
              <a:t>DeMeules</a:t>
            </a:r>
            <a:r>
              <a:rPr lang="en-US" sz="1200" dirty="0"/>
              <a:t>, M., &amp; McLaughlin, K. A. (2016). Mental health of transgender children who are supported in their identities. </a:t>
            </a:r>
            <a:r>
              <a:rPr lang="en-US" sz="1200" i="1" dirty="0"/>
              <a:t>Pediatrics</a:t>
            </a:r>
            <a:r>
              <a:rPr lang="en-US" sz="1200" dirty="0"/>
              <a:t>, </a:t>
            </a:r>
            <a:r>
              <a:rPr lang="en-US" sz="1200" dirty="0" smtClean="0"/>
              <a:t>1-8.</a:t>
            </a:r>
          </a:p>
          <a:p>
            <a:r>
              <a:rPr lang="en-US" sz="1200" dirty="0" err="1"/>
              <a:t>Durwood</a:t>
            </a:r>
            <a:r>
              <a:rPr lang="en-US" sz="1200" dirty="0"/>
              <a:t>, L., McLaughlin, K. A., &amp; Olson, K. R. (2017). Mental health and self-worth in socially transitioned transgender youth. </a:t>
            </a:r>
            <a:r>
              <a:rPr lang="en-US" sz="1200" i="1" dirty="0"/>
              <a:t>Journal of the American Academy of Child &amp; Adolescent Psychiatry</a:t>
            </a:r>
            <a:r>
              <a:rPr lang="en-US" sz="1200" dirty="0"/>
              <a:t>, </a:t>
            </a:r>
            <a:r>
              <a:rPr lang="en-US" sz="1200" i="1" dirty="0"/>
              <a:t>56</a:t>
            </a:r>
            <a:r>
              <a:rPr lang="en-US" sz="1200" dirty="0"/>
              <a:t>(2), 116-123.</a:t>
            </a:r>
          </a:p>
          <a:p>
            <a:endParaRPr lang="en-US" sz="1200" dirty="0"/>
          </a:p>
          <a:p>
            <a:endParaRPr lang="en-US" dirty="0"/>
          </a:p>
        </p:txBody>
      </p:sp>
    </p:spTree>
    <p:extLst>
      <p:ext uri="{BB962C8B-B14F-4D97-AF65-F5344CB8AC3E}">
        <p14:creationId xmlns:p14="http://schemas.microsoft.com/office/powerpoint/2010/main" val="15089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22724"/>
          </a:xfrm>
        </p:spPr>
        <p:txBody>
          <a:bodyPr/>
          <a:lstStyle/>
          <a:p>
            <a:r>
              <a:rPr lang="en-US" sz="4000" dirty="0" smtClean="0"/>
              <a:t>Pubescent Children</a:t>
            </a:r>
            <a:endParaRPr lang="en-US" sz="4000" dirty="0"/>
          </a:p>
        </p:txBody>
      </p:sp>
      <p:sp>
        <p:nvSpPr>
          <p:cNvPr id="3" name="Content Placeholder 2"/>
          <p:cNvSpPr>
            <a:spLocks noGrp="1"/>
          </p:cNvSpPr>
          <p:nvPr>
            <p:ph idx="1"/>
          </p:nvPr>
        </p:nvSpPr>
        <p:spPr/>
        <p:txBody>
          <a:bodyPr>
            <a:normAutofit/>
          </a:bodyPr>
          <a:lstStyle/>
          <a:p>
            <a:r>
              <a:rPr lang="en-US" dirty="0" smtClean="0"/>
              <a:t>Onset of puberty might increase GD</a:t>
            </a:r>
          </a:p>
          <a:p>
            <a:pPr lvl="1"/>
            <a:r>
              <a:rPr lang="en-US" dirty="0" smtClean="0"/>
              <a:t>Puberty suppression</a:t>
            </a:r>
          </a:p>
          <a:p>
            <a:r>
              <a:rPr lang="en-US" dirty="0" smtClean="0"/>
              <a:t>If not, support GNC behaviors</a:t>
            </a:r>
          </a:p>
          <a:p>
            <a:endParaRPr lang="en-US" dirty="0"/>
          </a:p>
          <a:p>
            <a:pPr marL="0" indent="0">
              <a:buNone/>
            </a:pPr>
            <a:endParaRPr lang="en-US" dirty="0"/>
          </a:p>
        </p:txBody>
      </p:sp>
      <p:pic>
        <p:nvPicPr>
          <p:cNvPr id="8" name="Picture 7" descr="o-9-N-10-5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83" y="3414481"/>
            <a:ext cx="3577167" cy="2529120"/>
          </a:xfrm>
          <a:prstGeom prst="rect">
            <a:avLst/>
          </a:prstGeom>
        </p:spPr>
      </p:pic>
      <p:pic>
        <p:nvPicPr>
          <p:cNvPr id="10" name="Picture 9" descr="heres-what-happened-at-the-parents-of-trans-kids--2-1632-1489178593-2_dbl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0" y="3414481"/>
            <a:ext cx="4835371" cy="3210686"/>
          </a:xfrm>
          <a:prstGeom prst="rect">
            <a:avLst/>
          </a:prstGeom>
        </p:spPr>
      </p:pic>
    </p:spTree>
    <p:extLst>
      <p:ext uri="{BB962C8B-B14F-4D97-AF65-F5344CB8AC3E}">
        <p14:creationId xmlns:p14="http://schemas.microsoft.com/office/powerpoint/2010/main" val="364713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5507"/>
          </a:xfrm>
        </p:spPr>
        <p:txBody>
          <a:bodyPr>
            <a:normAutofit/>
          </a:bodyPr>
          <a:lstStyle/>
          <a:p>
            <a:r>
              <a:rPr lang="en-US" sz="4000" dirty="0" smtClean="0"/>
              <a:t>Persistence into Adulthood</a:t>
            </a:r>
            <a:endParaRPr lang="en-US" sz="4000" dirty="0"/>
          </a:p>
        </p:txBody>
      </p:sp>
      <p:sp>
        <p:nvSpPr>
          <p:cNvPr id="3" name="Content Placeholder 2"/>
          <p:cNvSpPr>
            <a:spLocks noGrp="1"/>
          </p:cNvSpPr>
          <p:nvPr>
            <p:ph idx="1"/>
          </p:nvPr>
        </p:nvSpPr>
        <p:spPr/>
        <p:txBody>
          <a:bodyPr>
            <a:normAutofit/>
          </a:bodyPr>
          <a:lstStyle/>
          <a:p>
            <a:r>
              <a:rPr lang="en-US" dirty="0" smtClean="0"/>
              <a:t>Insistent</a:t>
            </a:r>
          </a:p>
          <a:p>
            <a:r>
              <a:rPr lang="en-US" dirty="0" smtClean="0"/>
              <a:t>Persistent</a:t>
            </a:r>
          </a:p>
          <a:p>
            <a:r>
              <a:rPr lang="en-US" dirty="0" smtClean="0"/>
              <a:t>Consistent</a:t>
            </a:r>
          </a:p>
          <a:p>
            <a:r>
              <a:rPr lang="en-US" dirty="0" smtClean="0"/>
              <a:t>Meet GD criteria</a:t>
            </a:r>
          </a:p>
          <a:p>
            <a:r>
              <a:rPr lang="en-US" dirty="0" smtClean="0"/>
              <a:t>Early onset, later referral age</a:t>
            </a:r>
          </a:p>
          <a:p>
            <a:r>
              <a:rPr lang="en-US" dirty="0" smtClean="0"/>
              <a:t>Body dysphoria</a:t>
            </a:r>
          </a:p>
          <a:p>
            <a:r>
              <a:rPr lang="en-US" dirty="0" smtClean="0"/>
              <a:t>Level of social transition</a:t>
            </a:r>
            <a:endParaRPr lang="en-US" dirty="0"/>
          </a:p>
        </p:txBody>
      </p:sp>
      <p:pic>
        <p:nvPicPr>
          <p:cNvPr id="4" name="Picture 3"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417" y="1203232"/>
            <a:ext cx="4538134" cy="2552700"/>
          </a:xfrm>
          <a:prstGeom prst="rect">
            <a:avLst/>
          </a:prstGeom>
        </p:spPr>
      </p:pic>
    </p:spTree>
    <p:extLst>
      <p:ext uri="{BB962C8B-B14F-4D97-AF65-F5344CB8AC3E}">
        <p14:creationId xmlns:p14="http://schemas.microsoft.com/office/powerpoint/2010/main" val="4222627771"/>
      </p:ext>
    </p:extLst>
  </p:cSld>
  <p:clrMapOvr>
    <a:masterClrMapping/>
  </p:clrMapOvr>
  <mc:AlternateContent xmlns:mc="http://schemas.openxmlformats.org/markup-compatibility/2006" xmlns:p14="http://schemas.microsoft.com/office/powerpoint/2010/main">
    <mc:Choice Requires="p14">
      <p:transition spd="slow" p14:dur="2000" advTm="50238"/>
    </mc:Choice>
    <mc:Fallback xmlns="">
      <p:transition xmlns:p14="http://schemas.microsoft.com/office/powerpoint/2010/main" spd="slow" advTm="5023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107576"/>
            <a:ext cx="8042276" cy="1200524"/>
          </a:xfrm>
        </p:spPr>
        <p:txBody>
          <a:bodyPr/>
          <a:lstStyle/>
          <a:p>
            <a:r>
              <a:rPr lang="en-US" sz="4000" dirty="0" smtClean="0"/>
              <a:t>Common Parental Reactions</a:t>
            </a:r>
            <a:endParaRPr lang="en-US" sz="4000" dirty="0"/>
          </a:p>
        </p:txBody>
      </p:sp>
      <p:sp>
        <p:nvSpPr>
          <p:cNvPr id="6" name="Content Placeholder 5"/>
          <p:cNvSpPr>
            <a:spLocks noGrp="1"/>
          </p:cNvSpPr>
          <p:nvPr>
            <p:ph idx="1"/>
          </p:nvPr>
        </p:nvSpPr>
        <p:spPr>
          <a:xfrm>
            <a:off x="340746" y="1600200"/>
            <a:ext cx="8028554" cy="4495800"/>
          </a:xfrm>
        </p:spPr>
        <p:txBody>
          <a:bodyPr>
            <a:normAutofit lnSpcReduction="10000"/>
          </a:bodyPr>
          <a:lstStyle/>
          <a:p>
            <a:r>
              <a:rPr lang="en-US" dirty="0" smtClean="0"/>
              <a:t>Grief</a:t>
            </a:r>
          </a:p>
          <a:p>
            <a:pPr lvl="1"/>
            <a:r>
              <a:rPr lang="en-US" dirty="0" smtClean="0"/>
              <a:t>Loss of internalized (hetero, </a:t>
            </a:r>
            <a:r>
              <a:rPr lang="en-US" dirty="0" err="1" smtClean="0"/>
              <a:t>cis</a:t>
            </a:r>
            <a:r>
              <a:rPr lang="en-US" dirty="0" smtClean="0"/>
              <a:t> gender) story of their child</a:t>
            </a:r>
          </a:p>
          <a:p>
            <a:r>
              <a:rPr lang="en-US" dirty="0" smtClean="0"/>
              <a:t>Helplessness and Fear: </a:t>
            </a:r>
          </a:p>
          <a:p>
            <a:pPr lvl="1"/>
            <a:r>
              <a:rPr lang="en-US" dirty="0" smtClean="0"/>
              <a:t>Loneliness, violence – protectiveness</a:t>
            </a:r>
          </a:p>
          <a:p>
            <a:r>
              <a:rPr lang="en-US" dirty="0" smtClean="0"/>
              <a:t>Own “coming out” </a:t>
            </a:r>
          </a:p>
          <a:p>
            <a:pPr lvl="1"/>
            <a:r>
              <a:rPr lang="en-US" dirty="0" smtClean="0"/>
              <a:t>Moving from privilege to minority status. Feelings of failure, shame, stigma</a:t>
            </a:r>
          </a:p>
          <a:p>
            <a:r>
              <a:rPr lang="en-US" dirty="0" smtClean="0"/>
              <a:t>Complications </a:t>
            </a:r>
          </a:p>
          <a:p>
            <a:pPr lvl="1"/>
            <a:r>
              <a:rPr lang="en-US" dirty="0" smtClean="0"/>
              <a:t>Marital problems, cultural conflict</a:t>
            </a:r>
            <a:endParaRPr lang="en-US" dirty="0"/>
          </a:p>
        </p:txBody>
      </p:sp>
    </p:spTree>
    <p:extLst>
      <p:ext uri="{BB962C8B-B14F-4D97-AF65-F5344CB8AC3E}">
        <p14:creationId xmlns:p14="http://schemas.microsoft.com/office/powerpoint/2010/main" val="2298025711"/>
      </p:ext>
    </p:extLst>
  </p:cSld>
  <p:clrMapOvr>
    <a:masterClrMapping/>
  </p:clrMapOvr>
  <mc:AlternateContent xmlns:mc="http://schemas.openxmlformats.org/markup-compatibility/2006" xmlns:p14="http://schemas.microsoft.com/office/powerpoint/2010/main">
    <mc:Choice Requires="p14">
      <p:transition spd="slow" p14:dur="2000" advTm="75952"/>
    </mc:Choice>
    <mc:Fallback xmlns="">
      <p:transition xmlns:p14="http://schemas.microsoft.com/office/powerpoint/2010/main" spd="slow" advTm="7595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 Work with Adults</a:t>
            </a:r>
            <a:endParaRPr lang="en-US" dirty="0"/>
          </a:p>
        </p:txBody>
      </p:sp>
      <p:sp>
        <p:nvSpPr>
          <p:cNvPr id="3" name="Content Placeholder 2"/>
          <p:cNvSpPr>
            <a:spLocks noGrp="1"/>
          </p:cNvSpPr>
          <p:nvPr>
            <p:ph idx="1"/>
          </p:nvPr>
        </p:nvSpPr>
        <p:spPr/>
        <p:txBody>
          <a:bodyPr/>
          <a:lstStyle/>
          <a:p>
            <a:r>
              <a:rPr lang="en-US" dirty="0" smtClean="0"/>
              <a:t>Assessment</a:t>
            </a:r>
          </a:p>
          <a:p>
            <a:pPr lvl="1"/>
            <a:r>
              <a:rPr lang="en-US" dirty="0" smtClean="0"/>
              <a:t>Impact of stigma</a:t>
            </a:r>
          </a:p>
          <a:p>
            <a:pPr lvl="1"/>
            <a:r>
              <a:rPr lang="en-US" dirty="0" smtClean="0"/>
              <a:t>Availability of support</a:t>
            </a:r>
          </a:p>
          <a:p>
            <a:r>
              <a:rPr lang="en-US" dirty="0" smtClean="0"/>
              <a:t>Discuss Options</a:t>
            </a:r>
          </a:p>
          <a:p>
            <a:r>
              <a:rPr lang="en-US" dirty="0" smtClean="0"/>
              <a:t>Assess co-existing MH concerns</a:t>
            </a:r>
          </a:p>
          <a:p>
            <a:pPr lvl="1"/>
            <a:r>
              <a:rPr lang="en-US" dirty="0" smtClean="0"/>
              <a:t>Need to be stabilized</a:t>
            </a:r>
            <a:endParaRPr lang="en-US" dirty="0"/>
          </a:p>
        </p:txBody>
      </p:sp>
    </p:spTree>
    <p:extLst>
      <p:ext uri="{BB962C8B-B14F-4D97-AF65-F5344CB8AC3E}">
        <p14:creationId xmlns:p14="http://schemas.microsoft.com/office/powerpoint/2010/main" val="427321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Evaluation</a:t>
            </a:r>
            <a:endParaRPr lang="en-US" sz="4400" dirty="0"/>
          </a:p>
        </p:txBody>
      </p:sp>
      <p:sp>
        <p:nvSpPr>
          <p:cNvPr id="3" name="Content Placeholder 2"/>
          <p:cNvSpPr>
            <a:spLocks noGrp="1"/>
          </p:cNvSpPr>
          <p:nvPr>
            <p:ph idx="1"/>
          </p:nvPr>
        </p:nvSpPr>
        <p:spPr/>
        <p:txBody>
          <a:bodyPr>
            <a:normAutofit/>
          </a:bodyPr>
          <a:lstStyle/>
          <a:p>
            <a:r>
              <a:rPr lang="en-US" dirty="0" smtClean="0"/>
              <a:t>Hormonal manipulation</a:t>
            </a:r>
          </a:p>
          <a:p>
            <a:pPr lvl="1"/>
            <a:r>
              <a:rPr lang="en-US" dirty="0" err="1" smtClean="0"/>
              <a:t>Dx</a:t>
            </a:r>
            <a:r>
              <a:rPr lang="en-US" dirty="0" smtClean="0"/>
              <a:t> GD</a:t>
            </a:r>
          </a:p>
          <a:p>
            <a:pPr lvl="1"/>
            <a:r>
              <a:rPr lang="en-US" dirty="0" smtClean="0"/>
              <a:t>Tanner 2</a:t>
            </a:r>
          </a:p>
          <a:p>
            <a:pPr lvl="1"/>
            <a:r>
              <a:rPr lang="en-US" dirty="0" smtClean="0"/>
              <a:t>“Adequate” psychological and social support</a:t>
            </a:r>
          </a:p>
          <a:p>
            <a:pPr lvl="1"/>
            <a:r>
              <a:rPr lang="en-US" dirty="0" smtClean="0"/>
              <a:t>“Understanding of expected outcomes of treatment”</a:t>
            </a:r>
          </a:p>
          <a:p>
            <a:pPr lvl="1"/>
            <a:r>
              <a:rPr lang="en-US" dirty="0" smtClean="0"/>
              <a:t>Medical/Social risks &amp; benefits of treatment</a:t>
            </a:r>
          </a:p>
          <a:p>
            <a:pPr lvl="1"/>
            <a:endParaRPr lang="en-US" dirty="0"/>
          </a:p>
          <a:p>
            <a:pPr lvl="1"/>
            <a:endParaRPr lang="en-US" dirty="0" smtClean="0"/>
          </a:p>
          <a:p>
            <a:pPr marL="349250" lvl="1" indent="0">
              <a:buNone/>
            </a:pPr>
            <a:r>
              <a:rPr lang="en-US" dirty="0" smtClean="0"/>
              <a:t>What about cognitive/developmental limitations? </a:t>
            </a:r>
            <a:endParaRPr lang="en-US" dirty="0"/>
          </a:p>
        </p:txBody>
      </p:sp>
    </p:spTree>
    <p:extLst>
      <p:ext uri="{BB962C8B-B14F-4D97-AF65-F5344CB8AC3E}">
        <p14:creationId xmlns:p14="http://schemas.microsoft.com/office/powerpoint/2010/main" val="83888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brella_transge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57" y="469438"/>
            <a:ext cx="6892364" cy="5836925"/>
          </a:xfrm>
          <a:prstGeom prst="rect">
            <a:avLst/>
          </a:prstGeom>
        </p:spPr>
      </p:pic>
      <p:sp>
        <p:nvSpPr>
          <p:cNvPr id="5" name="TextBox 4"/>
          <p:cNvSpPr txBox="1"/>
          <p:nvPr/>
        </p:nvSpPr>
        <p:spPr>
          <a:xfrm>
            <a:off x="356235" y="6306363"/>
            <a:ext cx="3288080" cy="646331"/>
          </a:xfrm>
          <a:prstGeom prst="rect">
            <a:avLst/>
          </a:prstGeom>
          <a:noFill/>
        </p:spPr>
        <p:txBody>
          <a:bodyPr wrap="none" rtlCol="0">
            <a:spAutoFit/>
          </a:bodyPr>
          <a:lstStyle/>
          <a:p>
            <a:r>
              <a:rPr lang="en-US" dirty="0" smtClean="0"/>
              <a:t>Courtesy of PFLAG of Phoenix</a:t>
            </a:r>
          </a:p>
          <a:p>
            <a:endParaRPr lang="en-US" dirty="0"/>
          </a:p>
        </p:txBody>
      </p:sp>
      <p:sp>
        <p:nvSpPr>
          <p:cNvPr id="2" name="TextBox 1"/>
          <p:cNvSpPr txBox="1"/>
          <p:nvPr/>
        </p:nvSpPr>
        <p:spPr>
          <a:xfrm>
            <a:off x="650515" y="469438"/>
            <a:ext cx="2028989" cy="400110"/>
          </a:xfrm>
          <a:prstGeom prst="rect">
            <a:avLst/>
          </a:prstGeom>
          <a:noFill/>
        </p:spPr>
        <p:txBody>
          <a:bodyPr wrap="square" rtlCol="0">
            <a:spAutoFit/>
          </a:bodyPr>
          <a:lstStyle/>
          <a:p>
            <a:r>
              <a:rPr lang="en-US" sz="2000" b="1" dirty="0" err="1" smtClean="0"/>
              <a:t>Cis</a:t>
            </a:r>
            <a:r>
              <a:rPr lang="en-US" sz="2000" b="1" dirty="0" smtClean="0"/>
              <a:t> Gender</a:t>
            </a:r>
            <a:endParaRPr lang="en-US" sz="2000" b="1" dirty="0"/>
          </a:p>
        </p:txBody>
      </p:sp>
    </p:spTree>
    <p:extLst>
      <p:ext uri="{BB962C8B-B14F-4D97-AF65-F5344CB8AC3E}">
        <p14:creationId xmlns:p14="http://schemas.microsoft.com/office/powerpoint/2010/main" val="98712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Assent with Delays</a:t>
            </a:r>
            <a:endParaRPr lang="en-US" sz="4400" dirty="0"/>
          </a:p>
        </p:txBody>
      </p:sp>
      <p:sp>
        <p:nvSpPr>
          <p:cNvPr id="3" name="Content Placeholder 2"/>
          <p:cNvSpPr>
            <a:spLocks noGrp="1"/>
          </p:cNvSpPr>
          <p:nvPr>
            <p:ph idx="1"/>
          </p:nvPr>
        </p:nvSpPr>
        <p:spPr>
          <a:xfrm>
            <a:off x="284163" y="2019300"/>
            <a:ext cx="7076747" cy="3992563"/>
          </a:xfrm>
        </p:spPr>
        <p:txBody>
          <a:bodyPr/>
          <a:lstStyle/>
          <a:p>
            <a:r>
              <a:rPr lang="en-US" dirty="0" smtClean="0"/>
              <a:t>Use drawings </a:t>
            </a:r>
          </a:p>
          <a:p>
            <a:pPr lvl="1"/>
            <a:r>
              <a:rPr lang="en-US" dirty="0" smtClean="0"/>
              <a:t>Anatomy of typical male and female puberty changes (risks and benefits of suppression)</a:t>
            </a:r>
          </a:p>
          <a:p>
            <a:pPr lvl="1"/>
            <a:r>
              <a:rPr lang="en-US" dirty="0" smtClean="0"/>
              <a:t>What growth looks like on cross hormones</a:t>
            </a:r>
          </a:p>
          <a:p>
            <a:pPr lvl="1"/>
            <a:r>
              <a:rPr lang="en-US" dirty="0" smtClean="0"/>
              <a:t>What will happen to fertility</a:t>
            </a:r>
            <a:endParaRPr lang="en-US" dirty="0"/>
          </a:p>
        </p:txBody>
      </p:sp>
      <p:pic>
        <p:nvPicPr>
          <p:cNvPr id="4" name="Picture 3"/>
          <p:cNvPicPr>
            <a:picLocks noChangeAspect="1"/>
          </p:cNvPicPr>
          <p:nvPr/>
        </p:nvPicPr>
        <p:blipFill>
          <a:blip r:embed="rId2"/>
          <a:stretch>
            <a:fillRect/>
          </a:stretch>
        </p:blipFill>
        <p:spPr>
          <a:xfrm>
            <a:off x="5212522" y="3844600"/>
            <a:ext cx="3640846" cy="2965267"/>
          </a:xfrm>
          <a:prstGeom prst="rect">
            <a:avLst/>
          </a:prstGeom>
        </p:spPr>
      </p:pic>
    </p:spTree>
    <p:extLst>
      <p:ext uri="{BB962C8B-B14F-4D97-AF65-F5344CB8AC3E}">
        <p14:creationId xmlns:p14="http://schemas.microsoft.com/office/powerpoint/2010/main" val="288540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49724"/>
          </a:xfrm>
        </p:spPr>
        <p:txBody>
          <a:bodyPr/>
          <a:lstStyle/>
          <a:p>
            <a:r>
              <a:rPr lang="en-US" sz="4400" dirty="0" smtClean="0"/>
              <a:t>Language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smtClean="0"/>
              <a:t>Intake forms/agency forms</a:t>
            </a:r>
          </a:p>
          <a:p>
            <a:pPr lvl="1"/>
            <a:r>
              <a:rPr lang="en-US" dirty="0" smtClean="0"/>
              <a:t>Sex assigned at birth </a:t>
            </a:r>
          </a:p>
          <a:p>
            <a:pPr lvl="1"/>
            <a:r>
              <a:rPr lang="en-US" dirty="0" smtClean="0"/>
              <a:t>Gender identity</a:t>
            </a:r>
          </a:p>
          <a:p>
            <a:pPr lvl="1"/>
            <a:r>
              <a:rPr lang="en-US" dirty="0" smtClean="0"/>
              <a:t>Preferred name, pronoun</a:t>
            </a:r>
          </a:p>
          <a:p>
            <a:r>
              <a:rPr lang="en-US" dirty="0" smtClean="0"/>
              <a:t>Gendered terms “handsome,” “pretty”</a:t>
            </a:r>
          </a:p>
          <a:p>
            <a:r>
              <a:rPr lang="en-US" dirty="0" smtClean="0"/>
              <a:t>How do your partners identify? </a:t>
            </a:r>
          </a:p>
          <a:p>
            <a:endParaRPr lang="en-US" dirty="0"/>
          </a:p>
          <a:p>
            <a:endParaRPr lang="en-US" dirty="0" smtClean="0"/>
          </a:p>
          <a:p>
            <a:pPr marL="114300" indent="0">
              <a:buNone/>
            </a:pPr>
            <a:r>
              <a:rPr lang="en-US" dirty="0" smtClean="0"/>
              <a:t>When in doubt, ask!</a:t>
            </a:r>
          </a:p>
          <a:p>
            <a:pPr lvl="1"/>
            <a:endParaRPr lang="en-US" dirty="0" smtClean="0"/>
          </a:p>
        </p:txBody>
      </p:sp>
      <p:pic>
        <p:nvPicPr>
          <p:cNvPr id="4" name="Picture 3" descr="imgr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804" y="2459771"/>
            <a:ext cx="2745996" cy="3483830"/>
          </a:xfrm>
          <a:prstGeom prst="rect">
            <a:avLst/>
          </a:prstGeom>
        </p:spPr>
      </p:pic>
    </p:spTree>
    <p:extLst>
      <p:ext uri="{BB962C8B-B14F-4D97-AF65-F5344CB8AC3E}">
        <p14:creationId xmlns:p14="http://schemas.microsoft.com/office/powerpoint/2010/main" val="1181069783"/>
      </p:ext>
    </p:extLst>
  </p:cSld>
  <p:clrMapOvr>
    <a:masterClrMapping/>
  </p:clrMapOvr>
  <mc:AlternateContent xmlns:mc="http://schemas.openxmlformats.org/markup-compatibility/2006" xmlns:p14="http://schemas.microsoft.com/office/powerpoint/2010/main">
    <mc:Choice Requires="p14">
      <p:transition spd="slow" p14:dur="2000" advTm="110473"/>
    </mc:Choice>
    <mc:Fallback xmlns="">
      <p:transition xmlns:p14="http://schemas.microsoft.com/office/powerpoint/2010/main" spd="slow" advTm="11047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5333"/>
          </a:xfrm>
        </p:spPr>
        <p:txBody>
          <a:bodyPr/>
          <a:lstStyle/>
          <a:p>
            <a:r>
              <a:rPr lang="en-US" sz="4400" dirty="0" smtClean="0"/>
              <a:t>Environment</a:t>
            </a:r>
            <a:endParaRPr lang="en-US" sz="4400" dirty="0"/>
          </a:p>
        </p:txBody>
      </p:sp>
      <p:sp>
        <p:nvSpPr>
          <p:cNvPr id="3" name="Content Placeholder 2"/>
          <p:cNvSpPr>
            <a:spLocks noGrp="1"/>
          </p:cNvSpPr>
          <p:nvPr>
            <p:ph idx="1"/>
          </p:nvPr>
        </p:nvSpPr>
        <p:spPr/>
        <p:txBody>
          <a:bodyPr>
            <a:normAutofit/>
          </a:bodyPr>
          <a:lstStyle/>
          <a:p>
            <a:r>
              <a:rPr lang="en-US" dirty="0" smtClean="0"/>
              <a:t>Gender neutral bathrooms</a:t>
            </a:r>
          </a:p>
          <a:p>
            <a:r>
              <a:rPr lang="en-US" dirty="0" smtClean="0"/>
              <a:t>Gender neutral magazines/photos</a:t>
            </a:r>
          </a:p>
          <a:p>
            <a:r>
              <a:rPr lang="en-US" dirty="0" smtClean="0"/>
              <a:t>LGBT-friendly symbols</a:t>
            </a:r>
          </a:p>
          <a:p>
            <a:r>
              <a:rPr lang="en-US" dirty="0" smtClean="0"/>
              <a:t>LGBT health brochures</a:t>
            </a:r>
          </a:p>
          <a:p>
            <a:r>
              <a:rPr lang="en-US" dirty="0" smtClean="0"/>
              <a:t>Non-discrimination statement</a:t>
            </a:r>
          </a:p>
          <a:p>
            <a:endParaRPr lang="en-US" dirty="0" smtClean="0"/>
          </a:p>
        </p:txBody>
      </p:sp>
      <p:pic>
        <p:nvPicPr>
          <p:cNvPr id="5" name="Picture 4" descr="200px-A_TransGender-Symbol_Plain3.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551" y="1222087"/>
            <a:ext cx="2032000" cy="2367280"/>
          </a:xfrm>
          <a:prstGeom prst="rect">
            <a:avLst/>
          </a:prstGeom>
        </p:spPr>
      </p:pic>
      <p:pic>
        <p:nvPicPr>
          <p:cNvPr id="6" name="Picture 5" descr="all-gender-restroom-braille-sign-se-5634_21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647" y="4248727"/>
            <a:ext cx="2609273" cy="2609273"/>
          </a:xfrm>
          <a:prstGeom prst="rect">
            <a:avLst/>
          </a:prstGeom>
        </p:spPr>
      </p:pic>
      <p:pic>
        <p:nvPicPr>
          <p:cNvPr id="7" name="Picture 6" descr="200px-Transgender_Pride_flag.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28" y="4849090"/>
            <a:ext cx="2540000" cy="1270000"/>
          </a:xfrm>
          <a:prstGeom prst="rect">
            <a:avLst/>
          </a:prstGeom>
        </p:spPr>
      </p:pic>
    </p:spTree>
    <p:extLst>
      <p:ext uri="{BB962C8B-B14F-4D97-AF65-F5344CB8AC3E}">
        <p14:creationId xmlns:p14="http://schemas.microsoft.com/office/powerpoint/2010/main" val="385737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74382"/>
          </a:xfrm>
        </p:spPr>
        <p:txBody>
          <a:bodyPr/>
          <a:lstStyle/>
          <a:p>
            <a:r>
              <a:rPr lang="en-US" sz="4400" dirty="0" smtClean="0"/>
              <a:t>Take Home Messages</a:t>
            </a:r>
            <a:endParaRPr lang="en-US" sz="4400" dirty="0"/>
          </a:p>
        </p:txBody>
      </p:sp>
      <p:sp>
        <p:nvSpPr>
          <p:cNvPr id="3" name="Content Placeholder 2"/>
          <p:cNvSpPr>
            <a:spLocks noGrp="1"/>
          </p:cNvSpPr>
          <p:nvPr>
            <p:ph idx="1"/>
          </p:nvPr>
        </p:nvSpPr>
        <p:spPr>
          <a:xfrm>
            <a:off x="254000" y="1600201"/>
            <a:ext cx="8728363" cy="4343400"/>
          </a:xfrm>
        </p:spPr>
        <p:txBody>
          <a:bodyPr>
            <a:normAutofit fontScale="92500" lnSpcReduction="10000"/>
          </a:bodyPr>
          <a:lstStyle/>
          <a:p>
            <a:r>
              <a:rPr lang="en-US" dirty="0" smtClean="0"/>
              <a:t>Use appropriate terminology</a:t>
            </a:r>
          </a:p>
          <a:p>
            <a:r>
              <a:rPr lang="en-US" dirty="0" smtClean="0"/>
              <a:t>Allow individuals to express their gender identity</a:t>
            </a:r>
          </a:p>
          <a:p>
            <a:r>
              <a:rPr lang="en-US" dirty="0" smtClean="0"/>
              <a:t>Use preferred name and pronoun</a:t>
            </a:r>
          </a:p>
          <a:p>
            <a:r>
              <a:rPr lang="en-US" dirty="0" smtClean="0"/>
              <a:t>Treat information as confidential</a:t>
            </a:r>
          </a:p>
          <a:p>
            <a:r>
              <a:rPr lang="en-US" dirty="0" smtClean="0"/>
              <a:t>Protect trans* individuals from physical and emotional abuse</a:t>
            </a:r>
          </a:p>
          <a:p>
            <a:r>
              <a:rPr lang="en-US" dirty="0" smtClean="0"/>
              <a:t>Make sure treatment is with a trained, affirmative provider</a:t>
            </a:r>
          </a:p>
          <a:p>
            <a:r>
              <a:rPr lang="en-US" dirty="0" smtClean="0"/>
              <a:t>Make room assignments/decisions on individual basis</a:t>
            </a:r>
          </a:p>
          <a:p>
            <a:r>
              <a:rPr lang="en-US" dirty="0" smtClean="0"/>
              <a:t>Avoid assumptions</a:t>
            </a:r>
            <a:endParaRPr lang="en-US" dirty="0"/>
          </a:p>
        </p:txBody>
      </p:sp>
    </p:spTree>
    <p:extLst>
      <p:ext uri="{BB962C8B-B14F-4D97-AF65-F5344CB8AC3E}">
        <p14:creationId xmlns:p14="http://schemas.microsoft.com/office/powerpoint/2010/main" val="425848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dirty="0" smtClean="0"/>
              <a:t>Organizations	</a:t>
            </a:r>
            <a:endParaRPr lang="en-US" dirty="0"/>
          </a:p>
        </p:txBody>
      </p:sp>
      <p:sp>
        <p:nvSpPr>
          <p:cNvPr id="3" name="Content Placeholder 2"/>
          <p:cNvSpPr>
            <a:spLocks noGrp="1"/>
          </p:cNvSpPr>
          <p:nvPr>
            <p:ph idx="1"/>
          </p:nvPr>
        </p:nvSpPr>
        <p:spPr>
          <a:xfrm>
            <a:off x="321560" y="1224744"/>
            <a:ext cx="8042276" cy="4075389"/>
          </a:xfrm>
        </p:spPr>
        <p:txBody>
          <a:bodyPr>
            <a:normAutofit fontScale="92500" lnSpcReduction="20000"/>
          </a:bodyPr>
          <a:lstStyle/>
          <a:p>
            <a:r>
              <a:rPr lang="en-US" dirty="0" smtClean="0"/>
              <a:t>WPATH </a:t>
            </a:r>
          </a:p>
          <a:p>
            <a:r>
              <a:rPr lang="en-US" dirty="0" smtClean="0"/>
              <a:t>Gender Spectrum</a:t>
            </a:r>
          </a:p>
          <a:p>
            <a:r>
              <a:rPr lang="en-US" dirty="0" smtClean="0"/>
              <a:t>Trans-Youth Project</a:t>
            </a:r>
          </a:p>
          <a:p>
            <a:r>
              <a:rPr lang="en-US" dirty="0" smtClean="0"/>
              <a:t>Family Acceptance Project</a:t>
            </a:r>
          </a:p>
          <a:p>
            <a:r>
              <a:rPr lang="en-US" dirty="0" smtClean="0"/>
              <a:t>The </a:t>
            </a:r>
            <a:r>
              <a:rPr lang="en-US" dirty="0" err="1" smtClean="0"/>
              <a:t>TaskForce.org</a:t>
            </a:r>
            <a:endParaRPr lang="en-US" dirty="0" smtClean="0"/>
          </a:p>
          <a:p>
            <a:r>
              <a:rPr lang="en-US" dirty="0" smtClean="0"/>
              <a:t>Human Rights Campaign</a:t>
            </a:r>
          </a:p>
          <a:p>
            <a:r>
              <a:rPr lang="en-US" dirty="0" smtClean="0"/>
              <a:t>The Trevor Project</a:t>
            </a:r>
          </a:p>
          <a:p>
            <a:r>
              <a:rPr lang="en-US" dirty="0" smtClean="0"/>
              <a:t>National Center for Transgender Equality </a:t>
            </a:r>
            <a:endParaRPr lang="en-US" dirty="0"/>
          </a:p>
        </p:txBody>
      </p:sp>
      <p:pic>
        <p:nvPicPr>
          <p:cNvPr id="4" name="Picture 3"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698" y="1224744"/>
            <a:ext cx="4559300" cy="937629"/>
          </a:xfrm>
          <a:prstGeom prst="rect">
            <a:avLst/>
          </a:prstGeom>
        </p:spPr>
      </p:pic>
      <p:pic>
        <p:nvPicPr>
          <p:cNvPr id="5" name="Picture 4" descr="140_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0133"/>
            <a:ext cx="9144000" cy="1461061"/>
          </a:xfrm>
          <a:prstGeom prst="rect">
            <a:avLst/>
          </a:prstGeom>
        </p:spPr>
      </p:pic>
      <p:pic>
        <p:nvPicPr>
          <p:cNvPr id="6" name="Picture 5" descr="FAP_Logo20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226" y="2287116"/>
            <a:ext cx="2005745" cy="1353878"/>
          </a:xfrm>
          <a:prstGeom prst="rect">
            <a:avLst/>
          </a:prstGeom>
        </p:spPr>
      </p:pic>
      <p:pic>
        <p:nvPicPr>
          <p:cNvPr id="7" name="Picture 6" descr="logo_beyo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443" y="2813814"/>
            <a:ext cx="2692400" cy="1879600"/>
          </a:xfrm>
          <a:prstGeom prst="rect">
            <a:avLst/>
          </a:prstGeom>
        </p:spPr>
      </p:pic>
    </p:spTree>
    <p:extLst>
      <p:ext uri="{BB962C8B-B14F-4D97-AF65-F5344CB8AC3E}">
        <p14:creationId xmlns:p14="http://schemas.microsoft.com/office/powerpoint/2010/main" val="315312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your business/</a:t>
            </a:r>
            <a:br>
              <a:rPr lang="en-US" dirty="0"/>
            </a:br>
            <a:r>
              <a:rPr lang="en-US" dirty="0"/>
              <a:t>Mind your business</a:t>
            </a:r>
          </a:p>
        </p:txBody>
      </p:sp>
      <p:pic>
        <p:nvPicPr>
          <p:cNvPr id="4" name="Content Placeholder 3" descr="HEELS.pdf"/>
          <p:cNvPicPr>
            <a:picLocks noGrp="1" noChangeAspect="1"/>
          </p:cNvPicPr>
          <p:nvPr>
            <p:ph idx="1"/>
          </p:nvPr>
        </p:nvPicPr>
        <p:blipFill>
          <a:blip r:embed="rId2">
            <a:extLst>
              <a:ext uri="{28A0092B-C50C-407E-A947-70E740481C1C}">
                <a14:useLocalDpi xmlns:a14="http://schemas.microsoft.com/office/drawing/2010/main" val="0"/>
              </a:ext>
            </a:extLst>
          </a:blip>
          <a:srcRect l="-69810" r="-69810"/>
          <a:stretch>
            <a:fillRect/>
          </a:stretch>
        </p:blipFill>
        <p:spPr>
          <a:xfrm>
            <a:off x="-2228937" y="1444532"/>
            <a:ext cx="8042275" cy="4380909"/>
          </a:xfrm>
          <a:prstGeom prst="rect">
            <a:avLst/>
          </a:prstGeom>
        </p:spPr>
      </p:pic>
      <p:pic>
        <p:nvPicPr>
          <p:cNvPr id="5" name="Picture 4" descr="MOUSTACH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878" y="1444532"/>
            <a:ext cx="3938691" cy="5097129"/>
          </a:xfrm>
          <a:prstGeom prst="rect">
            <a:avLst/>
          </a:prstGeom>
        </p:spPr>
      </p:pic>
    </p:spTree>
    <p:extLst>
      <p:ext uri="{BB962C8B-B14F-4D97-AF65-F5344CB8AC3E}">
        <p14:creationId xmlns:p14="http://schemas.microsoft.com/office/powerpoint/2010/main" val="288782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Transitions</a:t>
            </a:r>
            <a:endParaRPr lang="en-US" sz="4000" dirty="0"/>
          </a:p>
        </p:txBody>
      </p:sp>
      <p:sp>
        <p:nvSpPr>
          <p:cNvPr id="5" name="Text Placeholder 4"/>
          <p:cNvSpPr>
            <a:spLocks noGrp="1"/>
          </p:cNvSpPr>
          <p:nvPr>
            <p:ph idx="1"/>
          </p:nvPr>
        </p:nvSpPr>
        <p:spPr>
          <a:xfrm>
            <a:off x="1781503" y="2494949"/>
            <a:ext cx="6453962" cy="3992563"/>
          </a:xfrm>
        </p:spPr>
        <p:txBody>
          <a:bodyPr>
            <a:normAutofit fontScale="92500" lnSpcReduction="10000"/>
          </a:bodyPr>
          <a:lstStyle/>
          <a:p>
            <a:pPr marL="285750" indent="-285750" algn="l">
              <a:buFont typeface="Arial"/>
              <a:buChar char="•"/>
            </a:pPr>
            <a:endParaRPr lang="en-US" sz="2400" dirty="0" smtClean="0"/>
          </a:p>
          <a:p>
            <a:pPr marL="285750" indent="-285750" algn="l">
              <a:buFont typeface="Arial"/>
              <a:buChar char="•"/>
            </a:pPr>
            <a:endParaRPr lang="en-US" sz="2600" dirty="0" smtClean="0"/>
          </a:p>
          <a:p>
            <a:pPr marL="285750" indent="-285750" algn="l">
              <a:buFont typeface="Arial"/>
              <a:buChar char="•"/>
            </a:pPr>
            <a:r>
              <a:rPr lang="en-US" sz="2600" dirty="0" smtClean="0"/>
              <a:t>Social (pronouns, name, dress)</a:t>
            </a:r>
          </a:p>
          <a:p>
            <a:pPr marL="285750" indent="-285750" algn="l">
              <a:buFont typeface="Arial"/>
              <a:buChar char="•"/>
            </a:pPr>
            <a:endParaRPr lang="en-US" sz="2600" dirty="0" smtClean="0"/>
          </a:p>
          <a:p>
            <a:pPr marL="285750" indent="-285750" algn="l">
              <a:buFont typeface="Arial"/>
              <a:buChar char="•"/>
            </a:pPr>
            <a:r>
              <a:rPr lang="en-US" sz="2600" dirty="0" smtClean="0"/>
              <a:t>Hormonal</a:t>
            </a:r>
          </a:p>
          <a:p>
            <a:pPr marL="285750" indent="-285750" algn="l">
              <a:buFont typeface="Arial"/>
              <a:buChar char="•"/>
            </a:pPr>
            <a:endParaRPr lang="en-US" sz="2600" dirty="0" smtClean="0"/>
          </a:p>
          <a:p>
            <a:pPr marL="285750" indent="-285750" algn="l">
              <a:buFont typeface="Arial"/>
              <a:buChar char="•"/>
            </a:pPr>
            <a:r>
              <a:rPr lang="en-US" sz="2600" dirty="0" smtClean="0"/>
              <a:t>Surgical</a:t>
            </a:r>
            <a:endParaRPr lang="en-US" sz="2600" dirty="0"/>
          </a:p>
        </p:txBody>
      </p:sp>
      <p:pic>
        <p:nvPicPr>
          <p:cNvPr id="6" name="Picture 5" descr="imgr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394" y="352047"/>
            <a:ext cx="2653856" cy="2765173"/>
          </a:xfrm>
          <a:prstGeom prst="rect">
            <a:avLst/>
          </a:prstGeom>
        </p:spPr>
      </p:pic>
      <p:pic>
        <p:nvPicPr>
          <p:cNvPr id="7" name="Picture 6" descr="imgres-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1" y="4491231"/>
            <a:ext cx="1772002" cy="2282124"/>
          </a:xfrm>
          <a:prstGeom prst="rect">
            <a:avLst/>
          </a:prstGeom>
        </p:spPr>
      </p:pic>
      <p:pic>
        <p:nvPicPr>
          <p:cNvPr id="8" name="Picture 7" descr="imgres-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63" y="1456082"/>
            <a:ext cx="2416690" cy="1903895"/>
          </a:xfrm>
          <a:prstGeom prst="rect">
            <a:avLst/>
          </a:prstGeom>
        </p:spPr>
      </p:pic>
      <p:pic>
        <p:nvPicPr>
          <p:cNvPr id="9" name="Picture 8" descr="07transgender-JP-02-articleLarge.jpg"/>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5490264" y="4780194"/>
            <a:ext cx="3177501" cy="1993161"/>
          </a:xfrm>
          <a:prstGeom prst="rect">
            <a:avLst/>
          </a:prstGeom>
        </p:spPr>
      </p:pic>
    </p:spTree>
    <p:extLst>
      <p:ext uri="{BB962C8B-B14F-4D97-AF65-F5344CB8AC3E}">
        <p14:creationId xmlns:p14="http://schemas.microsoft.com/office/powerpoint/2010/main" val="3652696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Diagnosis of Gender </a:t>
            </a:r>
            <a:r>
              <a:rPr lang="en-US" dirty="0" err="1" smtClean="0"/>
              <a:t>Dysphoria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9963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Gender </a:t>
            </a:r>
            <a:r>
              <a:rPr lang="en-US" sz="4000" dirty="0" err="1" smtClean="0"/>
              <a:t>Dysphoria</a:t>
            </a:r>
            <a:endParaRPr lang="en-US" sz="4000" dirty="0"/>
          </a:p>
        </p:txBody>
      </p:sp>
      <p:sp>
        <p:nvSpPr>
          <p:cNvPr id="5" name="Content Placeholder 4"/>
          <p:cNvSpPr>
            <a:spLocks noGrp="1"/>
          </p:cNvSpPr>
          <p:nvPr>
            <p:ph idx="1"/>
          </p:nvPr>
        </p:nvSpPr>
        <p:spPr>
          <a:xfrm>
            <a:off x="186268" y="1600201"/>
            <a:ext cx="8703732" cy="4343400"/>
          </a:xfrm>
        </p:spPr>
        <p:txBody>
          <a:bodyPr>
            <a:normAutofit fontScale="92500" lnSpcReduction="20000"/>
          </a:bodyPr>
          <a:lstStyle/>
          <a:p>
            <a:r>
              <a:rPr lang="en-US" dirty="0" smtClean="0"/>
              <a:t>A marked </a:t>
            </a:r>
            <a:r>
              <a:rPr lang="en-US" dirty="0"/>
              <a:t>incongruence between one’s experienced/expressed gender and primary and/or secondary sex characteristics</a:t>
            </a:r>
          </a:p>
          <a:p>
            <a:r>
              <a:rPr lang="en-US" dirty="0"/>
              <a:t>A strong desire to be rid of one’s primary and/or secondary sex characteristics</a:t>
            </a:r>
          </a:p>
          <a:p>
            <a:r>
              <a:rPr lang="en-US" dirty="0"/>
              <a:t>A strong desire for the primary and/or secondary sex characteristics of the other gender</a:t>
            </a:r>
          </a:p>
          <a:p>
            <a:r>
              <a:rPr lang="en-US" dirty="0"/>
              <a:t>A strong desire to be of the other gender</a:t>
            </a:r>
          </a:p>
          <a:p>
            <a:r>
              <a:rPr lang="en-US" dirty="0"/>
              <a:t>A strong desire to be treated as the other gender</a:t>
            </a:r>
          </a:p>
          <a:p>
            <a:r>
              <a:rPr lang="en-US" dirty="0"/>
              <a:t>A strong conviction that one has the typical feelings and reactions of the other gender</a:t>
            </a:r>
          </a:p>
          <a:p>
            <a:endParaRPr lang="en-US" dirty="0"/>
          </a:p>
        </p:txBody>
      </p:sp>
    </p:spTree>
    <p:extLst>
      <p:ext uri="{BB962C8B-B14F-4D97-AF65-F5344CB8AC3E}">
        <p14:creationId xmlns:p14="http://schemas.microsoft.com/office/powerpoint/2010/main" val="212652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4000" dirty="0" smtClean="0"/>
              <a:t>Presentation in Children</a:t>
            </a:r>
            <a:endParaRPr lang="en-US" sz="4000" dirty="0"/>
          </a:p>
        </p:txBody>
      </p:sp>
      <p:sp>
        <p:nvSpPr>
          <p:cNvPr id="3" name="Content Placeholder 2"/>
          <p:cNvSpPr>
            <a:spLocks noGrp="1"/>
          </p:cNvSpPr>
          <p:nvPr>
            <p:ph idx="1"/>
          </p:nvPr>
        </p:nvSpPr>
        <p:spPr>
          <a:xfrm>
            <a:off x="254000" y="1252522"/>
            <a:ext cx="8737600" cy="4995878"/>
          </a:xfrm>
        </p:spPr>
        <p:txBody>
          <a:bodyPr>
            <a:noAutofit/>
          </a:bodyPr>
          <a:lstStyle/>
          <a:p>
            <a:pPr>
              <a:lnSpc>
                <a:spcPct val="80000"/>
              </a:lnSpc>
            </a:pPr>
            <a:r>
              <a:rPr lang="en-US" sz="1900" dirty="0"/>
              <a:t>A strong desire to be of the other gender or an insistence that one is the other </a:t>
            </a:r>
            <a:r>
              <a:rPr lang="en-US" sz="1900" dirty="0" smtClean="0"/>
              <a:t>gender</a:t>
            </a:r>
          </a:p>
          <a:p>
            <a:pPr>
              <a:lnSpc>
                <a:spcPct val="80000"/>
              </a:lnSpc>
            </a:pPr>
            <a:r>
              <a:rPr lang="en-US" sz="1900" dirty="0" smtClean="0"/>
              <a:t>A </a:t>
            </a:r>
            <a:r>
              <a:rPr lang="en-US" sz="1900" dirty="0"/>
              <a:t>strong preference for wearing clothes typical of the opposite gender</a:t>
            </a:r>
          </a:p>
          <a:p>
            <a:pPr>
              <a:lnSpc>
                <a:spcPct val="80000"/>
              </a:lnSpc>
            </a:pPr>
            <a:r>
              <a:rPr lang="en-US" sz="1900" dirty="0"/>
              <a:t>A strong preference for cross-gender roles in make-believe play or fantasy play</a:t>
            </a:r>
          </a:p>
          <a:p>
            <a:pPr>
              <a:lnSpc>
                <a:spcPct val="80000"/>
              </a:lnSpc>
            </a:pPr>
            <a:r>
              <a:rPr lang="en-US" sz="1900" dirty="0"/>
              <a:t>A strong preference for the toys, games or activities stereotypically used or engaged in by the other gender</a:t>
            </a:r>
          </a:p>
          <a:p>
            <a:pPr>
              <a:lnSpc>
                <a:spcPct val="80000"/>
              </a:lnSpc>
            </a:pPr>
            <a:r>
              <a:rPr lang="en-US" sz="1900" dirty="0"/>
              <a:t>A strong preference for playmates of the other gender</a:t>
            </a:r>
          </a:p>
          <a:p>
            <a:pPr>
              <a:lnSpc>
                <a:spcPct val="80000"/>
              </a:lnSpc>
            </a:pPr>
            <a:r>
              <a:rPr lang="en-US" sz="1900" dirty="0"/>
              <a:t>A strong rejection of toys, games and activities typical of one’s assigned gender</a:t>
            </a:r>
          </a:p>
          <a:p>
            <a:pPr>
              <a:lnSpc>
                <a:spcPct val="80000"/>
              </a:lnSpc>
            </a:pPr>
            <a:r>
              <a:rPr lang="en-US" sz="1900" dirty="0"/>
              <a:t>A strong dislike of one’s sexual anatomy</a:t>
            </a:r>
          </a:p>
          <a:p>
            <a:pPr>
              <a:lnSpc>
                <a:spcPct val="80000"/>
              </a:lnSpc>
            </a:pPr>
            <a:r>
              <a:rPr lang="en-US" sz="1900" dirty="0"/>
              <a:t>A strong desire for the physical sex characteristics that match one’s experienced </a:t>
            </a:r>
            <a:r>
              <a:rPr lang="en-US" sz="1900" dirty="0" smtClean="0"/>
              <a:t>gender</a:t>
            </a:r>
            <a:endParaRPr lang="en-US" sz="1900" dirty="0"/>
          </a:p>
        </p:txBody>
      </p:sp>
    </p:spTree>
    <p:extLst>
      <p:ext uri="{BB962C8B-B14F-4D97-AF65-F5344CB8AC3E}">
        <p14:creationId xmlns:p14="http://schemas.microsoft.com/office/powerpoint/2010/main" val="202980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Transphobia</a:t>
            </a:r>
            <a:r>
              <a:rPr lang="en-US" dirty="0" smtClean="0"/>
              <a:t> and </a:t>
            </a:r>
            <a:br>
              <a:rPr lang="en-US" dirty="0" smtClean="0"/>
            </a:br>
            <a:r>
              <a:rPr lang="en-US" dirty="0" smtClean="0"/>
              <a:t>Mental Health</a:t>
            </a:r>
            <a:endParaRPr lang="en-US" dirty="0"/>
          </a:p>
        </p:txBody>
      </p:sp>
    </p:spTree>
    <p:extLst>
      <p:ext uri="{BB962C8B-B14F-4D97-AF65-F5344CB8AC3E}">
        <p14:creationId xmlns:p14="http://schemas.microsoft.com/office/powerpoint/2010/main" val="67364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Mental Health Outcomes</a:t>
            </a:r>
            <a:endParaRPr lang="en-US" sz="4400" dirty="0"/>
          </a:p>
        </p:txBody>
      </p:sp>
      <p:sp>
        <p:nvSpPr>
          <p:cNvPr id="3" name="Content Placeholder 2"/>
          <p:cNvSpPr>
            <a:spLocks noGrp="1"/>
          </p:cNvSpPr>
          <p:nvPr>
            <p:ph idx="1"/>
          </p:nvPr>
        </p:nvSpPr>
        <p:spPr>
          <a:xfrm>
            <a:off x="139701" y="1800032"/>
            <a:ext cx="8394699" cy="3328827"/>
          </a:xfrm>
        </p:spPr>
        <p:txBody>
          <a:bodyPr>
            <a:normAutofit fontScale="85000" lnSpcReduction="20000"/>
          </a:bodyPr>
          <a:lstStyle/>
          <a:p>
            <a:pPr marL="0" indent="0" algn="ctr">
              <a:buNone/>
            </a:pPr>
            <a:r>
              <a:rPr lang="en-US" sz="2800" dirty="0" smtClean="0"/>
              <a:t>High Comorbidity with: </a:t>
            </a:r>
          </a:p>
          <a:p>
            <a:pPr lvl="1" algn="ctr"/>
            <a:r>
              <a:rPr lang="en-US" dirty="0" smtClean="0">
                <a:solidFill>
                  <a:srgbClr val="C87007"/>
                </a:solidFill>
              </a:rPr>
              <a:t>Depression</a:t>
            </a:r>
          </a:p>
          <a:p>
            <a:pPr lvl="1" algn="ctr"/>
            <a:r>
              <a:rPr lang="en-US" dirty="0" smtClean="0">
                <a:solidFill>
                  <a:srgbClr val="C87007"/>
                </a:solidFill>
              </a:rPr>
              <a:t>Anxiety</a:t>
            </a:r>
          </a:p>
          <a:p>
            <a:pPr lvl="1" algn="ctr"/>
            <a:r>
              <a:rPr lang="en-US" dirty="0" smtClean="0">
                <a:solidFill>
                  <a:srgbClr val="C87007"/>
                </a:solidFill>
              </a:rPr>
              <a:t>Eating Disorders</a:t>
            </a:r>
          </a:p>
          <a:p>
            <a:pPr lvl="1" algn="ctr"/>
            <a:r>
              <a:rPr lang="en-US" dirty="0" smtClean="0">
                <a:solidFill>
                  <a:srgbClr val="C87007"/>
                </a:solidFill>
              </a:rPr>
              <a:t>Victimization</a:t>
            </a:r>
          </a:p>
          <a:p>
            <a:pPr lvl="1" algn="ctr"/>
            <a:r>
              <a:rPr lang="en-US" dirty="0" smtClean="0">
                <a:solidFill>
                  <a:srgbClr val="C87007"/>
                </a:solidFill>
              </a:rPr>
              <a:t>NSSI/SA</a:t>
            </a:r>
          </a:p>
          <a:p>
            <a:pPr lvl="1" algn="ctr"/>
            <a:r>
              <a:rPr lang="en-US" dirty="0" smtClean="0">
                <a:solidFill>
                  <a:srgbClr val="C87007"/>
                </a:solidFill>
              </a:rPr>
              <a:t>Inpatient Hospitalization</a:t>
            </a:r>
          </a:p>
          <a:p>
            <a:pPr lvl="1" algn="ctr"/>
            <a:r>
              <a:rPr lang="en-US" dirty="0" smtClean="0">
                <a:solidFill>
                  <a:srgbClr val="C87007"/>
                </a:solidFill>
              </a:rPr>
              <a:t>Substance Use/Binge Drinking</a:t>
            </a:r>
          </a:p>
          <a:p>
            <a:pPr lvl="1" algn="ctr"/>
            <a:r>
              <a:rPr lang="en-US" dirty="0" smtClean="0">
                <a:solidFill>
                  <a:srgbClr val="C87007"/>
                </a:solidFill>
              </a:rPr>
              <a:t>Cigarette Use</a:t>
            </a:r>
          </a:p>
          <a:p>
            <a:pPr lvl="1" algn="ctr"/>
            <a:r>
              <a:rPr lang="en-US" dirty="0" smtClean="0">
                <a:solidFill>
                  <a:srgbClr val="C87007"/>
                </a:solidFill>
              </a:rPr>
              <a:t>HIV</a:t>
            </a:r>
          </a:p>
          <a:p>
            <a:pPr lvl="1"/>
            <a:endParaRPr lang="en-US" dirty="0" smtClean="0">
              <a:solidFill>
                <a:srgbClr val="C87007"/>
              </a:solidFill>
            </a:endParaRPr>
          </a:p>
          <a:p>
            <a:endParaRPr lang="en-US" sz="1600" dirty="0">
              <a:solidFill>
                <a:srgbClr val="C87007"/>
              </a:solidFill>
            </a:endParaRPr>
          </a:p>
        </p:txBody>
      </p:sp>
      <p:sp>
        <p:nvSpPr>
          <p:cNvPr id="5" name="TextBox 4"/>
          <p:cNvSpPr txBox="1"/>
          <p:nvPr/>
        </p:nvSpPr>
        <p:spPr>
          <a:xfrm>
            <a:off x="0" y="5659005"/>
            <a:ext cx="9144000" cy="738664"/>
          </a:xfrm>
          <a:prstGeom prst="rect">
            <a:avLst/>
          </a:prstGeom>
          <a:noFill/>
        </p:spPr>
        <p:txBody>
          <a:bodyPr wrap="square" rtlCol="0">
            <a:spAutoFit/>
          </a:bodyPr>
          <a:lstStyle/>
          <a:p>
            <a:r>
              <a:rPr lang="en-US" sz="1400" dirty="0" err="1" smtClean="0"/>
              <a:t>Skagenberg</a:t>
            </a:r>
            <a:r>
              <a:rPr lang="en-US" sz="1400" dirty="0" smtClean="0"/>
              <a:t>, Davidson &amp; Carmichael, 2013; </a:t>
            </a:r>
            <a:r>
              <a:rPr lang="en-US" sz="1400" dirty="0" err="1" smtClean="0"/>
              <a:t>Zucker</a:t>
            </a:r>
            <a:r>
              <a:rPr lang="en-US" sz="1400" dirty="0" smtClean="0"/>
              <a:t> &amp; Bradley, 2005; </a:t>
            </a:r>
            <a:r>
              <a:rPr lang="en-US" sz="1400" dirty="0" err="1" smtClean="0"/>
              <a:t>Wallen</a:t>
            </a:r>
            <a:r>
              <a:rPr lang="en-US" sz="1400" dirty="0" smtClean="0"/>
              <a:t> </a:t>
            </a:r>
            <a:r>
              <a:rPr lang="en-US" sz="1400" dirty="0" err="1" smtClean="0"/>
              <a:t>Swaab</a:t>
            </a:r>
            <a:r>
              <a:rPr lang="en-US" sz="1400" dirty="0" smtClean="0"/>
              <a:t> &amp; Cohen-</a:t>
            </a:r>
            <a:r>
              <a:rPr lang="en-US" sz="1400" dirty="0" err="1" smtClean="0"/>
              <a:t>Kettenis</a:t>
            </a:r>
            <a:r>
              <a:rPr lang="en-US" sz="1400" dirty="0" smtClean="0"/>
              <a:t>, 2007; </a:t>
            </a:r>
            <a:r>
              <a:rPr lang="en-US" sz="1400" dirty="0" err="1" smtClean="0"/>
              <a:t>Reisner</a:t>
            </a:r>
            <a:r>
              <a:rPr lang="en-US" sz="1400" dirty="0" smtClean="0"/>
              <a:t>, </a:t>
            </a:r>
            <a:r>
              <a:rPr lang="en-US" sz="1400" dirty="0" err="1" smtClean="0"/>
              <a:t>Vetters</a:t>
            </a:r>
            <a:r>
              <a:rPr lang="en-US" sz="1400" dirty="0" smtClean="0"/>
              <a:t>, Leclerc, </a:t>
            </a:r>
            <a:r>
              <a:rPr lang="en-US" sz="1400" dirty="0" err="1" smtClean="0"/>
              <a:t>Zaslow</a:t>
            </a:r>
            <a:r>
              <a:rPr lang="en-US" sz="1400" dirty="0" smtClean="0"/>
              <a:t>, </a:t>
            </a:r>
            <a:r>
              <a:rPr lang="en-US" sz="1400" dirty="0" err="1" smtClean="0"/>
              <a:t>Wolfrum</a:t>
            </a:r>
            <a:r>
              <a:rPr lang="en-US" sz="1400" dirty="0" smtClean="0"/>
              <a:t>, </a:t>
            </a:r>
            <a:r>
              <a:rPr lang="en-US" sz="1400" dirty="0" err="1" smtClean="0"/>
              <a:t>Shumer</a:t>
            </a:r>
            <a:r>
              <a:rPr lang="en-US" sz="1400" dirty="0" smtClean="0"/>
              <a:t>, &amp; </a:t>
            </a:r>
            <a:r>
              <a:rPr lang="en-US" sz="1400" dirty="0" err="1" smtClean="0"/>
              <a:t>Mimiaga</a:t>
            </a:r>
            <a:r>
              <a:rPr lang="en-US" sz="1400" dirty="0" smtClean="0"/>
              <a:t>, 2015; </a:t>
            </a:r>
            <a:r>
              <a:rPr lang="en-US" sz="1400" dirty="0" err="1" smtClean="0"/>
              <a:t>Birkett</a:t>
            </a:r>
            <a:r>
              <a:rPr lang="en-US" sz="1400" dirty="0" smtClean="0"/>
              <a:t>, Newcomb &amp; </a:t>
            </a:r>
            <a:r>
              <a:rPr lang="en-US" sz="1400" dirty="0" err="1" smtClean="0"/>
              <a:t>Mustanski</a:t>
            </a:r>
            <a:r>
              <a:rPr lang="en-US" sz="1400" dirty="0" smtClean="0"/>
              <a:t>, 2015; </a:t>
            </a:r>
            <a:r>
              <a:rPr lang="en-US" sz="1400" dirty="0" smtClean="0">
                <a:sym typeface="Wingdings"/>
              </a:rPr>
              <a:t>Simons, </a:t>
            </a:r>
            <a:r>
              <a:rPr lang="en-US" sz="1400" dirty="0" err="1" smtClean="0">
                <a:sym typeface="Wingdings"/>
              </a:rPr>
              <a:t>Schrager</a:t>
            </a:r>
            <a:r>
              <a:rPr lang="en-US" sz="1400" dirty="0" smtClean="0">
                <a:sym typeface="Wingdings"/>
              </a:rPr>
              <a:t>, Clark, </a:t>
            </a:r>
            <a:r>
              <a:rPr lang="en-US" sz="1400" dirty="0" err="1" smtClean="0">
                <a:sym typeface="Wingdings"/>
              </a:rPr>
              <a:t>Belzer</a:t>
            </a:r>
            <a:r>
              <a:rPr lang="en-US" sz="1400" dirty="0" smtClean="0">
                <a:sym typeface="Wingdings"/>
              </a:rPr>
              <a:t> &amp; Olson, 2013</a:t>
            </a:r>
            <a:endParaRPr lang="en-US" sz="1400" dirty="0"/>
          </a:p>
        </p:txBody>
      </p:sp>
    </p:spTree>
    <p:extLst>
      <p:ext uri="{BB962C8B-B14F-4D97-AF65-F5344CB8AC3E}">
        <p14:creationId xmlns:p14="http://schemas.microsoft.com/office/powerpoint/2010/main" val="3143261549"/>
      </p:ext>
    </p:extLst>
  </p:cSld>
  <p:clrMapOvr>
    <a:masterClrMapping/>
  </p:clrMapOvr>
  <mc:AlternateContent xmlns:mc="http://schemas.openxmlformats.org/markup-compatibility/2006" xmlns:p14="http://schemas.microsoft.com/office/powerpoint/2010/main">
    <mc:Choice Requires="p14">
      <p:transition spd="slow" p14:dur="2000" advTm="99153"/>
    </mc:Choice>
    <mc:Fallback xmlns="">
      <p:transition xmlns:p14="http://schemas.microsoft.com/office/powerpoint/2010/main" spd="slow" advTm="99153"/>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319</TotalTime>
  <Words>1764</Words>
  <Application>Microsoft Office PowerPoint</Application>
  <PresentationFormat>On-screen Show (4:3)</PresentationFormat>
  <Paragraphs>275</Paragraphs>
  <Slides>35</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Arial</vt:lpstr>
      <vt:lpstr>Calibri</vt:lpstr>
      <vt:lpstr>Candara</vt:lpstr>
      <vt:lpstr>Georgia</vt:lpstr>
      <vt:lpstr>News Gothic MT</vt:lpstr>
      <vt:lpstr>Symbol</vt:lpstr>
      <vt:lpstr>Times New Roman</vt:lpstr>
      <vt:lpstr>Verdana</vt:lpstr>
      <vt:lpstr>Wingdings</vt:lpstr>
      <vt:lpstr>Wingdings 2</vt:lpstr>
      <vt:lpstr>Zapf Dingbats</vt:lpstr>
      <vt:lpstr>Breeze</vt:lpstr>
      <vt:lpstr>Working with Transgender &amp; Gender Expansive Individuals</vt:lpstr>
      <vt:lpstr>PowerPoint Presentation</vt:lpstr>
      <vt:lpstr>PowerPoint Presentation</vt:lpstr>
      <vt:lpstr>Transitions</vt:lpstr>
      <vt:lpstr>Diagnosis of Gender Dysphoria</vt:lpstr>
      <vt:lpstr>Gender Dysphoria</vt:lpstr>
      <vt:lpstr>Presentation in Children</vt:lpstr>
      <vt:lpstr>Transphobia and  Mental Health</vt:lpstr>
      <vt:lpstr>Mental Health Outcomes</vt:lpstr>
      <vt:lpstr>Suicide Attempts</vt:lpstr>
      <vt:lpstr>PowerPoint Presentation</vt:lpstr>
      <vt:lpstr>How are trans* individuals treated in the community? </vt:lpstr>
      <vt:lpstr>US Transgender Survey 2010/2015</vt:lpstr>
      <vt:lpstr>US Transgender Survey  2015 Connecticut Report</vt:lpstr>
      <vt:lpstr>Healthcare Gaps for Transgender Adults</vt:lpstr>
      <vt:lpstr>National School Climate Survey 2013</vt:lpstr>
      <vt:lpstr>Family Acceptance Project</vt:lpstr>
      <vt:lpstr>PowerPoint Presentation</vt:lpstr>
      <vt:lpstr>The Role of Treatment Providers</vt:lpstr>
      <vt:lpstr>Types of Treatment</vt:lpstr>
      <vt:lpstr>Affirming Stance</vt:lpstr>
      <vt:lpstr>Role of Mental Health Providers</vt:lpstr>
      <vt:lpstr>Standards of Care </vt:lpstr>
      <vt:lpstr>Treatment – Pre-Pubescent Children</vt:lpstr>
      <vt:lpstr>Pubescent Children</vt:lpstr>
      <vt:lpstr>Persistence into Adulthood</vt:lpstr>
      <vt:lpstr>Common Parental Reactions</vt:lpstr>
      <vt:lpstr>MH Work with Adults</vt:lpstr>
      <vt:lpstr>Evaluation</vt:lpstr>
      <vt:lpstr>Assent with Delays</vt:lpstr>
      <vt:lpstr>Language</vt:lpstr>
      <vt:lpstr>Environment</vt:lpstr>
      <vt:lpstr>Take Home Messages</vt:lpstr>
      <vt:lpstr>Organizations </vt:lpstr>
      <vt:lpstr>Do your business/ Mind your business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Transgender &amp; Gender Non-Conforming Individuals</dc:title>
  <dc:creator>Christy Olezeski</dc:creator>
  <cp:lastModifiedBy>Bonnie Berk</cp:lastModifiedBy>
  <cp:revision>22</cp:revision>
  <dcterms:created xsi:type="dcterms:W3CDTF">2017-11-06T23:19:44Z</dcterms:created>
  <dcterms:modified xsi:type="dcterms:W3CDTF">2018-06-06T13:25:19Z</dcterms:modified>
</cp:coreProperties>
</file>