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8"/>
  </p:handoutMasterIdLst>
  <p:sldIdLst>
    <p:sldId id="265" r:id="rId2"/>
    <p:sldId id="257" r:id="rId3"/>
    <p:sldId id="258" r:id="rId4"/>
    <p:sldId id="296" r:id="rId5"/>
    <p:sldId id="259" r:id="rId6"/>
    <p:sldId id="260" r:id="rId7"/>
    <p:sldId id="263" r:id="rId8"/>
    <p:sldId id="262" r:id="rId9"/>
    <p:sldId id="266" r:id="rId10"/>
    <p:sldId id="264" r:id="rId11"/>
    <p:sldId id="267" r:id="rId12"/>
    <p:sldId id="268" r:id="rId13"/>
    <p:sldId id="269" r:id="rId14"/>
    <p:sldId id="270" r:id="rId15"/>
    <p:sldId id="272" r:id="rId16"/>
    <p:sldId id="274" r:id="rId17"/>
    <p:sldId id="271" r:id="rId18"/>
    <p:sldId id="273" r:id="rId19"/>
    <p:sldId id="275" r:id="rId20"/>
    <p:sldId id="276" r:id="rId21"/>
    <p:sldId id="277" r:id="rId22"/>
    <p:sldId id="278" r:id="rId23"/>
    <p:sldId id="279" r:id="rId24"/>
    <p:sldId id="280" r:id="rId25"/>
    <p:sldId id="281" r:id="rId26"/>
    <p:sldId id="282" r:id="rId27"/>
    <p:sldId id="283" r:id="rId28"/>
    <p:sldId id="293" r:id="rId29"/>
    <p:sldId id="294" r:id="rId30"/>
    <p:sldId id="295" r:id="rId31"/>
    <p:sldId id="284" r:id="rId32"/>
    <p:sldId id="287" r:id="rId33"/>
    <p:sldId id="288" r:id="rId34"/>
    <p:sldId id="289" r:id="rId35"/>
    <p:sldId id="290" r:id="rId36"/>
    <p:sldId id="291" r:id="rId3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8" d="100"/>
          <a:sy n="78" d="100"/>
        </p:scale>
        <p:origin x="-1890"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1F32483-6384-40E3-BB42-0963B8159D03}" type="datetimeFigureOut">
              <a:rPr lang="en-US" smtClean="0"/>
              <a:t>5/22/2017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6C33E61-404E-4F73-AD58-765E34C206C4}" type="slidenum">
              <a:rPr lang="en-US" smtClean="0"/>
              <a:t>‹#›</a:t>
            </a:fld>
            <a:endParaRPr lang="en-US"/>
          </a:p>
        </p:txBody>
      </p:sp>
    </p:spTree>
    <p:extLst>
      <p:ext uri="{BB962C8B-B14F-4D97-AF65-F5344CB8AC3E}">
        <p14:creationId xmlns:p14="http://schemas.microsoft.com/office/powerpoint/2010/main" val="33249328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B9E407-0E8C-3944-A236-20DC98D327B0}"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33755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9E407-0E8C-3944-A236-20DC98D327B0}"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222450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9E407-0E8C-3944-A236-20DC98D327B0}"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54416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9E407-0E8C-3944-A236-20DC98D327B0}"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78441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9E407-0E8C-3944-A236-20DC98D327B0}"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342839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9E407-0E8C-3944-A236-20DC98D327B0}"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359392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9E407-0E8C-3944-A236-20DC98D327B0}"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48442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9E407-0E8C-3944-A236-20DC98D327B0}"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289726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9E407-0E8C-3944-A236-20DC98D327B0}"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404016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9E407-0E8C-3944-A236-20DC98D327B0}"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6889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9E407-0E8C-3944-A236-20DC98D327B0}"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48EC5-24F5-7F49-8A54-7CF4D9C2B9DC}" type="slidenum">
              <a:rPr lang="en-US" smtClean="0"/>
              <a:t>‹#›</a:t>
            </a:fld>
            <a:endParaRPr lang="en-US"/>
          </a:p>
        </p:txBody>
      </p:sp>
    </p:spTree>
    <p:extLst>
      <p:ext uri="{BB962C8B-B14F-4D97-AF65-F5344CB8AC3E}">
        <p14:creationId xmlns:p14="http://schemas.microsoft.com/office/powerpoint/2010/main" val="415506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9E407-0E8C-3944-A236-20DC98D327B0}" type="datetimeFigureOut">
              <a:rPr lang="en-US" smtClean="0"/>
              <a:t>5/22/2017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48EC5-24F5-7F49-8A54-7CF4D9C2B9DC}" type="slidenum">
              <a:rPr lang="en-US" smtClean="0"/>
              <a:t>‹#›</a:t>
            </a:fld>
            <a:endParaRPr lang="en-US"/>
          </a:p>
        </p:txBody>
      </p:sp>
    </p:spTree>
    <p:extLst>
      <p:ext uri="{BB962C8B-B14F-4D97-AF65-F5344CB8AC3E}">
        <p14:creationId xmlns:p14="http://schemas.microsoft.com/office/powerpoint/2010/main" val="3822917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youtu.be/pGkaw44-Ql4"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www.cga.ct.gov/current/pub/chap_952.htm#sec_53a-196h"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2010/ACT/PA/2010PA-00191-R00HB-05533-PA.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www.cga.ct.gov/current/pub/chap_952.htm#sec_53a-196h"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2010/ACT/PA/2010PA-00191-R00HB-05533-PA.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sec_53a-196h"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www.cga.ct.gov/current/pub/chap_952.htm#sec_53a-196e"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sec_53a-196d"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sec_53a-196f"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sec_53a-196h"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11.pn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youtu.be/DwKgg35YbC4"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15.pn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18.pn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170.htm#sec_10-222d"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beforeyoutext.com/modules/2.html"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beforeyoutext.com/modules/1.html" TargetMode="External"/><Relationship Id="rId2" Type="http://schemas.openxmlformats.org/officeDocument/2006/relationships/slide" Target="slide2.xml"/><Relationship Id="rId16" Type="http://schemas.openxmlformats.org/officeDocument/2006/relationships/hyperlink" Target="https://www.cga.ct.gov/current/pub/chap_952.htm#sec_53a-196h" TargetMode="Externa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5" Type="http://schemas.openxmlformats.org/officeDocument/2006/relationships/hyperlink" Target="https://www.cga.ct.gov/2010/ACT/PA/2010PA-00191-R00HB-05533-PA.htm" TargetMode="Externa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hyperlink" Target="http://beforeyoutext.com/modules/3.html" TargetMode="External"/></Relationships>
</file>

<file path=ppt/slides/_rels/slide3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3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slide" Target="slide3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beforeyoutext.com/modules/5.html"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beforeyoutext.com/modules/4.html"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5" Type="http://schemas.openxmlformats.org/officeDocument/2006/relationships/hyperlink" Target="http://beforeyoutext.com/modules/7.html" TargetMode="Externa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hyperlink" Target="http://beforeyoutext.com/modules/6.html"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4.jp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sec_53a-196h"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topbullying.gov/topics/what_is_bullying/index.html"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www.stopbullying.gov/"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5" Type="http://schemas.openxmlformats.org/officeDocument/2006/relationships/image" Target="../media/image5.jpg"/><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hyperlink" Target="https://www.cga.ct.gov/current/pub/chap_170.htm#sec_10-222d"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www.cga.ct.gov/current/pub/chap_952.htm#sec_53a-182b"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170.htm#sec_10-222d"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5" Type="http://schemas.openxmlformats.org/officeDocument/2006/relationships/image" Target="../media/image6.jpg"/><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hyperlink" Target="https://www.cga.ct.gov/current/pub/chap_952.htm#sec_53a-183"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7.jp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sec_53a-193"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30 at 3.20.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76" y="1337035"/>
            <a:ext cx="1786715" cy="1823428"/>
          </a:xfrm>
          <a:prstGeom prst="rect">
            <a:avLst/>
          </a:prstGeom>
          <a:ln w="34925">
            <a:solidFill>
              <a:srgbClr val="3366FF"/>
            </a:solidFill>
          </a:ln>
        </p:spPr>
      </p:pic>
      <p:sp>
        <p:nvSpPr>
          <p:cNvPr id="5" name="Rectangle 4"/>
          <p:cNvSpPr/>
          <p:nvPr/>
        </p:nvSpPr>
        <p:spPr>
          <a:xfrm>
            <a:off x="1569356" y="381000"/>
            <a:ext cx="6081488" cy="646331"/>
          </a:xfrm>
          <a:prstGeom prst="rect">
            <a:avLst/>
          </a:prstGeom>
        </p:spPr>
        <p:txBody>
          <a:bodyPr wrap="none">
            <a:spAutoFit/>
          </a:bodyPr>
          <a:lstStyle/>
          <a:p>
            <a:r>
              <a:rPr lang="en-US" sz="3600" dirty="0">
                <a:solidFill>
                  <a:srgbClr val="000090"/>
                </a:solidFill>
                <a:latin typeface="Charter Black"/>
                <a:cs typeface="Charter Black"/>
              </a:rPr>
              <a:t>STATE OF CONNECTICUT</a:t>
            </a:r>
          </a:p>
        </p:txBody>
      </p:sp>
      <p:sp>
        <p:nvSpPr>
          <p:cNvPr id="6" name="Rectangle 5"/>
          <p:cNvSpPr/>
          <p:nvPr/>
        </p:nvSpPr>
        <p:spPr>
          <a:xfrm>
            <a:off x="5345060" y="3351352"/>
            <a:ext cx="3480243" cy="646331"/>
          </a:xfrm>
          <a:prstGeom prst="rect">
            <a:avLst/>
          </a:prstGeom>
        </p:spPr>
        <p:txBody>
          <a:bodyPr wrap="square">
            <a:spAutoFit/>
          </a:bodyPr>
          <a:lstStyle/>
          <a:p>
            <a:pPr algn="ctr"/>
            <a:r>
              <a:rPr lang="en-US" b="1" dirty="0"/>
              <a:t>Division of Criminal </a:t>
            </a:r>
            <a:r>
              <a:rPr lang="en-US" b="1" dirty="0" smtClean="0"/>
              <a:t>Justice</a:t>
            </a:r>
          </a:p>
          <a:p>
            <a:pPr algn="ctr"/>
            <a:r>
              <a:rPr lang="en-US" b="1" dirty="0" smtClean="0"/>
              <a:t>Chief State’s Attorney’s Office</a:t>
            </a:r>
            <a:endParaRPr lang="en-US" b="1" dirty="0"/>
          </a:p>
        </p:txBody>
      </p:sp>
      <p:sp>
        <p:nvSpPr>
          <p:cNvPr id="7" name="Rectangle 6"/>
          <p:cNvSpPr/>
          <p:nvPr/>
        </p:nvSpPr>
        <p:spPr>
          <a:xfrm>
            <a:off x="540426" y="3351352"/>
            <a:ext cx="2163894" cy="646331"/>
          </a:xfrm>
          <a:prstGeom prst="rect">
            <a:avLst/>
          </a:prstGeom>
        </p:spPr>
        <p:txBody>
          <a:bodyPr wrap="square">
            <a:spAutoFit/>
          </a:bodyPr>
          <a:lstStyle/>
          <a:p>
            <a:pPr algn="ctr"/>
            <a:r>
              <a:rPr lang="en-US" b="1" dirty="0" smtClean="0"/>
              <a:t>Connecticut Youth</a:t>
            </a:r>
          </a:p>
          <a:p>
            <a:pPr algn="ctr"/>
            <a:r>
              <a:rPr lang="en-US" b="1" dirty="0" smtClean="0"/>
              <a:t>Services Association</a:t>
            </a:r>
            <a:endParaRPr lang="en-US" b="1" dirty="0"/>
          </a:p>
        </p:txBody>
      </p:sp>
      <p:sp>
        <p:nvSpPr>
          <p:cNvPr id="8" name="Rectangle 7"/>
          <p:cNvSpPr/>
          <p:nvPr/>
        </p:nvSpPr>
        <p:spPr>
          <a:xfrm>
            <a:off x="691444" y="4434284"/>
            <a:ext cx="7845777" cy="1323439"/>
          </a:xfrm>
          <a:prstGeom prst="rect">
            <a:avLst/>
          </a:prstGeom>
        </p:spPr>
        <p:txBody>
          <a:bodyPr wrap="square">
            <a:spAutoFit/>
          </a:bodyPr>
          <a:lstStyle/>
          <a:p>
            <a:pPr algn="ctr"/>
            <a:r>
              <a:rPr lang="en-US" sz="4000" b="1" dirty="0">
                <a:solidFill>
                  <a:srgbClr val="000090"/>
                </a:solidFill>
                <a:latin typeface="Comic Sans MS"/>
                <a:cs typeface="Comic Sans MS"/>
              </a:rPr>
              <a:t>Sexting Prevention Educational Program for Connecticut</a:t>
            </a:r>
          </a:p>
        </p:txBody>
      </p:sp>
      <p:sp>
        <p:nvSpPr>
          <p:cNvPr id="9" name="Rounded Rectangle 8"/>
          <p:cNvSpPr/>
          <p:nvPr/>
        </p:nvSpPr>
        <p:spPr>
          <a:xfrm>
            <a:off x="515624" y="381000"/>
            <a:ext cx="8188362" cy="6180667"/>
          </a:xfrm>
          <a:prstGeom prst="roundRect">
            <a:avLst/>
          </a:prstGeom>
          <a:noFill/>
          <a:ln w="762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96629" y="5913594"/>
            <a:ext cx="7814659" cy="369332"/>
          </a:xfrm>
          <a:prstGeom prst="rect">
            <a:avLst/>
          </a:prstGeom>
          <a:noFill/>
        </p:spPr>
        <p:txBody>
          <a:bodyPr wrap="none" rtlCol="0">
            <a:spAutoFit/>
          </a:bodyPr>
          <a:lstStyle/>
          <a:p>
            <a:r>
              <a:rPr lang="en-US" b="1" i="1" dirty="0" smtClean="0">
                <a:solidFill>
                  <a:srgbClr val="FF0000"/>
                </a:solidFill>
                <a:latin typeface="Comic Sans MS"/>
                <a:cs typeface="Comic Sans MS"/>
              </a:rPr>
              <a:t>View in Slideshow Mode and connected to the Internet if possible.</a:t>
            </a:r>
            <a:endParaRPr lang="en-US" b="1" i="1" dirty="0">
              <a:solidFill>
                <a:srgbClr val="FF0000"/>
              </a:solidFill>
              <a:latin typeface="Comic Sans MS"/>
              <a:cs typeface="Comic Sans MS"/>
            </a:endParaRP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3249040" y="1361863"/>
            <a:ext cx="2577829" cy="1342417"/>
          </a:xfrm>
          <a:prstGeom prst="rect">
            <a:avLst/>
          </a:prstGeom>
        </p:spPr>
      </p:pic>
      <p:pic>
        <p:nvPicPr>
          <p:cNvPr id="4" name="Picture 3"/>
          <p:cNvPicPr>
            <a:picLocks noChangeAspect="1"/>
          </p:cNvPicPr>
          <p:nvPr/>
        </p:nvPicPr>
        <p:blipFill>
          <a:blip r:embed="rId4"/>
          <a:stretch>
            <a:fillRect/>
          </a:stretch>
        </p:blipFill>
        <p:spPr>
          <a:xfrm>
            <a:off x="6157157" y="1337036"/>
            <a:ext cx="1856048" cy="1819656"/>
          </a:xfrm>
          <a:prstGeom prst="rect">
            <a:avLst/>
          </a:prstGeom>
        </p:spPr>
      </p:pic>
      <p:sp>
        <p:nvSpPr>
          <p:cNvPr id="12" name="Rectangle 11"/>
          <p:cNvSpPr/>
          <p:nvPr/>
        </p:nvSpPr>
        <p:spPr>
          <a:xfrm>
            <a:off x="3329068" y="2761990"/>
            <a:ext cx="2089243" cy="646331"/>
          </a:xfrm>
          <a:prstGeom prst="rect">
            <a:avLst/>
          </a:prstGeom>
        </p:spPr>
        <p:txBody>
          <a:bodyPr wrap="square">
            <a:spAutoFit/>
          </a:bodyPr>
          <a:lstStyle/>
          <a:p>
            <a:pPr algn="ctr"/>
            <a:r>
              <a:rPr lang="en-US" b="1" dirty="0" smtClean="0"/>
              <a:t>Center for</a:t>
            </a:r>
          </a:p>
          <a:p>
            <a:pPr algn="ctr"/>
            <a:r>
              <a:rPr lang="en-US" b="1" dirty="0" smtClean="0"/>
              <a:t>Children’s Advocacy</a:t>
            </a:r>
            <a:endParaRPr lang="en-US" b="1" dirty="0"/>
          </a:p>
        </p:txBody>
      </p:sp>
    </p:spTree>
    <p:extLst>
      <p:ext uri="{BB962C8B-B14F-4D97-AF65-F5344CB8AC3E}">
        <p14:creationId xmlns:p14="http://schemas.microsoft.com/office/powerpoint/2010/main" val="37164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0023264"/>
              </p:ext>
            </p:extLst>
          </p:nvPr>
        </p:nvGraphicFramePr>
        <p:xfrm>
          <a:off x="29882" y="11955"/>
          <a:ext cx="9070848" cy="6842760"/>
        </p:xfrm>
        <a:graphic>
          <a:graphicData uri="http://schemas.openxmlformats.org/drawingml/2006/table">
            <a:tbl>
              <a:tblPr firstRow="1" bandRow="1">
                <a:tableStyleId>{5C22544A-7EE6-4342-B048-85BDC9FD1C3A}</a:tableStyleId>
              </a:tblPr>
              <a:tblGrid>
                <a:gridCol w="1006438"/>
                <a:gridCol w="4074160"/>
                <a:gridCol w="1077082"/>
                <a:gridCol w="2913168"/>
              </a:tblGrid>
              <a:tr h="35445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4">
                  <a:txBody>
                    <a:bodyPr/>
                    <a:lstStyle/>
                    <a:p>
                      <a:r>
                        <a:rPr lang="en-US" sz="2800" b="1" kern="1200" dirty="0" smtClean="0">
                          <a:solidFill>
                            <a:schemeClr val="dk1"/>
                          </a:solidFill>
                          <a:latin typeface="+mn-lt"/>
                          <a:ea typeface="+mn-ea"/>
                          <a:cs typeface="+mn-cs"/>
                        </a:rPr>
                        <a:t>Module 2</a:t>
                      </a:r>
                    </a:p>
                    <a:p>
                      <a:r>
                        <a:rPr lang="en-US" sz="1800" kern="1200" dirty="0" smtClean="0">
                          <a:solidFill>
                            <a:schemeClr val="dk1"/>
                          </a:solidFill>
                          <a:latin typeface="+mn-lt"/>
                          <a:ea typeface="+mn-ea"/>
                          <a:cs typeface="+mn-cs"/>
                        </a:rPr>
                        <a:t>Limits of Control with Electronic Communication &amp; General Consequences for Sexting</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43085">
                <a:tc rowSpan="4">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r>
                        <a:rPr lang="en-US" sz="1400" b="1" kern="1200" dirty="0" smtClean="0">
                          <a:solidFill>
                            <a:schemeClr val="dk1"/>
                          </a:solidFill>
                          <a:latin typeface="+mn-lt"/>
                          <a:ea typeface="+mn-ea"/>
                          <a:cs typeface="+mn-cs"/>
                        </a:rPr>
                        <a:t>Module Overview</a:t>
                      </a:r>
                    </a:p>
                    <a:p>
                      <a:r>
                        <a:rPr lang="en-US" sz="1400" b="0" kern="1200" dirty="0" smtClean="0">
                          <a:solidFill>
                            <a:schemeClr val="dk1"/>
                          </a:solidFill>
                          <a:latin typeface="+mn-lt"/>
                          <a:ea typeface="+mn-ea"/>
                          <a:cs typeface="+mn-cs"/>
                        </a:rPr>
                        <a:t>Because of the rapidly-changing field of technology, the consequences of sharing electronic material are hard to predict. This module discusses the nature of electronic communication and limits of control over information shared electronically.</a:t>
                      </a:r>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35964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r>
                        <a:rPr lang="en-US" sz="1400" b="0" kern="1200" dirty="0" smtClean="0">
                          <a:solidFill>
                            <a:schemeClr val="dk1"/>
                          </a:solidFill>
                          <a:latin typeface="+mn-lt"/>
                          <a:ea typeface="+mn-ea"/>
                          <a:cs typeface="+mn-cs"/>
                        </a:rPr>
                        <a:t>At the end of this module, you will be able to:</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Identify the major limitations of control over electronic communication;</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Recognize at least three general consequences of sexting;</a:t>
                      </a:r>
                      <a:endParaRPr lang="en-US" sz="11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marL="182880" indent="-182880"/>
                      <a:r>
                        <a:rPr lang="en-US" sz="1400" b="1" kern="1200" dirty="0" smtClean="0">
                          <a:solidFill>
                            <a:schemeClr val="dk1"/>
                          </a:solidFill>
                          <a:latin typeface="+mn-lt"/>
                          <a:ea typeface="+mn-ea"/>
                          <a:cs typeface="+mn-cs"/>
                        </a:rPr>
                        <a:t>Module Topics</a:t>
                      </a:r>
                    </a:p>
                    <a:p>
                      <a:pPr marL="182880" indent="-182880"/>
                      <a:r>
                        <a:rPr lang="en-US" sz="1400" b="0" kern="1200" dirty="0" smtClean="0">
                          <a:solidFill>
                            <a:schemeClr val="dk1"/>
                          </a:solidFill>
                          <a:latin typeface="+mn-lt"/>
                          <a:ea typeface="+mn-ea"/>
                          <a:cs typeface="+mn-cs"/>
                        </a:rPr>
                        <a:t>This module will review the following topics:</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What are the limits of control over electronic communication?</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What are the general consequences of sexting?</a:t>
                      </a:r>
                      <a:endParaRPr lang="en-US" sz="11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8316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r>
                        <a:rPr lang="en-US" sz="1400" b="1" kern="1200" dirty="0" smtClean="0">
                          <a:solidFill>
                            <a:schemeClr val="dk1"/>
                          </a:solidFill>
                          <a:latin typeface="+mn-lt"/>
                          <a:ea typeface="+mn-ea"/>
                          <a:cs typeface="+mn-cs"/>
                        </a:rPr>
                        <a:t>What are the limits of control over electronic communication?</a:t>
                      </a:r>
                    </a:p>
                    <a:p>
                      <a:r>
                        <a:rPr lang="en-US" sz="1400" b="0" kern="1200" dirty="0" smtClean="0">
                          <a:solidFill>
                            <a:schemeClr val="dk1"/>
                          </a:solidFill>
                          <a:latin typeface="+mn-lt"/>
                          <a:ea typeface="+mn-ea"/>
                          <a:cs typeface="+mn-cs"/>
                        </a:rPr>
                        <a:t>Before technological advances like the Internet and mobile phone messaging, it was much more difficult for someone to spread a rumor or circulate a harmful message or photo. A person either had to spread a rumor using word-of-mouth, pass around a physical copy, or go to the trouble of making copies and distributing them. Now, when a message, picture or video gets posted on the Internet or sent via mobile phone, it is impossible to know how many people will receive it. Because technology has made it easier to copy or send electronic content, you no longer have any control over a message, picture or video once you send it.</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742712">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Watch the following video, developed by the National Center for Missing and Exploited Children, and choose what happens next: </a:t>
                      </a:r>
                      <a:r>
                        <a:rPr lang="en-US" sz="1400" b="0" kern="1200" dirty="0" smtClean="0">
                          <a:solidFill>
                            <a:schemeClr val="dk1"/>
                          </a:solidFill>
                          <a:latin typeface="+mn-lt"/>
                          <a:ea typeface="+mn-ea"/>
                          <a:cs typeface="+mn-cs"/>
                          <a:hlinkClick r:id="rId12"/>
                        </a:rPr>
                        <a:t>http://youtu.be/pGkaw44-Ql4</a:t>
                      </a:r>
                      <a:endParaRPr lang="en-US" sz="14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1600" b="1" i="1" kern="1200" dirty="0" smtClean="0">
                          <a:solidFill>
                            <a:schemeClr val="dk1"/>
                          </a:solidFill>
                          <a:latin typeface="+mn-lt"/>
                          <a:ea typeface="+mn-ea"/>
                          <a:cs typeface="+mn-cs"/>
                        </a:rPr>
                        <a:t>Remember, once you send an electronic message, picture, or video, you no longer have any control over it</a:t>
                      </a:r>
                      <a:r>
                        <a:rPr lang="en-US" sz="1600" b="1" i="1" kern="1200" baseline="0" dirty="0" smtClean="0">
                          <a:solidFill>
                            <a:schemeClr val="dk1"/>
                          </a:solidFill>
                          <a:latin typeface="+mn-lt"/>
                          <a:ea typeface="+mn-ea"/>
                          <a:cs typeface="+mn-cs"/>
                        </a:rPr>
                        <a:t> and whoever has it can do what they want with it. The police can offer little help at that point.</a:t>
                      </a:r>
                      <a:endParaRPr lang="en-US" sz="10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a:txBody>
                    <a:bodyPr/>
                    <a:lstStyle/>
                    <a:p>
                      <a:endParaRPr lang="en-US" sz="10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5" name="Picture 4" descr="Screen Shot 2015-11-02 at 9.26.57 A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26608" y="5095732"/>
            <a:ext cx="2795472" cy="1677974"/>
          </a:xfrm>
          <a:prstGeom prst="rect">
            <a:avLst/>
          </a:prstGeom>
        </p:spPr>
      </p:pic>
    </p:spTree>
    <p:extLst>
      <p:ext uri="{BB962C8B-B14F-4D97-AF65-F5344CB8AC3E}">
        <p14:creationId xmlns:p14="http://schemas.microsoft.com/office/powerpoint/2010/main" val="3868662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3794603"/>
              </p:ext>
            </p:extLst>
          </p:nvPr>
        </p:nvGraphicFramePr>
        <p:xfrm>
          <a:off x="29882" y="11955"/>
          <a:ext cx="9070848" cy="6753354"/>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2</a:t>
                      </a:r>
                    </a:p>
                    <a:p>
                      <a:r>
                        <a:rPr lang="en-US" sz="1800" kern="1200" dirty="0" smtClean="0">
                          <a:solidFill>
                            <a:schemeClr val="dk1"/>
                          </a:solidFill>
                          <a:latin typeface="+mn-lt"/>
                          <a:ea typeface="+mn-ea"/>
                          <a:cs typeface="+mn-cs"/>
                        </a:rPr>
                        <a:t>Limits of Control with Electronic Communication &amp; General Consequences for Sexting</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595114">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What are the general consequences of sexting?</a:t>
                      </a:r>
                      <a:endParaRPr lang="en-US" sz="1400" b="0" kern="1200" dirty="0" smtClean="0">
                        <a:solidFill>
                          <a:schemeClr val="dk1"/>
                        </a:solidFill>
                        <a:latin typeface="+mn-lt"/>
                        <a:ea typeface="+mn-ea"/>
                        <a:cs typeface="+mn-cs"/>
                      </a:endParaRPr>
                    </a:p>
                    <a:p>
                      <a:pPr>
                        <a:spcBef>
                          <a:spcPts val="600"/>
                        </a:spcBef>
                      </a:pPr>
                      <a:r>
                        <a:rPr lang="en-US" sz="1400" b="1" kern="1200" dirty="0" smtClean="0">
                          <a:solidFill>
                            <a:schemeClr val="dk1"/>
                          </a:solidFill>
                          <a:latin typeface="+mn-lt"/>
                          <a:ea typeface="+mn-ea"/>
                          <a:cs typeface="+mn-cs"/>
                        </a:rPr>
                        <a:t>Legal</a:t>
                      </a:r>
                      <a:endParaRPr lang="en-US" sz="1400" b="0" kern="1200" dirty="0" smtClean="0">
                        <a:solidFill>
                          <a:schemeClr val="dk1"/>
                        </a:solidFill>
                        <a:latin typeface="+mn-lt"/>
                        <a:ea typeface="+mn-ea"/>
                        <a:cs typeface="+mn-cs"/>
                      </a:endParaRPr>
                    </a:p>
                    <a:p>
                      <a:pPr>
                        <a:spcBef>
                          <a:spcPts val="600"/>
                        </a:spcBef>
                      </a:pPr>
                      <a:r>
                        <a:rPr lang="en-US" sz="1400" b="0" kern="1200" dirty="0" smtClean="0">
                          <a:solidFill>
                            <a:schemeClr val="dk1"/>
                          </a:solidFill>
                          <a:latin typeface="+mn-lt"/>
                          <a:ea typeface="+mn-ea"/>
                          <a:cs typeface="+mn-cs"/>
                        </a:rPr>
                        <a:t>Depending on such things as a</a:t>
                      </a:r>
                      <a:r>
                        <a:rPr lang="en-US" sz="1400" b="0" kern="1200" baseline="0" dirty="0" smtClean="0">
                          <a:solidFill>
                            <a:schemeClr val="dk1"/>
                          </a:solidFill>
                          <a:latin typeface="+mn-lt"/>
                          <a:ea typeface="+mn-ea"/>
                          <a:cs typeface="+mn-cs"/>
                        </a:rPr>
                        <a:t> person’s age and the number of pictures sent or received</a:t>
                      </a:r>
                      <a:r>
                        <a:rPr lang="en-US" sz="1400" b="0" kern="1200" dirty="0" smtClean="0">
                          <a:solidFill>
                            <a:schemeClr val="dk1"/>
                          </a:solidFill>
                          <a:latin typeface="+mn-lt"/>
                          <a:ea typeface="+mn-ea"/>
                          <a:cs typeface="+mn-cs"/>
                        </a:rPr>
                        <a:t>, it is possible for a person to be charged with either a misdemeanor or a felony offense for possession of child pornography. If a child (under 18) is adjudicated for the offense of sexting, legal consequences may include probation for period of time or even</a:t>
                      </a:r>
                      <a:r>
                        <a:rPr lang="en-US" sz="1400" b="0" kern="1200" baseline="0" dirty="0" smtClean="0">
                          <a:solidFill>
                            <a:schemeClr val="dk1"/>
                          </a:solidFill>
                          <a:latin typeface="+mn-lt"/>
                          <a:ea typeface="+mn-ea"/>
                          <a:cs typeface="+mn-cs"/>
                        </a:rPr>
                        <a:t> a commitment for placement in a state facility for up to 18 months with a possible extension for another 18 months</a:t>
                      </a:r>
                      <a:r>
                        <a:rPr lang="en-US" sz="1400" b="0" kern="1200" dirty="0" smtClean="0">
                          <a:solidFill>
                            <a:schemeClr val="dk1"/>
                          </a:solidFill>
                          <a:latin typeface="+mn-lt"/>
                          <a:ea typeface="+mn-ea"/>
                          <a:cs typeface="+mn-cs"/>
                        </a:rPr>
                        <a:t>. If a person</a:t>
                      </a:r>
                      <a:r>
                        <a:rPr lang="en-US" sz="1400" b="0" kern="1200" baseline="0" dirty="0" smtClean="0">
                          <a:solidFill>
                            <a:schemeClr val="dk1"/>
                          </a:solidFill>
                          <a:latin typeface="+mn-lt"/>
                          <a:ea typeface="+mn-ea"/>
                          <a:cs typeface="+mn-cs"/>
                        </a:rPr>
                        <a:t> 18 or older</a:t>
                      </a:r>
                      <a:r>
                        <a:rPr lang="en-US" sz="1400" b="0" kern="1200" dirty="0" smtClean="0">
                          <a:solidFill>
                            <a:schemeClr val="dk1"/>
                          </a:solidFill>
                          <a:latin typeface="+mn-lt"/>
                          <a:ea typeface="+mn-ea"/>
                          <a:cs typeface="+mn-cs"/>
                        </a:rPr>
                        <a:t> is found guilty of the felony offense of possession of child pornography, penalties range from minimum of 1 to a maximum of 20 years in prison. The legal consequences of sexting will be discussed further in </a:t>
                      </a:r>
                      <a:r>
                        <a:rPr lang="en-US" sz="1400" b="0" kern="1200" dirty="0" smtClean="0">
                          <a:solidFill>
                            <a:schemeClr val="dk1"/>
                          </a:solidFill>
                          <a:latin typeface="+mn-lt"/>
                          <a:ea typeface="+mn-ea"/>
                          <a:cs typeface="+mn-cs"/>
                          <a:hlinkClick r:id="rId6" action="ppaction://hlinksldjump"/>
                        </a:rPr>
                        <a:t>Module 3</a:t>
                      </a:r>
                      <a:r>
                        <a:rPr lang="en-US" sz="1400" b="0" kern="1200" dirty="0" smtClean="0">
                          <a:solidFill>
                            <a:schemeClr val="dk1"/>
                          </a:solidFill>
                          <a:latin typeface="+mn-lt"/>
                          <a:ea typeface="+mn-ea"/>
                          <a:cs typeface="+mn-cs"/>
                        </a:rPr>
                        <a:t>.</a:t>
                      </a:r>
                    </a:p>
                    <a:p>
                      <a:pPr>
                        <a:spcBef>
                          <a:spcPts val="1200"/>
                        </a:spcBef>
                      </a:pPr>
                      <a:r>
                        <a:rPr lang="en-US" sz="1400" b="1" kern="1200" dirty="0" smtClean="0">
                          <a:solidFill>
                            <a:schemeClr val="dk1"/>
                          </a:solidFill>
                          <a:latin typeface="+mn-lt"/>
                          <a:ea typeface="+mn-ea"/>
                          <a:cs typeface="+mn-cs"/>
                        </a:rPr>
                        <a:t>Social</a:t>
                      </a:r>
                      <a:endParaRPr lang="en-US" sz="14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1400" b="0" kern="1200" dirty="0" smtClean="0">
                          <a:solidFill>
                            <a:schemeClr val="dk1"/>
                          </a:solidFill>
                          <a:latin typeface="+mn-lt"/>
                          <a:ea typeface="+mn-ea"/>
                          <a:cs typeface="+mn-cs"/>
                        </a:rPr>
                        <a:t>Even though you may engage in sexting just to get someone’s attention or to be funny, there is a good chance it could have a negative effect on your relationships with friends or family, and even your reputation. The social consequences of sexting will be discussed further in </a:t>
                      </a:r>
                      <a:r>
                        <a:rPr lang="en-US" sz="1400" b="0" kern="1200" dirty="0" smtClean="0">
                          <a:solidFill>
                            <a:schemeClr val="dk1"/>
                          </a:solidFill>
                          <a:latin typeface="+mn-lt"/>
                          <a:ea typeface="+mn-ea"/>
                          <a:cs typeface="+mn-cs"/>
                          <a:hlinkClick r:id="rId7" action="ppaction://hlinksldjump"/>
                        </a:rPr>
                        <a:t>Module 4</a:t>
                      </a:r>
                      <a:r>
                        <a:rPr lang="en-US" sz="1400" b="0" kern="1200" dirty="0" smtClean="0">
                          <a:solidFill>
                            <a:schemeClr val="dk1"/>
                          </a:solidFill>
                          <a:latin typeface="+mn-lt"/>
                          <a:ea typeface="+mn-ea"/>
                          <a:cs typeface="+mn-cs"/>
                        </a:rPr>
                        <a:t>.</a:t>
                      </a:r>
                    </a:p>
                    <a:p>
                      <a:pPr>
                        <a:spcBef>
                          <a:spcPts val="1200"/>
                        </a:spcBef>
                      </a:pPr>
                      <a:r>
                        <a:rPr lang="en-US" sz="1400" b="1" kern="1200" dirty="0" smtClean="0">
                          <a:solidFill>
                            <a:schemeClr val="dk1"/>
                          </a:solidFill>
                          <a:latin typeface="+mn-lt"/>
                          <a:ea typeface="+mn-ea"/>
                          <a:cs typeface="+mn-cs"/>
                        </a:rPr>
                        <a:t>Emotional</a:t>
                      </a:r>
                      <a:endParaRPr lang="en-US" sz="14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1400" b="0" kern="1200" dirty="0" smtClean="0">
                          <a:solidFill>
                            <a:schemeClr val="dk1"/>
                          </a:solidFill>
                          <a:latin typeface="+mn-lt"/>
                          <a:ea typeface="+mn-ea"/>
                          <a:cs typeface="+mn-cs"/>
                        </a:rPr>
                        <a:t>When your relationships with friends or family are negatively affected by sexting, this can be hard on you emotionally and linger much longer than you might think. The emotional consequences of sexting will be discussed further in </a:t>
                      </a:r>
                      <a:r>
                        <a:rPr lang="en-US" sz="1400" b="0" kern="1200" dirty="0" smtClean="0">
                          <a:solidFill>
                            <a:schemeClr val="dk1"/>
                          </a:solidFill>
                          <a:latin typeface="+mn-lt"/>
                          <a:ea typeface="+mn-ea"/>
                          <a:cs typeface="+mn-cs"/>
                          <a:hlinkClick r:id="rId8" action="ppaction://hlinksldjump"/>
                        </a:rPr>
                        <a:t>Module 5</a:t>
                      </a:r>
                      <a:r>
                        <a:rPr lang="en-US" sz="1400" b="0" kern="1200" dirty="0" smtClean="0">
                          <a:solidFill>
                            <a:schemeClr val="dk1"/>
                          </a:solidFill>
                          <a:latin typeface="+mn-lt"/>
                          <a:ea typeface="+mn-ea"/>
                          <a:cs typeface="+mn-cs"/>
                        </a:rPr>
                        <a:t>.</a:t>
                      </a:r>
                    </a:p>
                    <a:p>
                      <a:pPr>
                        <a:spcBef>
                          <a:spcPts val="1200"/>
                        </a:spcBef>
                      </a:pPr>
                      <a:r>
                        <a:rPr lang="en-US" sz="1400" b="1" kern="1200" dirty="0" smtClean="0">
                          <a:solidFill>
                            <a:schemeClr val="dk1"/>
                          </a:solidFill>
                          <a:latin typeface="+mn-lt"/>
                          <a:ea typeface="+mn-ea"/>
                          <a:cs typeface="+mn-cs"/>
                        </a:rPr>
                        <a:t>Educational &amp; Career</a:t>
                      </a:r>
                      <a:endParaRPr lang="en-US" sz="12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1400" b="0" kern="1200" dirty="0" smtClean="0">
                          <a:solidFill>
                            <a:schemeClr val="dk1"/>
                          </a:solidFill>
                          <a:latin typeface="+mn-lt"/>
                          <a:ea typeface="+mn-ea"/>
                          <a:cs typeface="+mn-cs"/>
                        </a:rPr>
                        <a:t>Your decision to sext could prevent you from participating in activities at school, getting into college, or even getting a job – especially if sexually explicit pictures or videos of you end up on the Internet. The educational</a:t>
                      </a:r>
                      <a:r>
                        <a:rPr lang="en-US" sz="1400" b="0" kern="1200" baseline="0" dirty="0" smtClean="0">
                          <a:solidFill>
                            <a:schemeClr val="dk1"/>
                          </a:solidFill>
                          <a:latin typeface="+mn-lt"/>
                          <a:ea typeface="+mn-ea"/>
                          <a:cs typeface="+mn-cs"/>
                        </a:rPr>
                        <a:t> &amp; career</a:t>
                      </a:r>
                      <a:r>
                        <a:rPr lang="en-US" sz="1400" b="0" kern="1200" dirty="0" smtClean="0">
                          <a:solidFill>
                            <a:schemeClr val="dk1"/>
                          </a:solidFill>
                          <a:latin typeface="+mn-lt"/>
                          <a:ea typeface="+mn-ea"/>
                          <a:cs typeface="+mn-cs"/>
                        </a:rPr>
                        <a:t> consequences of sexting will be discussed further in </a:t>
                      </a:r>
                      <a:r>
                        <a:rPr lang="en-US" sz="1400" b="0" kern="1200" dirty="0" smtClean="0">
                          <a:solidFill>
                            <a:schemeClr val="dk1"/>
                          </a:solidFill>
                          <a:latin typeface="+mn-lt"/>
                          <a:ea typeface="+mn-ea"/>
                          <a:cs typeface="+mn-cs"/>
                          <a:hlinkClick r:id="rId9" action="ppaction://hlinksldjump"/>
                        </a:rPr>
                        <a:t>Module 6</a:t>
                      </a:r>
                      <a:r>
                        <a:rPr lang="en-US" sz="1400" b="0" kern="1200" dirty="0" smtClean="0">
                          <a:solidFill>
                            <a:schemeClr val="dk1"/>
                          </a:solidFill>
                          <a:latin typeface="+mn-lt"/>
                          <a:ea typeface="+mn-ea"/>
                          <a:cs typeface="+mn-cs"/>
                        </a:rPr>
                        <a:t>.</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142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84634283"/>
              </p:ext>
            </p:extLst>
          </p:nvPr>
        </p:nvGraphicFramePr>
        <p:xfrm>
          <a:off x="29882" y="11953"/>
          <a:ext cx="9070847" cy="5821680"/>
        </p:xfrm>
        <a:graphic>
          <a:graphicData uri="http://schemas.openxmlformats.org/drawingml/2006/table">
            <a:tbl>
              <a:tblPr firstRow="1" bandRow="1">
                <a:tableStyleId>{5C22544A-7EE6-4342-B048-85BDC9FD1C3A}</a:tableStyleId>
              </a:tblPr>
              <a:tblGrid>
                <a:gridCol w="926353"/>
                <a:gridCol w="4276777"/>
                <a:gridCol w="1716428"/>
                <a:gridCol w="2151289"/>
              </a:tblGrid>
              <a:tr h="248434">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538274">
                <a:tc gridSpan="4">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981336">
                <a:tc rowSpan="2">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Module Overview</a:t>
                      </a:r>
                    </a:p>
                    <a:p>
                      <a:r>
                        <a:rPr lang="en-US" sz="1400" b="0" kern="1200" dirty="0" smtClean="0">
                          <a:solidFill>
                            <a:schemeClr val="dk1"/>
                          </a:solidFill>
                          <a:latin typeface="+mn-lt"/>
                          <a:ea typeface="+mn-ea"/>
                          <a:cs typeface="+mn-cs"/>
                        </a:rPr>
                        <a:t>Long</a:t>
                      </a:r>
                      <a:r>
                        <a:rPr lang="en-US" sz="1400" b="0" kern="1200" baseline="0" dirty="0" smtClean="0">
                          <a:solidFill>
                            <a:schemeClr val="dk1"/>
                          </a:solidFill>
                          <a:latin typeface="+mn-lt"/>
                          <a:ea typeface="+mn-ea"/>
                          <a:cs typeface="+mn-cs"/>
                        </a:rPr>
                        <a:t> before the practice of “sexting” became a popular activity among teens, the </a:t>
                      </a:r>
                      <a:r>
                        <a:rPr lang="en-US" sz="1400" b="0" kern="1200" dirty="0" smtClean="0">
                          <a:solidFill>
                            <a:schemeClr val="dk1"/>
                          </a:solidFill>
                          <a:latin typeface="+mn-lt"/>
                          <a:ea typeface="+mn-ea"/>
                          <a:cs typeface="+mn-cs"/>
                        </a:rPr>
                        <a:t>Connecticut</a:t>
                      </a:r>
                      <a:r>
                        <a:rPr lang="en-US" sz="1400" b="0" kern="1200" baseline="0" dirty="0" smtClean="0">
                          <a:solidFill>
                            <a:schemeClr val="dk1"/>
                          </a:solidFill>
                          <a:latin typeface="+mn-lt"/>
                          <a:ea typeface="+mn-ea"/>
                          <a:cs typeface="+mn-cs"/>
                        </a:rPr>
                        <a:t> General Statutes (CGS) provided for strict penalties for the possession or promotion of child pornography in an effort to protect children from sexual exploitation by predators. In 2010, the Connecticut legislature enacted </a:t>
                      </a:r>
                      <a:r>
                        <a:rPr lang="en-US" sz="1400" b="0" kern="1200" baseline="0" dirty="0" smtClean="0">
                          <a:solidFill>
                            <a:schemeClr val="dk1"/>
                          </a:solidFill>
                          <a:latin typeface="+mn-lt"/>
                          <a:ea typeface="+mn-ea"/>
                          <a:cs typeface="+mn-cs"/>
                          <a:hlinkClick r:id="rId12"/>
                        </a:rPr>
                        <a:t>PA 10-191 </a:t>
                      </a:r>
                      <a:r>
                        <a:rPr lang="en-US" sz="1400" b="0" kern="1200" baseline="0" dirty="0" smtClean="0">
                          <a:solidFill>
                            <a:schemeClr val="dk1"/>
                          </a:solidFill>
                          <a:latin typeface="+mn-lt"/>
                          <a:ea typeface="+mn-ea"/>
                          <a:cs typeface="+mn-cs"/>
                        </a:rPr>
                        <a:t>that created </a:t>
                      </a:r>
                      <a:r>
                        <a:rPr lang="en-US" sz="1400" b="0" kern="1200" baseline="0" dirty="0" smtClean="0">
                          <a:solidFill>
                            <a:schemeClr val="dk1"/>
                          </a:solidFill>
                          <a:latin typeface="+mn-lt"/>
                          <a:ea typeface="+mn-ea"/>
                          <a:cs typeface="+mn-cs"/>
                          <a:hlinkClick r:id="rId13"/>
                        </a:rPr>
                        <a:t>CGS §53a-196h</a:t>
                      </a:r>
                      <a:r>
                        <a:rPr lang="en-US" sz="1400" b="0" kern="1200" baseline="0" dirty="0" smtClean="0">
                          <a:solidFill>
                            <a:schemeClr val="dk1"/>
                          </a:solidFill>
                          <a:latin typeface="+mn-lt"/>
                          <a:ea typeface="+mn-ea"/>
                          <a:cs typeface="+mn-cs"/>
                        </a:rPr>
                        <a:t>. Their intent was not to legalize or sanction the practice of sexting rather it was to recognize that, while still inappropriate and illegal, the sharing of sexually explicit pictures and videos among teens is not done with the same criminal intent as child pornography. It is important to realize however, that the misdemeanor consequences of sexting are only applicable in very specific situations. Outside of these situations, the more serious legal consequences of child pornography will still apply.</a:t>
                      </a:r>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68824">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pPr marL="0" indent="0">
                        <a:buFont typeface="Arial"/>
                        <a:buNone/>
                      </a:pPr>
                      <a:r>
                        <a:rPr lang="en-US" sz="1400" b="0" kern="1200" dirty="0" smtClean="0">
                          <a:solidFill>
                            <a:schemeClr val="dk1"/>
                          </a:solidFill>
                          <a:latin typeface="+mn-lt"/>
                          <a:ea typeface="+mn-ea"/>
                          <a:cs typeface="+mn-cs"/>
                        </a:rPr>
                        <a:t>At the end of this module, you will be able to:</a:t>
                      </a:r>
                    </a:p>
                    <a:p>
                      <a:pPr marL="285750" indent="-285750">
                        <a:buFont typeface="Arial" panose="020B0604020202020204" pitchFamily="34" charset="0"/>
                        <a:buChar char="•"/>
                      </a:pPr>
                      <a:r>
                        <a:rPr lang="en-US" sz="1400" dirty="0" smtClean="0"/>
                        <a:t>Recognize the difference between sexting, a misdemeanor, and the possession </a:t>
                      </a:r>
                      <a:r>
                        <a:rPr lang="en-US" sz="1400" baseline="0" dirty="0" smtClean="0"/>
                        <a:t>of child pornography, a felony.</a:t>
                      </a:r>
                    </a:p>
                    <a:p>
                      <a:pPr marL="285750" indent="-285750">
                        <a:buFont typeface="Arial" panose="020B0604020202020204" pitchFamily="34" charset="0"/>
                        <a:buChar char="•"/>
                      </a:pPr>
                      <a:r>
                        <a:rPr lang="en-US" sz="1400" baseline="0" dirty="0" smtClean="0"/>
                        <a:t>Know when sexting could become </a:t>
                      </a:r>
                      <a:r>
                        <a:rPr lang="en-US" sz="1400" dirty="0" smtClean="0"/>
                        <a:t>possession </a:t>
                      </a:r>
                      <a:r>
                        <a:rPr lang="en-US" sz="1400" baseline="0" dirty="0" smtClean="0"/>
                        <a:t>of child pornography.</a:t>
                      </a:r>
                    </a:p>
                    <a:p>
                      <a:pPr marL="285750" indent="-285750">
                        <a:buFont typeface="Arial" panose="020B0604020202020204" pitchFamily="34" charset="0"/>
                        <a:buChar char="•"/>
                      </a:pPr>
                      <a:r>
                        <a:rPr lang="en-US" sz="1400" baseline="0" dirty="0" smtClean="0"/>
                        <a:t>Know the legal penalties for this misconduct for children (under 18) and adults.</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Module Topics</a:t>
                      </a:r>
                    </a:p>
                    <a:p>
                      <a:r>
                        <a:rPr lang="en-US" sz="1400" b="0" kern="1200" dirty="0" smtClean="0">
                          <a:solidFill>
                            <a:schemeClr val="dk1"/>
                          </a:solidFill>
                          <a:latin typeface="+mn-lt"/>
                          <a:ea typeface="+mn-ea"/>
                          <a:cs typeface="+mn-cs"/>
                        </a:rPr>
                        <a:t>This module will review the following topics:</a:t>
                      </a:r>
                    </a:p>
                    <a:p>
                      <a:pPr marL="285750" indent="-285750">
                        <a:buFont typeface="Arial" panose="020B0604020202020204" pitchFamily="34" charset="0"/>
                        <a:buChar char="•"/>
                      </a:pPr>
                      <a:r>
                        <a:rPr lang="en-US" sz="1400" dirty="0" smtClean="0"/>
                        <a:t>The difference between sexting, a misdemeanor, and the possession </a:t>
                      </a:r>
                      <a:r>
                        <a:rPr lang="en-US" sz="1400" baseline="0" dirty="0" smtClean="0"/>
                        <a:t>of child pornography, a felony.</a:t>
                      </a:r>
                    </a:p>
                    <a:p>
                      <a:pPr marL="285750" indent="-285750">
                        <a:buFont typeface="Arial" panose="020B0604020202020204" pitchFamily="34" charset="0"/>
                        <a:buChar char="•"/>
                      </a:pPr>
                      <a:r>
                        <a:rPr lang="en-US" sz="1400" baseline="0" dirty="0" smtClean="0"/>
                        <a:t>When might sexting become </a:t>
                      </a:r>
                      <a:r>
                        <a:rPr lang="en-US" sz="1400" dirty="0" smtClean="0"/>
                        <a:t>the more serous crime of possession </a:t>
                      </a:r>
                      <a:r>
                        <a:rPr lang="en-US" sz="1400" baseline="0" dirty="0" smtClean="0"/>
                        <a:t>of child pornography?</a:t>
                      </a:r>
                    </a:p>
                    <a:p>
                      <a:pPr marL="285750" indent="-285750">
                        <a:buFont typeface="Arial" panose="020B0604020202020204" pitchFamily="34" charset="0"/>
                        <a:buChar char="•"/>
                      </a:pPr>
                      <a:r>
                        <a:rPr lang="en-US" sz="1400" baseline="0" dirty="0" smtClean="0"/>
                        <a:t>What are the legal penalties for this misconduct for children (under 18) and adults?</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 name="AutoShape 2" descr="consequences of sex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4750" y="1311424"/>
            <a:ext cx="2024063"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260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3678841"/>
              </p:ext>
            </p:extLst>
          </p:nvPr>
        </p:nvGraphicFramePr>
        <p:xfrm>
          <a:off x="29882" y="11955"/>
          <a:ext cx="9070848" cy="6753354"/>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595114">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What did </a:t>
                      </a:r>
                      <a:r>
                        <a:rPr lang="en-US" sz="1400" b="1" dirty="0" smtClean="0">
                          <a:hlinkClick r:id="rId12"/>
                        </a:rPr>
                        <a:t>Public Act 10-191</a:t>
                      </a:r>
                      <a:r>
                        <a:rPr lang="en-US" sz="1400" b="1" dirty="0" smtClean="0"/>
                        <a:t>, now </a:t>
                      </a:r>
                      <a:r>
                        <a:rPr lang="en-US" sz="1400" b="1" dirty="0" smtClean="0">
                          <a:hlinkClick r:id="rId13"/>
                        </a:rPr>
                        <a:t>CGS §53a-196h</a:t>
                      </a:r>
                      <a:r>
                        <a:rPr lang="en-US" sz="1400" b="1" dirty="0" smtClean="0"/>
                        <a:t>, accomplish?</a:t>
                      </a:r>
                    </a:p>
                    <a:p>
                      <a:pPr>
                        <a:spcBef>
                          <a:spcPts val="600"/>
                        </a:spcBef>
                      </a:pPr>
                      <a:r>
                        <a:rPr lang="en-US" sz="1400" dirty="0" smtClean="0"/>
                        <a:t>Before </a:t>
                      </a:r>
                      <a:r>
                        <a:rPr lang="en-US" sz="1400" b="0" dirty="0" smtClean="0"/>
                        <a:t>Public Act 10-191 </a:t>
                      </a:r>
                      <a:r>
                        <a:rPr lang="en-US" sz="1400" dirty="0" smtClean="0"/>
                        <a:t>was passed, persons who engaged in sexting could only be charged with possession of child pornography, a felony charge with extremely serious penalties, particularly for adults</a:t>
                      </a:r>
                      <a:r>
                        <a:rPr lang="en-US" sz="1400" baseline="0" dirty="0" smtClean="0"/>
                        <a:t> (persons 18 years old or older. Although children under the age of 18 would have their cases heard in the Juvenile Court, these were still felony charges. As such, a child over the age of 15 could be transferred from the Juvenile Court to adult criminal court where they would be exposed to the same penalties as an adult, including incarceration in an adult prison and registration as a sex offender on the public sex offender registry. </a:t>
                      </a:r>
                      <a:endParaRPr lang="en-US" sz="1400" b="0" dirty="0" smtClean="0"/>
                    </a:p>
                    <a:p>
                      <a:pPr>
                        <a:spcBef>
                          <a:spcPts val="600"/>
                        </a:spcBef>
                      </a:pPr>
                      <a:r>
                        <a:rPr lang="en-US" sz="1400" b="0" dirty="0" smtClean="0">
                          <a:hlinkClick r:id="rId13"/>
                        </a:rPr>
                        <a:t>CGS §53a-196h </a:t>
                      </a:r>
                      <a:r>
                        <a:rPr lang="en-US" sz="1400" dirty="0" smtClean="0"/>
                        <a:t>now provides the Juvenile Courts with less extreme charges and penalties that still discourage the practice of sexting without the life-altering consequences of a possible felony conviction and sex offender registration. The change did not make sexting legal, it only reduced the charge to a misdemeanor.</a:t>
                      </a:r>
                    </a:p>
                    <a:p>
                      <a:pPr>
                        <a:spcBef>
                          <a:spcPts val="600"/>
                        </a:spcBef>
                      </a:pPr>
                      <a:r>
                        <a:rPr lang="en-US" sz="1400" dirty="0" smtClean="0"/>
                        <a:t>It is very important to understand</a:t>
                      </a:r>
                      <a:r>
                        <a:rPr lang="en-US" sz="1400" baseline="0" dirty="0" smtClean="0"/>
                        <a:t> the narrow </a:t>
                      </a:r>
                      <a:r>
                        <a:rPr lang="en-US" sz="1400" kern="1200" baseline="0" dirty="0" smtClean="0">
                          <a:solidFill>
                            <a:schemeClr val="dk1"/>
                          </a:solidFill>
                          <a:latin typeface="+mn-lt"/>
                          <a:ea typeface="+mn-ea"/>
                          <a:cs typeface="+mn-cs"/>
                        </a:rPr>
                        <a:t>circumstances</a:t>
                      </a:r>
                      <a:r>
                        <a:rPr lang="en-US" sz="1400" baseline="0" dirty="0" smtClean="0"/>
                        <a:t> where the charge of sexting would apply. This would be good time to back and review in Module 1 the definitions of:</a:t>
                      </a:r>
                    </a:p>
                    <a:p>
                      <a:pPr marL="182880" indent="-182880">
                        <a:spcBef>
                          <a:spcPts val="600"/>
                        </a:spcBef>
                        <a:buFont typeface="Arial" panose="020B0604020202020204" pitchFamily="34" charset="0"/>
                        <a:buChar char="•"/>
                      </a:pPr>
                      <a:r>
                        <a:rPr lang="en-US" sz="1400" kern="1200" dirty="0" smtClean="0">
                          <a:solidFill>
                            <a:schemeClr val="dk1"/>
                          </a:solidFill>
                          <a:effectLst/>
                          <a:latin typeface="+mn-lt"/>
                          <a:ea typeface="+mn-ea"/>
                          <a:cs typeface="+mn-cs"/>
                        </a:rPr>
                        <a:t>“Child pornography” </a:t>
                      </a:r>
                    </a:p>
                    <a:p>
                      <a:pPr marL="182880" indent="-182880">
                        <a:spcBef>
                          <a:spcPts val="600"/>
                        </a:spcBef>
                        <a:buFont typeface="Arial" panose="020B0604020202020204" pitchFamily="34" charset="0"/>
                        <a:buChar char="•"/>
                      </a:pPr>
                      <a:r>
                        <a:rPr lang="en-US" sz="1400" kern="1200" dirty="0" smtClean="0">
                          <a:solidFill>
                            <a:schemeClr val="dk1"/>
                          </a:solidFill>
                          <a:effectLst/>
                          <a:latin typeface="+mn-lt"/>
                          <a:ea typeface="+mn-ea"/>
                          <a:cs typeface="+mn-cs"/>
                        </a:rPr>
                        <a:t>“Sexually explicit conduct” </a:t>
                      </a:r>
                    </a:p>
                    <a:p>
                      <a:pPr marL="182880" indent="-182880">
                        <a:spcBef>
                          <a:spcPts val="600"/>
                        </a:spcBef>
                        <a:buFont typeface="Arial" panose="020B0604020202020204" pitchFamily="34" charset="0"/>
                        <a:buChar char="•"/>
                      </a:pPr>
                      <a:r>
                        <a:rPr lang="en-US" sz="1400" kern="1200" dirty="0" smtClean="0">
                          <a:solidFill>
                            <a:schemeClr val="dk1"/>
                          </a:solidFill>
                          <a:effectLst/>
                          <a:latin typeface="+mn-lt"/>
                          <a:ea typeface="+mn-ea"/>
                          <a:cs typeface="+mn-cs"/>
                        </a:rPr>
                        <a:t>“Visual depiction”</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47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8075088"/>
              </p:ext>
            </p:extLst>
          </p:nvPr>
        </p:nvGraphicFramePr>
        <p:xfrm>
          <a:off x="29882" y="11955"/>
          <a:ext cx="9070848" cy="6753354"/>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595114">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What  does the Connecticut</a:t>
                      </a:r>
                      <a:r>
                        <a:rPr lang="en-US" sz="1400" b="1" kern="1200" baseline="0" dirty="0" smtClean="0">
                          <a:solidFill>
                            <a:schemeClr val="dk1"/>
                          </a:solidFill>
                          <a:latin typeface="+mn-lt"/>
                          <a:ea typeface="+mn-ea"/>
                          <a:cs typeface="+mn-cs"/>
                        </a:rPr>
                        <a:t> law recognize as </a:t>
                      </a:r>
                      <a:r>
                        <a:rPr lang="en-US" sz="1400" b="1" kern="1200" dirty="0" smtClean="0">
                          <a:solidFill>
                            <a:schemeClr val="dk1"/>
                          </a:solidFill>
                          <a:latin typeface="+mn-lt"/>
                          <a:ea typeface="+mn-ea"/>
                          <a:cs typeface="+mn-cs"/>
                        </a:rPr>
                        <a:t>sexting?</a:t>
                      </a:r>
                    </a:p>
                    <a:p>
                      <a:pPr>
                        <a:spcBef>
                          <a:spcPts val="600"/>
                        </a:spcBef>
                      </a:pPr>
                      <a:r>
                        <a:rPr lang="en-US" sz="1400" b="0" kern="1200" dirty="0" smtClean="0">
                          <a:solidFill>
                            <a:schemeClr val="dk1"/>
                          </a:solidFill>
                          <a:latin typeface="+mn-lt"/>
                          <a:ea typeface="+mn-ea"/>
                          <a:cs typeface="+mn-cs"/>
                        </a:rPr>
                        <a:t>“Sexting,” although</a:t>
                      </a:r>
                      <a:r>
                        <a:rPr lang="en-US" sz="1400" b="0" kern="1200" baseline="0" dirty="0" smtClean="0">
                          <a:solidFill>
                            <a:schemeClr val="dk1"/>
                          </a:solidFill>
                          <a:latin typeface="+mn-lt"/>
                          <a:ea typeface="+mn-ea"/>
                          <a:cs typeface="+mn-cs"/>
                        </a:rPr>
                        <a:t> not specifically defined in the Connecticut law,  is prohibited by </a:t>
                      </a:r>
                      <a:r>
                        <a:rPr lang="en-US" sz="1400" b="0" kern="1200" baseline="0" dirty="0" smtClean="0">
                          <a:solidFill>
                            <a:schemeClr val="dk1"/>
                          </a:solidFill>
                          <a:latin typeface="+mn-lt"/>
                          <a:ea typeface="+mn-ea"/>
                          <a:cs typeface="+mn-cs"/>
                          <a:hlinkClick r:id="rId12"/>
                        </a:rPr>
                        <a:t>CGS §53a-196h</a:t>
                      </a:r>
                      <a:r>
                        <a:rPr lang="en-US" sz="1400" b="0" kern="1200" baseline="0" dirty="0" smtClean="0">
                          <a:solidFill>
                            <a:schemeClr val="dk1"/>
                          </a:solidFill>
                          <a:latin typeface="+mn-lt"/>
                          <a:ea typeface="+mn-ea"/>
                          <a:cs typeface="+mn-cs"/>
                        </a:rPr>
                        <a:t>. That law applies in two situations:</a:t>
                      </a:r>
                    </a:p>
                    <a:p>
                      <a:pPr marL="285750" indent="-285750">
                        <a:spcBef>
                          <a:spcPts val="600"/>
                        </a:spcBef>
                        <a:buFont typeface="Arial" panose="020B0604020202020204" pitchFamily="34" charset="0"/>
                        <a:buChar char="•"/>
                      </a:pPr>
                      <a:r>
                        <a:rPr lang="en-US" sz="1400" b="0" kern="1200" baseline="0" dirty="0" smtClean="0">
                          <a:solidFill>
                            <a:schemeClr val="dk1"/>
                          </a:solidFill>
                          <a:latin typeface="+mn-lt"/>
                          <a:ea typeface="+mn-ea"/>
                          <a:cs typeface="+mn-cs"/>
                        </a:rPr>
                        <a:t>The knowing and voluntary transmission, by means of an electronic communications device, of a visual depiction of the sender, </a:t>
                      </a:r>
                      <a:r>
                        <a:rPr lang="en-US" sz="1400" dirty="0" smtClean="0"/>
                        <a:t>who is thirteen years of age or older but under sixteen years of age, engaged in sexually explicit</a:t>
                      </a:r>
                      <a:r>
                        <a:rPr lang="en-US" sz="1400" baseline="0" dirty="0" smtClean="0"/>
                        <a:t> conduct, to a person </a:t>
                      </a:r>
                      <a:r>
                        <a:rPr lang="en-US" sz="1400" dirty="0" smtClean="0"/>
                        <a:t>who is thirteen years of age or older but under eighteen years of age. </a:t>
                      </a:r>
                    </a:p>
                    <a:p>
                      <a:pPr marL="285750" indent="-285750">
                        <a:spcBef>
                          <a:spcPts val="600"/>
                        </a:spcBef>
                        <a:buFont typeface="Arial" panose="020B0604020202020204" pitchFamily="34" charset="0"/>
                        <a:buChar char="•"/>
                      </a:pPr>
                      <a:r>
                        <a:rPr lang="en-US" sz="1400" dirty="0" smtClean="0"/>
                        <a:t>The possession, by a person who is thirteen years of age or older but under eighteen years of age, of a visual depiction of the sender, between thirteen years of age or older but under sixteen years of age, engaged in sexually explicit conduct. </a:t>
                      </a:r>
                    </a:p>
                    <a:p>
                      <a:endParaRPr lang="en-US" sz="1400" b="0" kern="1200" baseline="0" dirty="0" smtClean="0">
                        <a:solidFill>
                          <a:schemeClr val="dk1"/>
                        </a:solidFill>
                        <a:latin typeface="+mn-lt"/>
                        <a:ea typeface="+mn-ea"/>
                        <a:cs typeface="+mn-cs"/>
                      </a:endParaRPr>
                    </a:p>
                    <a:p>
                      <a:r>
                        <a:rPr lang="en-US" sz="1400" b="0" kern="1200" baseline="0" dirty="0" smtClean="0">
                          <a:solidFill>
                            <a:schemeClr val="dk1"/>
                          </a:solidFill>
                          <a:latin typeface="+mn-lt"/>
                          <a:ea typeface="+mn-ea"/>
                          <a:cs typeface="+mn-cs"/>
                        </a:rPr>
                        <a:t>Notice that a very narrow set of circumstances that are required for the reduced penalty to apply. The key factors are the age of the sender, the age of the recipient and the subject of the depiction. To qualify for the reduced penalty of sexting, the following must </a:t>
                      </a:r>
                      <a:r>
                        <a:rPr lang="en-US" sz="1400" b="1" i="1" u="sng" kern="1200" baseline="0" dirty="0" smtClean="0">
                          <a:solidFill>
                            <a:schemeClr val="dk1"/>
                          </a:solidFill>
                          <a:latin typeface="+mn-lt"/>
                          <a:ea typeface="+mn-ea"/>
                          <a:cs typeface="+mn-cs"/>
                        </a:rPr>
                        <a:t>all</a:t>
                      </a:r>
                      <a:r>
                        <a:rPr lang="en-US" sz="1400" b="0" kern="1200" baseline="0" dirty="0" smtClean="0">
                          <a:solidFill>
                            <a:schemeClr val="dk1"/>
                          </a:solidFill>
                          <a:latin typeface="+mn-lt"/>
                          <a:ea typeface="+mn-ea"/>
                          <a:cs typeface="+mn-cs"/>
                        </a:rPr>
                        <a:t> be present:</a:t>
                      </a:r>
                      <a:r>
                        <a:rPr lang="en-US" sz="1400" b="0" kern="1200" dirty="0" smtClean="0">
                          <a:solidFill>
                            <a:schemeClr val="dk1"/>
                          </a:solidFill>
                          <a:latin typeface="+mn-lt"/>
                          <a:ea typeface="+mn-ea"/>
                          <a:cs typeface="+mn-cs"/>
                        </a:rPr>
                        <a:t> </a:t>
                      </a:r>
                    </a:p>
                    <a:p>
                      <a:pPr marL="285750" indent="-285750">
                        <a:spcBef>
                          <a:spcPts val="600"/>
                        </a:spcBef>
                        <a:buFont typeface="Arial" panose="020B0604020202020204" pitchFamily="34" charset="0"/>
                        <a:buChar char="•"/>
                      </a:pPr>
                      <a:r>
                        <a:rPr lang="en-US" sz="1400" b="0" kern="1200" dirty="0" smtClean="0">
                          <a:solidFill>
                            <a:schemeClr val="dk1"/>
                          </a:solidFill>
                          <a:latin typeface="+mn-lt"/>
                          <a:ea typeface="+mn-ea"/>
                          <a:cs typeface="+mn-cs"/>
                        </a:rPr>
                        <a:t>The sender must be age 13, 14, or 15;</a:t>
                      </a:r>
                    </a:p>
                    <a:p>
                      <a:pPr marL="285750" indent="-285750">
                        <a:buFont typeface="Arial" panose="020B0604020202020204" pitchFamily="34" charset="0"/>
                        <a:buChar char="•"/>
                      </a:pPr>
                      <a:r>
                        <a:rPr lang="en-US" sz="1400" b="0" kern="1200" dirty="0" smtClean="0">
                          <a:solidFill>
                            <a:schemeClr val="dk1"/>
                          </a:solidFill>
                          <a:latin typeface="+mn-lt"/>
                          <a:ea typeface="+mn-ea"/>
                          <a:cs typeface="+mn-cs"/>
                        </a:rPr>
                        <a:t>The recipient</a:t>
                      </a:r>
                      <a:r>
                        <a:rPr lang="en-US" sz="1400" b="0" kern="1200" baseline="0" dirty="0" smtClean="0">
                          <a:solidFill>
                            <a:schemeClr val="dk1"/>
                          </a:solidFill>
                          <a:latin typeface="+mn-lt"/>
                          <a:ea typeface="+mn-ea"/>
                          <a:cs typeface="+mn-cs"/>
                        </a:rPr>
                        <a:t> must be age 13, 14, 15, 16 or 17;</a:t>
                      </a:r>
                    </a:p>
                    <a:p>
                      <a:pPr marL="285750" indent="-285750">
                        <a:buFont typeface="Arial" panose="020B0604020202020204" pitchFamily="34" charset="0"/>
                        <a:buChar char="•"/>
                      </a:pPr>
                      <a:r>
                        <a:rPr lang="en-US" sz="1400" b="0" kern="1200" baseline="0" dirty="0" smtClean="0">
                          <a:solidFill>
                            <a:schemeClr val="dk1"/>
                          </a:solidFill>
                          <a:latin typeface="+mn-lt"/>
                          <a:ea typeface="+mn-ea"/>
                          <a:cs typeface="+mn-cs"/>
                        </a:rPr>
                        <a:t>The sender must be the subject of the depiction (picture or video);</a:t>
                      </a:r>
                    </a:p>
                    <a:p>
                      <a:pPr marL="285750" indent="-285750">
                        <a:buFont typeface="Arial" panose="020B0604020202020204" pitchFamily="34" charset="0"/>
                        <a:buChar char="•"/>
                      </a:pPr>
                      <a:endParaRPr lang="en-US" sz="1400" b="0" kern="1200" baseline="0" dirty="0" smtClean="0">
                        <a:solidFill>
                          <a:schemeClr val="dk1"/>
                        </a:solidFill>
                        <a:latin typeface="+mn-lt"/>
                        <a:ea typeface="+mn-ea"/>
                        <a:cs typeface="+mn-cs"/>
                      </a:endParaRPr>
                    </a:p>
                    <a:p>
                      <a:pPr algn="l"/>
                      <a:r>
                        <a:rPr lang="en-US" sz="1400" b="1" kern="1200" dirty="0" smtClean="0">
                          <a:solidFill>
                            <a:schemeClr val="dk1"/>
                          </a:solidFill>
                          <a:latin typeface="+mn-lt"/>
                          <a:ea typeface="+mn-ea"/>
                          <a:cs typeface="+mn-cs"/>
                        </a:rPr>
                        <a:t>When is the possession, sending or receiving images of a person under 16 engaged in sexually explicit conduct no longer misdemeanor sexting but it becomes a felony charge?</a:t>
                      </a:r>
                    </a:p>
                    <a:p>
                      <a:pPr marL="285750" indent="-285750" algn="l" defTabSz="457200" rtl="0" eaLnBrk="1" latinLnBrk="0" hangingPunct="1">
                        <a:spcBef>
                          <a:spcPts val="600"/>
                        </a:spcBef>
                        <a:buFont typeface="Arial" panose="020B0604020202020204" pitchFamily="34" charset="0"/>
                        <a:buChar char="•"/>
                      </a:pPr>
                      <a:r>
                        <a:rPr lang="en-US" sz="1400" b="0" kern="1200" dirty="0" smtClean="0">
                          <a:solidFill>
                            <a:schemeClr val="dk1"/>
                          </a:solidFill>
                          <a:latin typeface="+mn-lt"/>
                          <a:ea typeface="+mn-ea"/>
                          <a:cs typeface="+mn-cs"/>
                        </a:rPr>
                        <a:t>If the sender is under age 13 </a:t>
                      </a:r>
                      <a:r>
                        <a:rPr lang="en-US" sz="1400" b="1" i="1" kern="1200" dirty="0" smtClean="0">
                          <a:solidFill>
                            <a:schemeClr val="dk1"/>
                          </a:solidFill>
                          <a:latin typeface="+mn-lt"/>
                          <a:ea typeface="+mn-ea"/>
                          <a:cs typeface="+mn-cs"/>
                        </a:rPr>
                        <a:t>– it’s not “sexting;”</a:t>
                      </a:r>
                    </a:p>
                    <a:p>
                      <a:pPr marL="285750" indent="-285750" algn="l" defTabSz="457200" rtl="0" eaLnBrk="1" latinLnBrk="0" hangingPunct="1">
                        <a:buFont typeface="Arial" panose="020B0604020202020204" pitchFamily="34" charset="0"/>
                        <a:buChar char="•"/>
                      </a:pPr>
                      <a:r>
                        <a:rPr lang="en-US" sz="1400" b="0" kern="1200" dirty="0" smtClean="0">
                          <a:solidFill>
                            <a:schemeClr val="dk1"/>
                          </a:solidFill>
                          <a:latin typeface="+mn-lt"/>
                          <a:ea typeface="+mn-ea"/>
                          <a:cs typeface="+mn-cs"/>
                        </a:rPr>
                        <a:t>If the recipient is under age 13 or over age 17 – </a:t>
                      </a:r>
                      <a:r>
                        <a:rPr lang="en-US" sz="1400" b="1" i="1" kern="1200" dirty="0" smtClean="0">
                          <a:solidFill>
                            <a:schemeClr val="dk1"/>
                          </a:solidFill>
                          <a:latin typeface="+mn-lt"/>
                          <a:ea typeface="+mn-ea"/>
                          <a:cs typeface="+mn-cs"/>
                        </a:rPr>
                        <a:t>it’s not “sexting;”</a:t>
                      </a:r>
                    </a:p>
                    <a:p>
                      <a:pPr marL="285750" indent="-285750" algn="l" defTabSz="457200" rtl="0" eaLnBrk="1" latinLnBrk="0" hangingPunct="1">
                        <a:buFont typeface="Arial" panose="020B0604020202020204" pitchFamily="34" charset="0"/>
                        <a:buChar char="•"/>
                      </a:pPr>
                      <a:r>
                        <a:rPr lang="en-US" sz="1400" b="0" kern="1200" dirty="0" smtClean="0">
                          <a:solidFill>
                            <a:schemeClr val="dk1"/>
                          </a:solidFill>
                          <a:latin typeface="+mn-lt"/>
                          <a:ea typeface="+mn-ea"/>
                          <a:cs typeface="+mn-cs"/>
                        </a:rPr>
                        <a:t>If the depiction is of someone other than the sender – </a:t>
                      </a:r>
                      <a:r>
                        <a:rPr lang="en-US" sz="1400" b="1" i="1" kern="1200" dirty="0" smtClean="0">
                          <a:solidFill>
                            <a:schemeClr val="dk1"/>
                          </a:solidFill>
                          <a:latin typeface="+mn-lt"/>
                          <a:ea typeface="+mn-ea"/>
                          <a:cs typeface="+mn-cs"/>
                        </a:rPr>
                        <a:t>it’s not “sexting;”</a:t>
                      </a:r>
                    </a:p>
                    <a:p>
                      <a:pPr marL="0" indent="0" algn="l" defTabSz="457200" rtl="0" eaLnBrk="1" latinLnBrk="0" hangingPunct="1">
                        <a:buFont typeface="Arial" panose="020B0604020202020204" pitchFamily="34" charset="0"/>
                        <a:buNone/>
                      </a:pPr>
                      <a:r>
                        <a:rPr lang="en-US" sz="1400" b="0" kern="1200" dirty="0" smtClean="0">
                          <a:solidFill>
                            <a:schemeClr val="dk1"/>
                          </a:solidFill>
                          <a:latin typeface="+mn-lt"/>
                          <a:ea typeface="+mn-ea"/>
                          <a:cs typeface="+mn-cs"/>
                        </a:rPr>
                        <a:t>In these situations, the more serious child pornography or risk of injury to a minor charges may apply.</a:t>
                      </a:r>
                      <a:endParaRPr lang="en-US" sz="1400" b="0" kern="1200" dirty="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7019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5734180"/>
              </p:ext>
            </p:extLst>
          </p:nvPr>
        </p:nvGraphicFramePr>
        <p:xfrm>
          <a:off x="29882" y="11955"/>
          <a:ext cx="9070848" cy="12348468"/>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595114">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constitutes “possessing child pornography” in Connecticut? </a:t>
                      </a:r>
                    </a:p>
                    <a:p>
                      <a:pPr algn="l">
                        <a:spcBef>
                          <a:spcPts val="600"/>
                        </a:spcBef>
                      </a:pPr>
                      <a:r>
                        <a:rPr lang="en-US" sz="1400" b="0" kern="1200" dirty="0" smtClean="0">
                          <a:solidFill>
                            <a:schemeClr val="dk1"/>
                          </a:solidFill>
                          <a:latin typeface="+mn-lt"/>
                          <a:ea typeface="+mn-ea"/>
                          <a:cs typeface="+mn-cs"/>
                          <a:hlinkClick r:id="rId12"/>
                        </a:rPr>
                        <a:t>CGS §53a-196d</a:t>
                      </a:r>
                      <a:r>
                        <a:rPr lang="en-US" sz="1400" b="0" kern="1200" dirty="0" smtClean="0">
                          <a:solidFill>
                            <a:schemeClr val="dk1"/>
                          </a:solidFill>
                          <a:latin typeface="+mn-lt"/>
                          <a:ea typeface="+mn-ea"/>
                          <a:cs typeface="+mn-cs"/>
                        </a:rPr>
                        <a:t> defines possessing child pornography in the 1</a:t>
                      </a:r>
                      <a:r>
                        <a:rPr lang="en-US" sz="1400" b="0" kern="1200" baseline="30000" dirty="0" smtClean="0">
                          <a:solidFill>
                            <a:schemeClr val="dk1"/>
                          </a:solidFill>
                          <a:latin typeface="+mn-lt"/>
                          <a:ea typeface="+mn-ea"/>
                          <a:cs typeface="+mn-cs"/>
                        </a:rPr>
                        <a:t>st</a:t>
                      </a:r>
                      <a:r>
                        <a:rPr lang="en-US" sz="1400" b="0" kern="1200" dirty="0" smtClean="0">
                          <a:solidFill>
                            <a:schemeClr val="dk1"/>
                          </a:solidFill>
                          <a:latin typeface="+mn-lt"/>
                          <a:ea typeface="+mn-ea"/>
                          <a:cs typeface="+mn-cs"/>
                        </a:rPr>
                        <a:t> degree as possessing:</a:t>
                      </a:r>
                    </a:p>
                    <a:p>
                      <a:pPr marL="342900" indent="-342900" algn="l">
                        <a:buAutoNum type="arabicParenBoth"/>
                      </a:pPr>
                      <a:r>
                        <a:rPr lang="en-US" sz="1400" dirty="0" smtClean="0"/>
                        <a:t>fifty or more visual depictions of child pornography, or </a:t>
                      </a:r>
                    </a:p>
                    <a:p>
                      <a:pPr marL="342900" indent="-342900" algn="l">
                        <a:buAutoNum type="arabicParenBoth"/>
                      </a:pPr>
                      <a:r>
                        <a:rPr lang="en-US" sz="1400" dirty="0" smtClean="0"/>
                        <a:t>one or more visual depictions of child pornography that depict the infliction or threatened infliction of serious physical injury, or </a:t>
                      </a:r>
                    </a:p>
                    <a:p>
                      <a:pPr marL="342900" indent="-342900" algn="l">
                        <a:buAutoNum type="arabicParenBoth"/>
                      </a:pPr>
                      <a:r>
                        <a:rPr lang="en-US" sz="1400" dirty="0" smtClean="0"/>
                        <a:t>(A) a series of images in electronic, digital or other format, which is intended to be displayed continuously, consisting of two or more frames, or a film or videotape, consisting of two or more frames, that depicts </a:t>
                      </a:r>
                    </a:p>
                    <a:p>
                      <a:pPr marL="457200" indent="0" algn="l">
                        <a:buNone/>
                      </a:pPr>
                      <a:r>
                        <a:rPr lang="en-US" sz="1400" dirty="0" smtClean="0"/>
                        <a:t>(i) more than one child engaging in sexually explicit conduct, or </a:t>
                      </a:r>
                    </a:p>
                    <a:p>
                      <a:pPr marL="457200" indent="0" algn="l">
                        <a:buNone/>
                      </a:pPr>
                      <a:r>
                        <a:rPr lang="en-US" sz="1400" dirty="0" smtClean="0"/>
                        <a:t>(ii) more than one act of sexually explicit conduct by one or more children, or </a:t>
                      </a:r>
                    </a:p>
                    <a:p>
                      <a:pPr marL="320040" indent="0" algn="l">
                        <a:buNone/>
                      </a:pPr>
                      <a:r>
                        <a:rPr lang="en-US" sz="1400" dirty="0" smtClean="0"/>
                        <a:t>(B) any combination of a </a:t>
                      </a:r>
                    </a:p>
                    <a:p>
                      <a:pPr marL="457200" indent="0" algn="l">
                        <a:buNone/>
                      </a:pPr>
                      <a:r>
                        <a:rPr lang="en-US" sz="1400" dirty="0" smtClean="0"/>
                        <a:t>(i) series of images in electronic, digital or other format, which is intended to be displayed continuously, </a:t>
                      </a:r>
                    </a:p>
                    <a:p>
                      <a:pPr marL="457200" indent="0" algn="l">
                        <a:buNone/>
                      </a:pPr>
                      <a:r>
                        <a:rPr lang="en-US" sz="1400" dirty="0" smtClean="0"/>
                        <a:t>(ii) film, or </a:t>
                      </a:r>
                    </a:p>
                    <a:p>
                      <a:pPr marL="457200" indent="0" algn="l">
                        <a:buNone/>
                      </a:pPr>
                      <a:r>
                        <a:rPr lang="en-US" sz="1400" dirty="0" smtClean="0"/>
                        <a:t>(iii) videotape, which series, film or videotape each consists of two or more frames and depicts a single act of sexually explicit conduct by one child.</a:t>
                      </a:r>
                    </a:p>
                    <a:p>
                      <a:pPr algn="l">
                        <a:spcBef>
                          <a:spcPts val="600"/>
                        </a:spcBef>
                      </a:pPr>
                      <a:r>
                        <a:rPr lang="en-US" sz="1400" b="0" kern="1200" dirty="0" smtClean="0">
                          <a:solidFill>
                            <a:schemeClr val="dk1"/>
                          </a:solidFill>
                          <a:latin typeface="+mn-lt"/>
                          <a:ea typeface="+mn-ea"/>
                          <a:cs typeface="+mn-cs"/>
                        </a:rPr>
                        <a:t>Possessing</a:t>
                      </a:r>
                      <a:r>
                        <a:rPr lang="en-US" sz="1400" b="0" kern="1200" baseline="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child pornography in the 1</a:t>
                      </a:r>
                      <a:r>
                        <a:rPr lang="en-US" sz="1400" b="0" kern="1200" baseline="30000" dirty="0" smtClean="0">
                          <a:solidFill>
                            <a:schemeClr val="dk1"/>
                          </a:solidFill>
                          <a:latin typeface="+mn-lt"/>
                          <a:ea typeface="+mn-ea"/>
                          <a:cs typeface="+mn-cs"/>
                        </a:rPr>
                        <a:t>st</a:t>
                      </a:r>
                      <a:r>
                        <a:rPr lang="en-US" sz="1400" b="0" kern="1200" dirty="0" smtClean="0">
                          <a:solidFill>
                            <a:schemeClr val="dk1"/>
                          </a:solidFill>
                          <a:latin typeface="+mn-lt"/>
                          <a:ea typeface="+mn-ea"/>
                          <a:cs typeface="+mn-cs"/>
                        </a:rPr>
                        <a:t> degree is a class B felony.</a:t>
                      </a:r>
                    </a:p>
                    <a:p>
                      <a:pPr algn="l"/>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hlinkClick r:id="rId13"/>
                        </a:rPr>
                        <a:t>CGS §53a-196e</a:t>
                      </a:r>
                      <a:r>
                        <a:rPr lang="en-US" sz="1400" b="0" kern="1200" dirty="0" smtClean="0">
                          <a:solidFill>
                            <a:schemeClr val="dk1"/>
                          </a:solidFill>
                          <a:latin typeface="+mn-lt"/>
                          <a:ea typeface="+mn-ea"/>
                          <a:cs typeface="+mn-cs"/>
                        </a:rPr>
                        <a:t> defines possessing child pornography in the 2</a:t>
                      </a:r>
                      <a:r>
                        <a:rPr lang="en-US" sz="1400" b="0" kern="1200" baseline="30000" dirty="0" smtClean="0">
                          <a:solidFill>
                            <a:schemeClr val="dk1"/>
                          </a:solidFill>
                          <a:latin typeface="+mn-lt"/>
                          <a:ea typeface="+mn-ea"/>
                          <a:cs typeface="+mn-cs"/>
                        </a:rPr>
                        <a:t>nd</a:t>
                      </a:r>
                      <a:r>
                        <a:rPr lang="en-US" sz="1400" b="0" kern="1200" baseline="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 degree as possessing:</a:t>
                      </a:r>
                    </a:p>
                    <a:p>
                      <a:pPr marL="342900" indent="-342900" algn="l">
                        <a:spcBef>
                          <a:spcPts val="600"/>
                        </a:spcBef>
                        <a:buAutoNum type="arabicParenBoth"/>
                      </a:pPr>
                      <a:r>
                        <a:rPr lang="en-US" sz="1400" dirty="0" smtClean="0"/>
                        <a:t>twenty or more but fewer than fifty visual depictions of child pornography, or </a:t>
                      </a:r>
                    </a:p>
                    <a:p>
                      <a:pPr marL="342900" indent="-342900" algn="l">
                        <a:buAutoNum type="arabicParenBoth"/>
                      </a:pPr>
                      <a:r>
                        <a:rPr lang="en-US" sz="1400" dirty="0" smtClean="0"/>
                        <a:t>a series of images in electronic, digital or other format, which is intended to be displayed continuously, consisting of twenty or more frames, or a film or videotape, consisting of twenty or more frames, that depicts a single act of sexually explicit conduct by one child. </a:t>
                      </a:r>
                    </a:p>
                    <a:p>
                      <a:pPr marL="0" marR="0" indent="0" algn="l" defTabSz="457200" rtl="0" eaLnBrk="1" fontAlgn="auto" latinLnBrk="0" hangingPunct="1">
                        <a:lnSpc>
                          <a:spcPct val="100000"/>
                        </a:lnSpc>
                        <a:spcBef>
                          <a:spcPts val="600"/>
                        </a:spcBef>
                        <a:spcAft>
                          <a:spcPts val="0"/>
                        </a:spcAft>
                        <a:buClrTx/>
                        <a:buSzTx/>
                        <a:buFontTx/>
                        <a:buNone/>
                        <a:tabLst/>
                        <a:defRPr/>
                      </a:pPr>
                      <a:r>
                        <a:rPr lang="en-US" sz="1400" b="0" kern="1200" dirty="0" smtClean="0">
                          <a:solidFill>
                            <a:schemeClr val="dk1"/>
                          </a:solidFill>
                          <a:latin typeface="+mn-lt"/>
                          <a:ea typeface="+mn-ea"/>
                          <a:cs typeface="+mn-cs"/>
                        </a:rPr>
                        <a:t>Possessing</a:t>
                      </a:r>
                      <a:r>
                        <a:rPr lang="en-US" sz="1400" b="0" kern="1200" baseline="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child pornography in the 2nd degree is a class C felony.</a:t>
                      </a:r>
                      <a:endParaRPr lang="en-US" sz="1400" b="1" kern="1200" dirty="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595114">
                <a:tc>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spcBef>
                          <a:spcPts val="600"/>
                        </a:spcBef>
                      </a:pPr>
                      <a:endParaRPr lang="en-US" sz="1400" b="1" kern="1200" dirty="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758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0414829"/>
              </p:ext>
            </p:extLst>
          </p:nvPr>
        </p:nvGraphicFramePr>
        <p:xfrm>
          <a:off x="29882" y="11955"/>
          <a:ext cx="9070848" cy="12651234"/>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595114">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constitutes “possessing child pornography” in Connecticut (cont’d)? </a:t>
                      </a:r>
                    </a:p>
                    <a:p>
                      <a:pPr algn="l">
                        <a:spcBef>
                          <a:spcPts val="600"/>
                        </a:spcBef>
                      </a:pPr>
                      <a:r>
                        <a:rPr lang="en-US" sz="1400" b="0" kern="1200" dirty="0" smtClean="0">
                          <a:solidFill>
                            <a:schemeClr val="dk1"/>
                          </a:solidFill>
                          <a:latin typeface="+mn-lt"/>
                          <a:ea typeface="+mn-ea"/>
                          <a:cs typeface="+mn-cs"/>
                          <a:hlinkClick r:id="rId12"/>
                        </a:rPr>
                        <a:t>CGS §53a-196f</a:t>
                      </a:r>
                      <a:r>
                        <a:rPr lang="en-US" sz="1400" b="0" kern="1200" dirty="0" smtClean="0">
                          <a:solidFill>
                            <a:schemeClr val="dk1"/>
                          </a:solidFill>
                          <a:latin typeface="+mn-lt"/>
                          <a:ea typeface="+mn-ea"/>
                          <a:cs typeface="+mn-cs"/>
                        </a:rPr>
                        <a:t> defines possessing child pornography in the 3</a:t>
                      </a:r>
                      <a:r>
                        <a:rPr lang="en-US" sz="1400" b="0" kern="1200" baseline="30000" dirty="0" smtClean="0">
                          <a:solidFill>
                            <a:schemeClr val="dk1"/>
                          </a:solidFill>
                          <a:latin typeface="+mn-lt"/>
                          <a:ea typeface="+mn-ea"/>
                          <a:cs typeface="+mn-cs"/>
                        </a:rPr>
                        <a:t>rd</a:t>
                      </a:r>
                      <a:r>
                        <a:rPr lang="en-US" sz="1400" b="0" kern="1200" dirty="0" smtClean="0">
                          <a:solidFill>
                            <a:schemeClr val="dk1"/>
                          </a:solidFill>
                          <a:latin typeface="+mn-lt"/>
                          <a:ea typeface="+mn-ea"/>
                          <a:cs typeface="+mn-cs"/>
                        </a:rPr>
                        <a:t>  degree as possessing:</a:t>
                      </a:r>
                    </a:p>
                    <a:p>
                      <a:pPr marL="342900" indent="-342900" algn="l">
                        <a:buAutoNum type="arabicParenBoth"/>
                      </a:pPr>
                      <a:r>
                        <a:rPr lang="en-US" sz="1400" dirty="0" smtClean="0"/>
                        <a:t>fewer than twenty visual depictions of child pornography, or </a:t>
                      </a:r>
                    </a:p>
                    <a:p>
                      <a:pPr marL="342900" indent="-342900" algn="l">
                        <a:buAutoNum type="arabicParenBoth"/>
                      </a:pPr>
                      <a:r>
                        <a:rPr lang="en-US" sz="1400" dirty="0" smtClean="0"/>
                        <a:t>a series of images in electronic, digital or other format, which is intended to be displayed continuously, consisting of fewer than twenty frames, or a film or videotape, consisting of fewer than twenty frames, that depicts a single act of sexually explicit conduct by one child. </a:t>
                      </a:r>
                      <a:endParaRPr lang="en-US" sz="1400" b="0" kern="1200" dirty="0" smtClean="0">
                        <a:solidFill>
                          <a:schemeClr val="dk1"/>
                        </a:solidFill>
                        <a:latin typeface="+mn-lt"/>
                        <a:ea typeface="+mn-ea"/>
                        <a:cs typeface="+mn-cs"/>
                      </a:endParaRPr>
                    </a:p>
                    <a:p>
                      <a:pPr algn="l">
                        <a:spcBef>
                          <a:spcPts val="600"/>
                        </a:spcBef>
                      </a:pPr>
                      <a:r>
                        <a:rPr lang="en-US" sz="1400" b="0" kern="1200" dirty="0" smtClean="0">
                          <a:solidFill>
                            <a:schemeClr val="dk1"/>
                          </a:solidFill>
                          <a:latin typeface="+mn-lt"/>
                          <a:ea typeface="+mn-ea"/>
                          <a:cs typeface="+mn-cs"/>
                        </a:rPr>
                        <a:t>Possessing</a:t>
                      </a:r>
                      <a:r>
                        <a:rPr lang="en-US" sz="1400" b="0" kern="1200" baseline="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child pornography in the 3</a:t>
                      </a:r>
                      <a:r>
                        <a:rPr lang="en-US" sz="1400" b="0" kern="1200" baseline="30000" dirty="0" smtClean="0">
                          <a:solidFill>
                            <a:schemeClr val="dk1"/>
                          </a:solidFill>
                          <a:latin typeface="+mn-lt"/>
                          <a:ea typeface="+mn-ea"/>
                          <a:cs typeface="+mn-cs"/>
                        </a:rPr>
                        <a:t>rd</a:t>
                      </a:r>
                      <a:r>
                        <a:rPr lang="en-US" sz="1400" b="0" kern="1200" dirty="0" smtClean="0">
                          <a:solidFill>
                            <a:schemeClr val="dk1"/>
                          </a:solidFill>
                          <a:latin typeface="+mn-lt"/>
                          <a:ea typeface="+mn-ea"/>
                          <a:cs typeface="+mn-cs"/>
                        </a:rPr>
                        <a:t>  degree is a class D felony.</a:t>
                      </a:r>
                    </a:p>
                    <a:p>
                      <a:pPr algn="l"/>
                      <a:endParaRPr lang="en-US" sz="1400" dirty="0" smtClean="0"/>
                    </a:p>
                    <a:p>
                      <a:pPr algn="l"/>
                      <a:r>
                        <a:rPr lang="en-US" sz="1400" b="1" kern="1200" dirty="0" smtClean="0">
                          <a:solidFill>
                            <a:schemeClr val="dk1"/>
                          </a:solidFill>
                          <a:latin typeface="+mn-lt"/>
                          <a:ea typeface="+mn-ea"/>
                          <a:cs typeface="+mn-cs"/>
                        </a:rPr>
                        <a:t>Are there any defenses that can be raised if a person is found to be in possession of child pornography?</a:t>
                      </a:r>
                    </a:p>
                    <a:p>
                      <a:pPr algn="l">
                        <a:spcBef>
                          <a:spcPts val="600"/>
                        </a:spcBef>
                      </a:pPr>
                      <a:r>
                        <a:rPr lang="en-US" sz="1400" dirty="0" smtClean="0"/>
                        <a:t>A person found to be in possession of</a:t>
                      </a:r>
                      <a:r>
                        <a:rPr lang="en-US" sz="1400" baseline="0" dirty="0" smtClean="0"/>
                        <a:t> child pornography might avoid a conviction if they can prove that:</a:t>
                      </a:r>
                    </a:p>
                    <a:p>
                      <a:pPr algn="l">
                        <a:spcBef>
                          <a:spcPts val="600"/>
                        </a:spcBef>
                      </a:pPr>
                      <a:r>
                        <a:rPr lang="en-US" sz="1400" baseline="0" dirty="0" smtClean="0"/>
                        <a:t>(1) they:</a:t>
                      </a:r>
                    </a:p>
                    <a:p>
                      <a:pPr marL="457200" indent="-182880" algn="l">
                        <a:spcBef>
                          <a:spcPts val="600"/>
                        </a:spcBef>
                        <a:buFont typeface="+mj-lt"/>
                        <a:buAutoNum type="alphaUcPeriod"/>
                      </a:pPr>
                      <a:r>
                        <a:rPr lang="en-US" sz="1400" dirty="0" smtClean="0"/>
                        <a:t>possessed fewer than three visual depictions, other than a series of images in electronic, digital or other format, which is intended to be displayed continuously, or a film or videotape, of child pornography, and</a:t>
                      </a:r>
                    </a:p>
                    <a:p>
                      <a:pPr marL="457200" indent="-182880" algn="l">
                        <a:spcBef>
                          <a:spcPts val="600"/>
                        </a:spcBef>
                        <a:buFont typeface="+mj-lt"/>
                        <a:buAutoNum type="alphaUcPeriod"/>
                      </a:pPr>
                      <a:r>
                        <a:rPr lang="en-US" sz="1400" dirty="0" smtClean="0"/>
                        <a:t>did not knowingly purchase, procure, solicit or request such visual depictions or knowingly take any other action to cause such visual depictions to come into the defendant’s possession, and </a:t>
                      </a:r>
                    </a:p>
                    <a:p>
                      <a:pPr marL="457200" indent="-182880" algn="l">
                        <a:spcBef>
                          <a:spcPts val="600"/>
                        </a:spcBef>
                        <a:buFont typeface="+mj-lt"/>
                        <a:buAutoNum type="alphaUcPeriod"/>
                      </a:pPr>
                      <a:r>
                        <a:rPr lang="en-US" sz="1400" dirty="0" smtClean="0"/>
                        <a:t>promptly and in good faith, and without retaining or allowing any person, other than a law enforcement agency, to access any visual depiction or copy thereof, took reasonable steps to destroy each such visual depiction or reported the matter to a law enforcement agency and afforded that agency access to each such visual depiction, or </a:t>
                      </a:r>
                    </a:p>
                    <a:p>
                      <a:pPr marL="0" indent="0" algn="l">
                        <a:spcBef>
                          <a:spcPts val="600"/>
                        </a:spcBef>
                        <a:buFont typeface="+mj-lt"/>
                        <a:buNone/>
                      </a:pPr>
                      <a:r>
                        <a:rPr lang="en-US" sz="1400" dirty="0" smtClean="0"/>
                        <a:t>(2) they possessed a visual depiction of a nude person under sixteen years of age for a bona fide artistic, medical, scientific, educational, religious, governmental or judicial purpose.</a:t>
                      </a:r>
                      <a:endParaRPr lang="en-US" sz="1400" b="0" kern="1200" dirty="0" smtClean="0">
                        <a:solidFill>
                          <a:schemeClr val="dk1"/>
                        </a:solidFill>
                        <a:latin typeface="+mn-lt"/>
                        <a:ea typeface="+mn-ea"/>
                        <a:cs typeface="+mn-cs"/>
                      </a:endParaRPr>
                    </a:p>
                    <a:p>
                      <a:pPr algn="l"/>
                      <a:endParaRPr lang="en-US" sz="1400" b="1" kern="1200" dirty="0" smtClean="0">
                        <a:solidFill>
                          <a:schemeClr val="dk1"/>
                        </a:solidFill>
                        <a:latin typeface="+mn-lt"/>
                        <a:ea typeface="+mn-ea"/>
                        <a:cs typeface="+mn-cs"/>
                      </a:endParaRPr>
                    </a:p>
                    <a:p>
                      <a:pPr>
                        <a:spcBef>
                          <a:spcPts val="600"/>
                        </a:spcBef>
                      </a:pPr>
                      <a:endParaRPr lang="en-US" sz="1400" b="1" kern="1200" dirty="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595114">
                <a:tc>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spcBef>
                          <a:spcPts val="600"/>
                        </a:spcBef>
                      </a:pPr>
                      <a:endParaRPr lang="en-US" sz="1400" b="1" kern="1200" dirty="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984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69457574"/>
              </p:ext>
            </p:extLst>
          </p:nvPr>
        </p:nvGraphicFramePr>
        <p:xfrm>
          <a:off x="29882" y="11955"/>
          <a:ext cx="9070848" cy="5745480"/>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4552873">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1400" b="1" kern="1200" dirty="0" smtClean="0">
                          <a:solidFill>
                            <a:schemeClr val="dk1"/>
                          </a:solidFill>
                          <a:latin typeface="+mn-lt"/>
                          <a:ea typeface="+mn-ea"/>
                          <a:cs typeface="+mn-cs"/>
                        </a:rPr>
                        <a:t>What are the penalties if a person under 18 is convicted of sexting?</a:t>
                      </a:r>
                    </a:p>
                    <a:p>
                      <a:pPr marL="0" indent="0" algn="l">
                        <a:spcBef>
                          <a:spcPts val="600"/>
                        </a:spcBef>
                        <a:buFont typeface="Arial" panose="020B0604020202020204" pitchFamily="34" charset="0"/>
                        <a:buNone/>
                      </a:pPr>
                      <a:r>
                        <a:rPr lang="en-US" sz="1400" b="0" kern="1200" dirty="0" smtClean="0">
                          <a:solidFill>
                            <a:schemeClr val="dk1"/>
                          </a:solidFill>
                          <a:latin typeface="+mn-lt"/>
                          <a:ea typeface="+mn-ea"/>
                          <a:cs typeface="+mn-cs"/>
                        </a:rPr>
                        <a:t>The penalty for a child (a person under the age of 18)</a:t>
                      </a:r>
                      <a:r>
                        <a:rPr lang="en-US" sz="1400" b="0" kern="1200" baseline="0" dirty="0" smtClean="0">
                          <a:solidFill>
                            <a:schemeClr val="dk1"/>
                          </a:solidFill>
                          <a:latin typeface="+mn-lt"/>
                          <a:ea typeface="+mn-ea"/>
                          <a:cs typeface="+mn-cs"/>
                        </a:rPr>
                        <a:t> convicted as a juvenile in Juvenile Court for the crime of sexting ranges from a dismissal with a warning by the judge, probation for a period of time set by the court or a commitment to the Connecticut Department of Children and Families for placement outside of the child’s home, or even in a secure treatment facility, for up to 18 months. That commitment may be extended by the court for another 18 if the court thinks such and extension is in the child’s  or the community’s best interests.</a:t>
                      </a:r>
                      <a:endParaRPr lang="en-US" sz="1400" b="0" kern="1200" dirty="0" smtClean="0">
                        <a:solidFill>
                          <a:schemeClr val="dk1"/>
                        </a:solidFill>
                        <a:latin typeface="+mn-lt"/>
                        <a:ea typeface="+mn-ea"/>
                        <a:cs typeface="+mn-cs"/>
                      </a:endParaRPr>
                    </a:p>
                    <a:p>
                      <a:pPr algn="l"/>
                      <a:endParaRPr lang="en-US" sz="14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are the penalties if a person under 18 is convicted of possessing child pornography?</a:t>
                      </a:r>
                    </a:p>
                    <a:p>
                      <a:pPr algn="l">
                        <a:spcBef>
                          <a:spcPts val="600"/>
                        </a:spcBef>
                      </a:pPr>
                      <a:r>
                        <a:rPr lang="en-US" sz="1400" b="0" kern="1200" dirty="0" smtClean="0">
                          <a:solidFill>
                            <a:schemeClr val="dk1"/>
                          </a:solidFill>
                          <a:latin typeface="+mn-lt"/>
                          <a:ea typeface="+mn-ea"/>
                          <a:cs typeface="+mn-cs"/>
                        </a:rPr>
                        <a:t>The penalty for a child ( a person under the age of 18)</a:t>
                      </a:r>
                      <a:r>
                        <a:rPr lang="en-US" sz="1400" b="0" kern="1200" baseline="0" dirty="0" smtClean="0">
                          <a:solidFill>
                            <a:schemeClr val="dk1"/>
                          </a:solidFill>
                          <a:latin typeface="+mn-lt"/>
                          <a:ea typeface="+mn-ea"/>
                          <a:cs typeface="+mn-cs"/>
                        </a:rPr>
                        <a:t> convicted as a juvenile in Juvenile Court for the crime of possessing child pornography would be the same as sexting.  Since these charges are felonies however, a child as young as 15 may have their case transferred from the Juvenile Court to the adult criminal court where they would face the same penalties as an adult, including the loss of confidentiality, the consequences of being convicted of a felony (such as the loss of the right to vote or to hold certain offices or obtain certain licenses and professional certificates), the possibility of incarceration in an adult correctional facility (prison) with other adults and the possibility  that they be required to publically register as a sex offender.</a:t>
                      </a:r>
                      <a:endParaRPr lang="en-US" sz="1400" b="0" kern="1200" dirty="0" smtClean="0">
                        <a:solidFill>
                          <a:schemeClr val="dk1"/>
                        </a:solidFill>
                        <a:latin typeface="+mn-lt"/>
                        <a:ea typeface="+mn-ea"/>
                        <a:cs typeface="+mn-cs"/>
                      </a:endParaRPr>
                    </a:p>
                    <a:p>
                      <a:pPr algn="l"/>
                      <a:endParaRPr lang="en-US" sz="14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are the penalties if a person 18 or older is convicted of sexting?</a:t>
                      </a:r>
                    </a:p>
                    <a:p>
                      <a:pPr marL="0" marR="0" indent="0" algn="l" defTabSz="457200" rtl="0" eaLnBrk="1" fontAlgn="auto" latinLnBrk="0" hangingPunct="1">
                        <a:lnSpc>
                          <a:spcPct val="100000"/>
                        </a:lnSpc>
                        <a:spcBef>
                          <a:spcPts val="600"/>
                        </a:spcBef>
                        <a:spcAft>
                          <a:spcPts val="0"/>
                        </a:spcAft>
                        <a:buClrTx/>
                        <a:buSzTx/>
                        <a:buFontTx/>
                        <a:buNone/>
                        <a:tabLst/>
                        <a:defRPr/>
                      </a:pPr>
                      <a:r>
                        <a:rPr lang="en-US" sz="1400" b="0" kern="1200" dirty="0" smtClean="0">
                          <a:solidFill>
                            <a:schemeClr val="dk1"/>
                          </a:solidFill>
                          <a:latin typeface="+mn-lt"/>
                          <a:ea typeface="+mn-ea"/>
                          <a:cs typeface="+mn-cs"/>
                          <a:hlinkClick r:id="rId12"/>
                        </a:rPr>
                        <a:t>CGS §53a-196h</a:t>
                      </a:r>
                      <a:r>
                        <a:rPr lang="en-US" sz="1400" b="0" kern="1200" dirty="0" smtClean="0">
                          <a:solidFill>
                            <a:schemeClr val="dk1"/>
                          </a:solidFill>
                          <a:latin typeface="+mn-lt"/>
                          <a:ea typeface="+mn-ea"/>
                          <a:cs typeface="+mn-cs"/>
                        </a:rPr>
                        <a:t>, which provides for a misdemeanor sentence for possessing visual depictions of a person under the age of 16 engaged</a:t>
                      </a:r>
                      <a:r>
                        <a:rPr lang="en-US" sz="1400" b="0" kern="1200" baseline="0" dirty="0" smtClean="0">
                          <a:solidFill>
                            <a:schemeClr val="dk1"/>
                          </a:solidFill>
                          <a:latin typeface="+mn-lt"/>
                          <a:ea typeface="+mn-ea"/>
                          <a:cs typeface="+mn-cs"/>
                        </a:rPr>
                        <a:t> in sexually explicit conduct, </a:t>
                      </a:r>
                      <a:r>
                        <a:rPr lang="en-US" sz="1400" b="1" i="1" u="sng" kern="1200" baseline="0" dirty="0" smtClean="0">
                          <a:solidFill>
                            <a:schemeClr val="dk1"/>
                          </a:solidFill>
                          <a:latin typeface="+mn-lt"/>
                          <a:ea typeface="+mn-ea"/>
                          <a:cs typeface="+mn-cs"/>
                        </a:rPr>
                        <a:t>does not apply</a:t>
                      </a:r>
                      <a:r>
                        <a:rPr lang="en-US" sz="1400" b="1" i="1" u="none" kern="1200" baseline="0" dirty="0" smtClean="0">
                          <a:solidFill>
                            <a:schemeClr val="dk1"/>
                          </a:solidFill>
                          <a:latin typeface="+mn-lt"/>
                          <a:ea typeface="+mn-ea"/>
                          <a:cs typeface="+mn-cs"/>
                        </a:rPr>
                        <a:t> </a:t>
                      </a:r>
                      <a:r>
                        <a:rPr lang="en-US" sz="1400" b="0" kern="1200" baseline="0" dirty="0" smtClean="0">
                          <a:solidFill>
                            <a:schemeClr val="dk1"/>
                          </a:solidFill>
                          <a:latin typeface="+mn-lt"/>
                          <a:ea typeface="+mn-ea"/>
                          <a:cs typeface="+mn-cs"/>
                        </a:rPr>
                        <a:t>to persons 18 or older. Such persons would be subject to the more serious possessing child pornography charges.</a:t>
                      </a:r>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83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1767370"/>
              </p:ext>
            </p:extLst>
          </p:nvPr>
        </p:nvGraphicFramePr>
        <p:xfrm>
          <a:off x="29882" y="11955"/>
          <a:ext cx="9070848" cy="5153432"/>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3995192">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are the penalties if a person 18 or older, or one transferred from the Juvenile Court to the adult criminal court, is convicted of possessing child pornography?</a:t>
                      </a:r>
                    </a:p>
                    <a:p>
                      <a:pPr marL="285750" indent="-285750" algn="l">
                        <a:spcBef>
                          <a:spcPts val="600"/>
                        </a:spcBef>
                        <a:buFont typeface="Arial" panose="020B0604020202020204" pitchFamily="34" charset="0"/>
                        <a:buChar char="•"/>
                      </a:pPr>
                      <a:r>
                        <a:rPr lang="en-US" sz="1400" dirty="0" smtClean="0"/>
                        <a:t>Possession of</a:t>
                      </a:r>
                      <a:r>
                        <a:rPr lang="en-US" sz="1400" baseline="0" dirty="0" smtClean="0"/>
                        <a:t> child pornography in the 1</a:t>
                      </a:r>
                      <a:r>
                        <a:rPr lang="en-US" sz="1400" baseline="30000" dirty="0" smtClean="0"/>
                        <a:t>st</a:t>
                      </a:r>
                      <a:r>
                        <a:rPr lang="en-US" sz="1400" baseline="0" dirty="0" smtClean="0"/>
                        <a:t> degree – class B felony;</a:t>
                      </a:r>
                    </a:p>
                    <a:p>
                      <a:pPr marL="457200" indent="-285750" algn="l">
                        <a:spcBef>
                          <a:spcPts val="600"/>
                        </a:spcBef>
                        <a:buFont typeface="Wingdings" panose="05000000000000000000" pitchFamily="2" charset="2"/>
                        <a:buChar char="Ø"/>
                      </a:pPr>
                      <a:r>
                        <a:rPr lang="en-US" sz="1400" dirty="0" smtClean="0">
                          <a:solidFill>
                            <a:schemeClr val="tx1"/>
                          </a:solidFill>
                        </a:rPr>
                        <a:t>Minimum of 5 years up to a maximum of 20 years in prison;</a:t>
                      </a:r>
                    </a:p>
                    <a:p>
                      <a:pPr marL="457200" indent="-285750" algn="l">
                        <a:spcBef>
                          <a:spcPts val="0"/>
                        </a:spcBef>
                        <a:buFont typeface="Wingdings" panose="05000000000000000000" pitchFamily="2" charset="2"/>
                        <a:buChar char="Ø"/>
                      </a:pPr>
                      <a:r>
                        <a:rPr lang="en-US" sz="1400" dirty="0" smtClean="0">
                          <a:solidFill>
                            <a:schemeClr val="tx1"/>
                          </a:solidFill>
                        </a:rPr>
                        <a:t>Fine up $15,000;</a:t>
                      </a:r>
                    </a:p>
                    <a:p>
                      <a:pPr marL="285750" marR="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smtClean="0">
                          <a:solidFill>
                            <a:schemeClr val="tx1"/>
                          </a:solidFill>
                        </a:rPr>
                        <a:t>Possession of</a:t>
                      </a:r>
                      <a:r>
                        <a:rPr lang="en-US" sz="1400" baseline="0" dirty="0" smtClean="0">
                          <a:solidFill>
                            <a:schemeClr val="tx1"/>
                          </a:solidFill>
                        </a:rPr>
                        <a:t> child pornography in the 2</a:t>
                      </a:r>
                      <a:r>
                        <a:rPr lang="en-US" sz="1400" baseline="30000" dirty="0" smtClean="0">
                          <a:solidFill>
                            <a:schemeClr val="tx1"/>
                          </a:solidFill>
                        </a:rPr>
                        <a:t>nd</a:t>
                      </a:r>
                      <a:r>
                        <a:rPr lang="en-US" sz="1400" baseline="0" dirty="0" smtClean="0">
                          <a:solidFill>
                            <a:schemeClr val="tx1"/>
                          </a:solidFill>
                        </a:rPr>
                        <a:t>  degree – class C felony;</a:t>
                      </a:r>
                    </a:p>
                    <a:p>
                      <a:pPr marL="457200" indent="-285750" algn="l">
                        <a:spcBef>
                          <a:spcPts val="600"/>
                        </a:spcBef>
                        <a:buFont typeface="Wingdings" panose="05000000000000000000" pitchFamily="2" charset="2"/>
                        <a:buChar char="Ø"/>
                      </a:pPr>
                      <a:r>
                        <a:rPr lang="en-US" sz="1400" dirty="0" smtClean="0">
                          <a:solidFill>
                            <a:schemeClr val="tx1"/>
                          </a:solidFill>
                        </a:rPr>
                        <a:t>Minimum of 2 years up to a maximum of 10 years in prison;</a:t>
                      </a:r>
                    </a:p>
                    <a:p>
                      <a:pPr marL="457200" indent="-285750" algn="l">
                        <a:spcBef>
                          <a:spcPts val="0"/>
                        </a:spcBef>
                        <a:buFont typeface="Wingdings" panose="05000000000000000000" pitchFamily="2" charset="2"/>
                        <a:buChar char="Ø"/>
                      </a:pPr>
                      <a:r>
                        <a:rPr lang="en-US" sz="1400" dirty="0" smtClean="0">
                          <a:solidFill>
                            <a:schemeClr val="tx1"/>
                          </a:solidFill>
                        </a:rPr>
                        <a:t>Fine up $10,000;</a:t>
                      </a:r>
                    </a:p>
                    <a:p>
                      <a:pPr marL="285750" marR="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smtClean="0">
                          <a:solidFill>
                            <a:schemeClr val="tx1"/>
                          </a:solidFill>
                        </a:rPr>
                        <a:t>Possession of</a:t>
                      </a:r>
                      <a:r>
                        <a:rPr lang="en-US" sz="1400" baseline="0" dirty="0" smtClean="0">
                          <a:solidFill>
                            <a:schemeClr val="tx1"/>
                          </a:solidFill>
                        </a:rPr>
                        <a:t> child pornography in the 3</a:t>
                      </a:r>
                      <a:r>
                        <a:rPr lang="en-US" sz="1400" baseline="30000" dirty="0" smtClean="0">
                          <a:solidFill>
                            <a:schemeClr val="tx1"/>
                          </a:solidFill>
                        </a:rPr>
                        <a:t>rd</a:t>
                      </a:r>
                      <a:r>
                        <a:rPr lang="en-US" sz="1400" baseline="0" dirty="0" smtClean="0">
                          <a:solidFill>
                            <a:schemeClr val="tx1"/>
                          </a:solidFill>
                        </a:rPr>
                        <a:t>  degree – class D felony;</a:t>
                      </a:r>
                      <a:endParaRPr lang="en-US" sz="1400" dirty="0" smtClean="0">
                        <a:solidFill>
                          <a:schemeClr val="tx1"/>
                        </a:solidFill>
                      </a:endParaRPr>
                    </a:p>
                    <a:p>
                      <a:pPr marL="457200" indent="-285750" algn="l">
                        <a:spcBef>
                          <a:spcPts val="600"/>
                        </a:spcBef>
                        <a:buFont typeface="Wingdings" panose="05000000000000000000" pitchFamily="2" charset="2"/>
                        <a:buChar char="Ø"/>
                      </a:pPr>
                      <a:r>
                        <a:rPr lang="en-US" sz="1400" dirty="0" smtClean="0">
                          <a:solidFill>
                            <a:schemeClr val="tx1"/>
                          </a:solidFill>
                        </a:rPr>
                        <a:t>Minimum of 1 year up to a maximum of 5 years in prison;</a:t>
                      </a:r>
                    </a:p>
                    <a:p>
                      <a:pPr marL="457200" indent="-285750" algn="l">
                        <a:spcBef>
                          <a:spcPts val="0"/>
                        </a:spcBef>
                        <a:buFont typeface="Wingdings" panose="05000000000000000000" pitchFamily="2" charset="2"/>
                        <a:buChar char="Ø"/>
                      </a:pPr>
                      <a:r>
                        <a:rPr lang="en-US" sz="1400" dirty="0" smtClean="0">
                          <a:solidFill>
                            <a:schemeClr val="tx1"/>
                          </a:solidFill>
                        </a:rPr>
                        <a:t>Fine up $5,000;</a:t>
                      </a:r>
                    </a:p>
                    <a:p>
                      <a:pPr algn="l"/>
                      <a:endParaRPr lang="en-US" sz="1400" dirty="0" smtClean="0"/>
                    </a:p>
                    <a:p>
                      <a:pPr algn="l"/>
                      <a:r>
                        <a:rPr lang="en-US" sz="1400" b="0" kern="1200" dirty="0" smtClean="0">
                          <a:solidFill>
                            <a:schemeClr val="dk1"/>
                          </a:solidFill>
                          <a:latin typeface="+mn-lt"/>
                          <a:ea typeface="+mn-ea"/>
                          <a:cs typeface="+mn-cs"/>
                        </a:rPr>
                        <a:t>Any person convicted in the adult criminal court for possessing child pornography may also be required </a:t>
                      </a:r>
                    </a:p>
                    <a:p>
                      <a:pPr algn="l"/>
                      <a:r>
                        <a:rPr lang="en-US" sz="1400" b="0" kern="1200" dirty="0" smtClean="0">
                          <a:solidFill>
                            <a:schemeClr val="dk1"/>
                          </a:solidFill>
                          <a:latin typeface="+mn-lt"/>
                          <a:ea typeface="+mn-ea"/>
                          <a:cs typeface="+mn-cs"/>
                        </a:rPr>
                        <a:t>to register as a sex offender on the public sex offender registry for a period of time.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193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9194580"/>
              </p:ext>
            </p:extLst>
          </p:nvPr>
        </p:nvGraphicFramePr>
        <p:xfrm>
          <a:off x="29882" y="11955"/>
          <a:ext cx="9070848" cy="6705600"/>
        </p:xfrm>
        <a:graphic>
          <a:graphicData uri="http://schemas.openxmlformats.org/drawingml/2006/table">
            <a:tbl>
              <a:tblPr firstRow="1" bandRow="1">
                <a:tableStyleId>{5C22544A-7EE6-4342-B048-85BDC9FD1C3A}</a:tableStyleId>
              </a:tblPr>
              <a:tblGrid>
                <a:gridCol w="1006438"/>
                <a:gridCol w="4611445"/>
                <a:gridCol w="591670"/>
                <a:gridCol w="2861295"/>
              </a:tblGrid>
              <a:tr h="35445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4">
                  <a:txBody>
                    <a:bodyPr/>
                    <a:lstStyle/>
                    <a:p>
                      <a:r>
                        <a:rPr lang="en-US" sz="2800" b="1" kern="1200" dirty="0" smtClean="0">
                          <a:solidFill>
                            <a:schemeClr val="dk1"/>
                          </a:solidFill>
                          <a:latin typeface="+mn-lt"/>
                          <a:ea typeface="+mn-ea"/>
                          <a:cs typeface="+mn-cs"/>
                        </a:rPr>
                        <a:t>Module 4</a:t>
                      </a:r>
                    </a:p>
                    <a:p>
                      <a:r>
                        <a:rPr lang="en-US" b="1" dirty="0" smtClean="0"/>
                        <a:t>Consequences of Sexting – Social</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943085">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r>
                        <a:rPr lang="en-US" sz="1400" b="1" kern="1200" dirty="0" smtClean="0">
                          <a:solidFill>
                            <a:schemeClr val="dk1"/>
                          </a:solidFill>
                          <a:latin typeface="+mn-lt"/>
                          <a:ea typeface="+mn-ea"/>
                          <a:cs typeface="+mn-cs"/>
                        </a:rPr>
                        <a:t>Module Overview</a:t>
                      </a:r>
                    </a:p>
                    <a:p>
                      <a:r>
                        <a:rPr lang="en-US" sz="1400" dirty="0" smtClean="0"/>
                        <a:t>Sexting can result in negative and harmful social consequences that seriously harm relationships that were healthy and trusting. Sexting can also give you a bad reputation that could lead to undesired attention and even sexual harassment you might not have had to deal with before.</a:t>
                      </a:r>
                      <a:endParaRPr lang="en-US" sz="1400" b="1"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35964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r>
                        <a:rPr lang="en-US" sz="1400" b="0" kern="1200" dirty="0" smtClean="0">
                          <a:solidFill>
                            <a:schemeClr val="dk1"/>
                          </a:solidFill>
                          <a:latin typeface="+mn-lt"/>
                          <a:ea typeface="+mn-ea"/>
                          <a:cs typeface="+mn-cs"/>
                        </a:rPr>
                        <a:t>At the end of this module, you will be able to:</a:t>
                      </a:r>
                    </a:p>
                    <a:p>
                      <a:pPr marL="182880" indent="-182880">
                        <a:buFont typeface="Arial" panose="020B0604020202020204" pitchFamily="34" charset="0"/>
                        <a:buChar char="•"/>
                      </a:pPr>
                      <a:r>
                        <a:rPr lang="en-US" sz="1400" dirty="0" smtClean="0"/>
                        <a:t>Identify three kinds of social consequences that can result from sexting;</a:t>
                      </a:r>
                    </a:p>
                    <a:p>
                      <a:pPr marL="182880" indent="-182880">
                        <a:buFont typeface="Arial" panose="020B0604020202020204" pitchFamily="34" charset="0"/>
                        <a:buChar char="•"/>
                      </a:pPr>
                      <a:r>
                        <a:rPr lang="en-US" sz="1400" dirty="0" smtClean="0"/>
                        <a:t>Identify different ways sexting can negatively affect your relationships with friends, family, and other people;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marL="182880" indent="-182880"/>
                      <a:r>
                        <a:rPr lang="en-US" sz="1400" b="1" kern="1200" dirty="0" smtClean="0">
                          <a:solidFill>
                            <a:schemeClr val="dk1"/>
                          </a:solidFill>
                          <a:latin typeface="+mn-lt"/>
                          <a:ea typeface="+mn-ea"/>
                          <a:cs typeface="+mn-cs"/>
                        </a:rPr>
                        <a:t>Module Topics</a:t>
                      </a:r>
                    </a:p>
                    <a:p>
                      <a:pPr marL="182880" indent="-182880"/>
                      <a:r>
                        <a:rPr lang="en-US" sz="1400" b="0" kern="1200" dirty="0" smtClean="0">
                          <a:solidFill>
                            <a:schemeClr val="dk1"/>
                          </a:solidFill>
                          <a:latin typeface="+mn-lt"/>
                          <a:ea typeface="+mn-ea"/>
                          <a:cs typeface="+mn-cs"/>
                        </a:rPr>
                        <a:t>This module will review the following topics:</a:t>
                      </a:r>
                    </a:p>
                    <a:p>
                      <a:pPr marL="182880" indent="-182880">
                        <a:buFont typeface="Arial" panose="020B0604020202020204" pitchFamily="34" charset="0"/>
                        <a:buChar char="•"/>
                      </a:pPr>
                      <a:r>
                        <a:rPr lang="en-US" sz="1400" dirty="0" smtClean="0"/>
                        <a:t>What are some of the social losses that can result from sexting?</a:t>
                      </a:r>
                    </a:p>
                    <a:p>
                      <a:pPr marL="182880" indent="-182880">
                        <a:buFont typeface="Arial" panose="020B0604020202020204" pitchFamily="34" charset="0"/>
                        <a:buChar char="•"/>
                      </a:pPr>
                      <a:r>
                        <a:rPr lang="en-US" sz="1400" dirty="0" smtClean="0"/>
                        <a:t>How might your sexting behavior affect other people in your life?</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58316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What are some of the social losses that might result from sexting?</a:t>
                      </a:r>
                    </a:p>
                    <a:p>
                      <a:pPr>
                        <a:spcBef>
                          <a:spcPts val="600"/>
                        </a:spcBef>
                      </a:pPr>
                      <a:r>
                        <a:rPr lang="en-US" sz="1400" b="1" dirty="0" smtClean="0"/>
                        <a:t>Bad Reputation</a:t>
                      </a:r>
                    </a:p>
                    <a:p>
                      <a:r>
                        <a:rPr lang="en-US" sz="1400" dirty="0" smtClean="0"/>
                        <a:t>Even if you only sent one sexting message, others may now have a bad opinion of you. Just one bad choice could overshadow the positive image others had of you. If you forward a sexually explicit image of someone else, people may see you as untrustworthy or even as a bully.</a:t>
                      </a:r>
                    </a:p>
                    <a:p>
                      <a:pPr>
                        <a:spcBef>
                          <a:spcPts val="600"/>
                        </a:spcBef>
                      </a:pPr>
                      <a:r>
                        <a:rPr lang="en-US" sz="1400" b="1" dirty="0" smtClean="0"/>
                        <a:t>Isolation/Outcast from Peer Groups</a:t>
                      </a:r>
                    </a:p>
                    <a:p>
                      <a:r>
                        <a:rPr lang="en-US" sz="1400" dirty="0" smtClean="0"/>
                        <a:t>Once you have sent sexually explicit digital images of yourself, your friends may not want to associate with you, because they do not agree with participating in such behaviors. Your friends may be put in awkward situations because they hear others talking about you and the images you sent electronically. Your friends may feel cutting ties with you is easier than getting involved in the situation.</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2260" y="4078492"/>
            <a:ext cx="2752166" cy="206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225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434734"/>
              </p:ext>
            </p:extLst>
          </p:nvPr>
        </p:nvGraphicFramePr>
        <p:xfrm>
          <a:off x="28222" y="10471"/>
          <a:ext cx="9070848" cy="6819987"/>
        </p:xfrm>
        <a:graphic>
          <a:graphicData uri="http://schemas.openxmlformats.org/drawingml/2006/table">
            <a:tbl>
              <a:tblPr firstRow="1" bandRow="1">
                <a:tableStyleId>{5C22544A-7EE6-4342-B048-85BDC9FD1C3A}</a:tableStyleId>
              </a:tblPr>
              <a:tblGrid>
                <a:gridCol w="932240"/>
                <a:gridCol w="8138608"/>
              </a:tblGrid>
              <a:tr h="35488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8915">
                <a:tc gridSpan="2">
                  <a:txBody>
                    <a:bodyPr/>
                    <a:lstStyle/>
                    <a:p>
                      <a:r>
                        <a:rPr lang="en-US" sz="2800" b="1" dirty="0" smtClean="0"/>
                        <a:t>Welcome</a:t>
                      </a:r>
                    </a:p>
                    <a:p>
                      <a:r>
                        <a:rPr lang="en-US" b="1" dirty="0" smtClean="0"/>
                        <a:t>An introduction to the Before You Text... Program</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2218023">
                <a:tc rowSpan="2">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prstClr val="white"/>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Welcome to the Sexting Prevention Educational Program for Connecticut. This program was adapted from a similar program</a:t>
                      </a:r>
                      <a:r>
                        <a:rPr lang="en-US" sz="1400" baseline="0" dirty="0" smtClean="0"/>
                        <a:t> </a:t>
                      </a:r>
                      <a:r>
                        <a:rPr lang="en-US" sz="1400" dirty="0" smtClean="0"/>
                        <a:t>created by the Texas School Safety Center for courts, schools and parents to use to educate themselves and their</a:t>
                      </a:r>
                      <a:r>
                        <a:rPr lang="en-US" sz="1400" baseline="0" dirty="0" smtClean="0"/>
                        <a:t> children on the dangers associated with the practice known as “sexting” and</a:t>
                      </a:r>
                      <a:r>
                        <a:rPr lang="en-US" sz="1400" dirty="0" smtClean="0"/>
                        <a:t> may be used in part or in its entirety as an educational tool. </a:t>
                      </a:r>
                    </a:p>
                    <a:p>
                      <a:pPr marL="0" marR="0" indent="0" algn="l" defTabSz="457200" rtl="0" eaLnBrk="1" fontAlgn="auto" latinLnBrk="0" hangingPunct="1">
                        <a:lnSpc>
                          <a:spcPct val="100000"/>
                        </a:lnSpc>
                        <a:spcBef>
                          <a:spcPts val="600"/>
                        </a:spcBef>
                        <a:spcAft>
                          <a:spcPts val="0"/>
                        </a:spcAft>
                        <a:buClrTx/>
                        <a:buSzTx/>
                        <a:buFontTx/>
                        <a:buNone/>
                        <a:tabLst/>
                        <a:defRPr/>
                      </a:pPr>
                      <a:r>
                        <a:rPr lang="en-US" sz="1400" dirty="0" smtClean="0"/>
                        <a:t>Courts may use this program in addition to other conditions of supervision or probation imposed in a juvenile case. Juvenile Review Boards may use the program</a:t>
                      </a:r>
                      <a:r>
                        <a:rPr lang="en-US" sz="1400" baseline="0" dirty="0" smtClean="0"/>
                        <a:t> as a condition of diversion from the court system and schools may use the program to educate, staff, students and parents .</a:t>
                      </a:r>
                      <a:endParaRPr lang="en-US" sz="1400" dirty="0" smtClean="0"/>
                    </a:p>
                    <a:p>
                      <a:pPr marL="0" marR="0" indent="0" algn="l" defTabSz="457200" rtl="0" eaLnBrk="1" fontAlgn="auto" latinLnBrk="0" hangingPunct="1">
                        <a:lnSpc>
                          <a:spcPct val="100000"/>
                        </a:lnSpc>
                        <a:spcBef>
                          <a:spcPts val="600"/>
                        </a:spcBef>
                        <a:spcAft>
                          <a:spcPts val="0"/>
                        </a:spcAft>
                        <a:buClrTx/>
                        <a:buSzTx/>
                        <a:buFontTx/>
                        <a:buNone/>
                        <a:tabLst/>
                        <a:defRPr/>
                      </a:pPr>
                      <a:r>
                        <a:rPr lang="en-US" sz="1400" dirty="0" smtClean="0"/>
                        <a:t>There is also an accompanying test to demonstrate successful completion of this program. A certificate of successful completion is available for printing, upon answering 80% or more of the test questions correctly. </a:t>
                      </a:r>
                    </a:p>
                    <a:p>
                      <a:pPr marL="0" marR="0" indent="0" algn="l" defTabSz="457200" rtl="0" eaLnBrk="1" fontAlgn="auto" latinLnBrk="0" hangingPunct="1">
                        <a:lnSpc>
                          <a:spcPct val="100000"/>
                        </a:lnSpc>
                        <a:spcBef>
                          <a:spcPts val="600"/>
                        </a:spcBef>
                        <a:spcAft>
                          <a:spcPts val="0"/>
                        </a:spcAft>
                        <a:buClrTx/>
                        <a:buSzTx/>
                        <a:buFontTx/>
                        <a:buNone/>
                        <a:tabLst/>
                        <a:defRPr/>
                      </a:pPr>
                      <a:r>
                        <a:rPr lang="en-US" sz="1400" dirty="0" smtClean="0"/>
                        <a:t>The Sexting Prevention Educational Program places special emphasis on preventing sexting by minors to address the legal, social, emotional, educational and/or career impact.</a:t>
                      </a:r>
                    </a:p>
                  </a:txBody>
                  <a:tcPr>
                    <a:lnL w="12700" cap="flat" cmpd="sng" algn="ctr">
                      <a:solidFill>
                        <a:scrgbClr r="0" g="0" b="0"/>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94747">
                <a:tc vMerge="1">
                  <a:txBody>
                    <a:bodyPr/>
                    <a:lstStyle/>
                    <a:p>
                      <a:endParaRPr lang="en-US" u="sng"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t>Introduction</a:t>
                      </a:r>
                    </a:p>
                    <a:p>
                      <a:pPr>
                        <a:spcBef>
                          <a:spcPts val="600"/>
                        </a:spcBef>
                      </a:pPr>
                      <a:r>
                        <a:rPr lang="en-US" sz="1400" dirty="0" smtClean="0"/>
                        <a:t>Research and concerns regarding sexting began to emerge in 2009 as the media began highlighting the possible long-term consequences of sexting, which is generally defined as the act of sending sexually explicit messages, photographs, or videos – primarily between mobile phones. In legal cases involving sexting, possible consequences included youths being charged with the production and/or distribution of child pornography. This program is designed to approach the complex issues around sexting from an educational standpoint. The following Sexting Prevention Educational Program provides a familiarity with an understanding of the:</a:t>
                      </a:r>
                    </a:p>
                    <a:p>
                      <a:pPr marL="182880" indent="-182880">
                        <a:spcBef>
                          <a:spcPts val="600"/>
                        </a:spcBef>
                        <a:buFont typeface="Arial"/>
                        <a:buChar char="•"/>
                      </a:pPr>
                      <a:r>
                        <a:rPr lang="en-US" sz="1400" dirty="0" smtClean="0"/>
                        <a:t>Terminology and the concepts of sexting;</a:t>
                      </a:r>
                    </a:p>
                    <a:p>
                      <a:pPr marL="182880" indent="-182880">
                        <a:buFont typeface="Arial"/>
                        <a:buChar char="•"/>
                      </a:pPr>
                      <a:r>
                        <a:rPr lang="en-US" sz="1400" dirty="0" smtClean="0"/>
                        <a:t>Consequences of sexting;</a:t>
                      </a:r>
                    </a:p>
                    <a:p>
                      <a:pPr marL="182880" indent="-182880">
                        <a:buFont typeface="Arial"/>
                        <a:buChar char="•"/>
                      </a:pPr>
                      <a:r>
                        <a:rPr lang="en-US" sz="1400" dirty="0" smtClean="0"/>
                        <a:t>Permanence of digital images;   </a:t>
                      </a:r>
                    </a:p>
                  </a:txBody>
                  <a:tcPr>
                    <a:lnL w="12700" cap="flat" cmpd="sng" algn="ctr">
                      <a:solidFill>
                        <a:scrgbClr r="0" g="0" b="0"/>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bl>
          </a:graphicData>
        </a:graphic>
      </p:graphicFrame>
      <p:cxnSp>
        <p:nvCxnSpPr>
          <p:cNvPr id="6" name="Straight Connector 5"/>
          <p:cNvCxnSpPr/>
          <p:nvPr/>
        </p:nvCxnSpPr>
        <p:spPr>
          <a:xfrm flipV="1">
            <a:off x="39842"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730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5889029"/>
              </p:ext>
            </p:extLst>
          </p:nvPr>
        </p:nvGraphicFramePr>
        <p:xfrm>
          <a:off x="29882" y="11955"/>
          <a:ext cx="9070848" cy="6141720"/>
        </p:xfrm>
        <a:graphic>
          <a:graphicData uri="http://schemas.openxmlformats.org/drawingml/2006/table">
            <a:tbl>
              <a:tblPr firstRow="1" bandRow="1">
                <a:tableStyleId>{5C22544A-7EE6-4342-B048-85BDC9FD1C3A}</a:tableStyleId>
              </a:tblPr>
              <a:tblGrid>
                <a:gridCol w="1006438"/>
                <a:gridCol w="7856130"/>
                <a:gridCol w="208280"/>
              </a:tblGrid>
              <a:tr h="3544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3">
                  <a:txBody>
                    <a:bodyPr/>
                    <a:lstStyle/>
                    <a:p>
                      <a:r>
                        <a:rPr lang="en-US" sz="2800" b="1" kern="1200" dirty="0" smtClean="0">
                          <a:solidFill>
                            <a:schemeClr val="dk1"/>
                          </a:solidFill>
                          <a:latin typeface="+mn-lt"/>
                          <a:ea typeface="+mn-ea"/>
                          <a:cs typeface="+mn-cs"/>
                        </a:rPr>
                        <a:t>Module 4</a:t>
                      </a:r>
                    </a:p>
                    <a:p>
                      <a:r>
                        <a:rPr lang="en-US" b="1" dirty="0" smtClean="0"/>
                        <a:t>Consequences of Sexting – Social</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583165">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What are some of the social losses that can result from sexting (cont’d)?</a:t>
                      </a:r>
                    </a:p>
                    <a:p>
                      <a:pPr>
                        <a:spcBef>
                          <a:spcPts val="600"/>
                        </a:spcBef>
                      </a:pPr>
                      <a:r>
                        <a:rPr lang="en-US" sz="1400" b="1" dirty="0" smtClean="0"/>
                        <a:t>Undesired Attention, Sexual Harassment</a:t>
                      </a:r>
                    </a:p>
                    <a:p>
                      <a:pPr>
                        <a:spcBef>
                          <a:spcPts val="600"/>
                        </a:spcBef>
                      </a:pPr>
                      <a:r>
                        <a:rPr lang="en-US" sz="1400" dirty="0" smtClean="0"/>
                        <a:t>If you post sexually-explicit images, other students may now approach you asking for more images because they think you will be willing to post others. Even worse, you could attract the attention of an online predator or someone that exploits you by posting or threatening to post your images online.</a:t>
                      </a:r>
                    </a:p>
                    <a:p>
                      <a:pPr>
                        <a:spcBef>
                          <a:spcPts val="600"/>
                        </a:spcBef>
                      </a:pPr>
                      <a:r>
                        <a:rPr lang="en-US" sz="1400" b="1" i="1" dirty="0" smtClean="0"/>
                        <a:t>Remember: once you send images electronically, you no longer have a choice about who sees them.</a:t>
                      </a:r>
                      <a:endParaRPr lang="en-US" sz="1400" dirty="0" smtClean="0"/>
                    </a:p>
                    <a:p>
                      <a:pPr>
                        <a:spcBef>
                          <a:spcPts val="600"/>
                        </a:spcBef>
                      </a:pPr>
                      <a:r>
                        <a:rPr lang="en-US" sz="1400" b="1" dirty="0" smtClean="0"/>
                        <a:t>Dating for Wrong Reasons</a:t>
                      </a:r>
                    </a:p>
                    <a:p>
                      <a:pPr>
                        <a:spcBef>
                          <a:spcPts val="600"/>
                        </a:spcBef>
                      </a:pPr>
                      <a:r>
                        <a:rPr lang="en-US" sz="1400" dirty="0" smtClean="0"/>
                        <a:t>Someone may only want to date you because they think they will get you to send them more indecent photos or videos.</a:t>
                      </a:r>
                      <a:endParaRPr lang="en-US" sz="1400" b="0" kern="1200" dirty="0" smtClean="0">
                        <a:solidFill>
                          <a:schemeClr val="dk1"/>
                        </a:solidFill>
                        <a:latin typeface="+mn-lt"/>
                        <a:ea typeface="+mn-ea"/>
                        <a:cs typeface="+mn-cs"/>
                      </a:endParaRPr>
                    </a:p>
                    <a:p>
                      <a:pPr>
                        <a:spcBef>
                          <a:spcPts val="600"/>
                        </a:spcBef>
                      </a:pPr>
                      <a:r>
                        <a:rPr lang="en-US" sz="1400" b="1" dirty="0" smtClean="0"/>
                        <a:t>How might your sexting behavior affect other people in your life?</a:t>
                      </a:r>
                    </a:p>
                    <a:p>
                      <a:pPr>
                        <a:spcBef>
                          <a:spcPts val="600"/>
                        </a:spcBef>
                      </a:pPr>
                      <a:r>
                        <a:rPr lang="en-US" sz="1400" b="1" dirty="0" smtClean="0"/>
                        <a:t>Friends</a:t>
                      </a:r>
                    </a:p>
                    <a:p>
                      <a:pPr>
                        <a:spcBef>
                          <a:spcPts val="600"/>
                        </a:spcBef>
                      </a:pPr>
                      <a:r>
                        <a:rPr lang="en-US" sz="1400" dirty="0" smtClean="0"/>
                        <a:t>Your friends may be put in awkward situations because they hear others talking about you and the images you sent electronically. Your friends may feel as if cutting ties with you are easier than getting involved in the situation. They may also be embarrassed or ashamed to be associated with you.</a:t>
                      </a:r>
                    </a:p>
                    <a:p>
                      <a:pPr>
                        <a:spcBef>
                          <a:spcPts val="600"/>
                        </a:spcBef>
                      </a:pPr>
                      <a:r>
                        <a:rPr lang="en-US" sz="1400" b="1" dirty="0" smtClean="0"/>
                        <a:t>Family</a:t>
                      </a:r>
                    </a:p>
                    <a:p>
                      <a:pPr>
                        <a:spcBef>
                          <a:spcPts val="600"/>
                        </a:spcBef>
                      </a:pPr>
                      <a:r>
                        <a:rPr lang="en-US" sz="1400" dirty="0" smtClean="0"/>
                        <a:t>Your family members are eventually very likely to see any images you send electronically. Imagine how your parents, siblings, or other family members might feel about seeing sexting images of you passed around at school or in the neighborhood.</a:t>
                      </a:r>
                    </a:p>
                    <a:p>
                      <a:pPr>
                        <a:spcBef>
                          <a:spcPts val="600"/>
                        </a:spcBef>
                      </a:pPr>
                      <a:r>
                        <a:rPr lang="en-US" sz="1400" b="1" i="1" kern="1200" dirty="0" smtClean="0">
                          <a:solidFill>
                            <a:schemeClr val="dk1"/>
                          </a:solidFill>
                          <a:latin typeface="+mn-lt"/>
                          <a:ea typeface="+mn-ea"/>
                          <a:cs typeface="+mn-cs"/>
                        </a:rPr>
                        <a:t>Remember; once you send images electronically, you no longer have a choice about who sees them. </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056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9215832"/>
              </p:ext>
            </p:extLst>
          </p:nvPr>
        </p:nvGraphicFramePr>
        <p:xfrm>
          <a:off x="29882" y="11955"/>
          <a:ext cx="9070848" cy="6858000"/>
        </p:xfrm>
        <a:graphic>
          <a:graphicData uri="http://schemas.openxmlformats.org/drawingml/2006/table">
            <a:tbl>
              <a:tblPr firstRow="1" bandRow="1">
                <a:tableStyleId>{5C22544A-7EE6-4342-B048-85BDC9FD1C3A}</a:tableStyleId>
              </a:tblPr>
              <a:tblGrid>
                <a:gridCol w="1006438"/>
                <a:gridCol w="7856130"/>
                <a:gridCol w="208280"/>
              </a:tblGrid>
              <a:tr h="3544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3">
                  <a:txBody>
                    <a:bodyPr/>
                    <a:lstStyle/>
                    <a:p>
                      <a:r>
                        <a:rPr lang="en-US" sz="2800" b="1" kern="1200" dirty="0" smtClean="0">
                          <a:solidFill>
                            <a:schemeClr val="dk1"/>
                          </a:solidFill>
                          <a:latin typeface="+mn-lt"/>
                          <a:ea typeface="+mn-ea"/>
                          <a:cs typeface="+mn-cs"/>
                        </a:rPr>
                        <a:t>Module 4</a:t>
                      </a:r>
                    </a:p>
                    <a:p>
                      <a:r>
                        <a:rPr lang="en-US" b="1" dirty="0" smtClean="0"/>
                        <a:t>Consequences of Sexting – Social</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518756">
                <a:tc rowSpan="4">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Let’s look at a brief video of Megan, a girl who sent a sexting message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at school and see the different reactions from students and the affect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it had on Megan: </a:t>
                      </a:r>
                      <a:r>
                        <a:rPr lang="en-US" sz="1400" dirty="0" smtClean="0">
                          <a:hlinkClick r:id="rId12"/>
                        </a:rPr>
                        <a:t>http://youtu.be/DwKgg35YbC4</a:t>
                      </a:r>
                      <a:endParaRPr lang="en-US" sz="1400" dirty="0" smtClean="0"/>
                    </a:p>
                    <a:p>
                      <a:pPr>
                        <a:spcBef>
                          <a:spcPts val="600"/>
                        </a:spcBef>
                      </a:pPr>
                      <a:r>
                        <a:rPr lang="en-US" sz="1400" b="1" dirty="0" smtClean="0"/>
                        <a:t>Why did Megan take that photo and send it from her mobile phone?</a:t>
                      </a:r>
                    </a:p>
                    <a:p>
                      <a:pPr>
                        <a:spcBef>
                          <a:spcPts val="600"/>
                        </a:spcBef>
                      </a:pPr>
                      <a:r>
                        <a:rPr lang="en-US" sz="1400" dirty="0" smtClean="0"/>
                        <a:t>It is possible she is dating the person she sent the image to.  It is also a </a:t>
                      </a:r>
                    </a:p>
                    <a:p>
                      <a:pPr>
                        <a:spcBef>
                          <a:spcPts val="0"/>
                        </a:spcBef>
                      </a:pPr>
                      <a:r>
                        <a:rPr lang="en-US" sz="1400" dirty="0" smtClean="0"/>
                        <a:t>possibility he told her if she sent him a picture like that, he would </a:t>
                      </a:r>
                    </a:p>
                    <a:p>
                      <a:pPr>
                        <a:spcBef>
                          <a:spcPts val="0"/>
                        </a:spcBef>
                      </a:pPr>
                      <a:r>
                        <a:rPr lang="en-US" sz="1400" dirty="0" smtClean="0"/>
                        <a:t>consider dating her. She also figured he would</a:t>
                      </a:r>
                      <a:r>
                        <a:rPr lang="en-US" sz="1400" baseline="0" dirty="0" smtClean="0"/>
                        <a:t> </a:t>
                      </a:r>
                      <a:r>
                        <a:rPr lang="en-US" sz="1400" dirty="0" smtClean="0"/>
                        <a:t>be the only person who </a:t>
                      </a:r>
                    </a:p>
                    <a:p>
                      <a:pPr>
                        <a:spcBef>
                          <a:spcPts val="0"/>
                        </a:spcBef>
                      </a:pPr>
                      <a:r>
                        <a:rPr lang="en-US" sz="1400" dirty="0" smtClean="0"/>
                        <a:t>would see it. If she knows other people who have done it before, then </a:t>
                      </a:r>
                    </a:p>
                    <a:p>
                      <a:pPr>
                        <a:spcBef>
                          <a:spcPts val="0"/>
                        </a:spcBef>
                      </a:pPr>
                      <a:r>
                        <a:rPr lang="en-US" sz="1400" dirty="0" smtClean="0"/>
                        <a:t>she might not have thought it was a big deal.</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602889">
                <a:tc vMerge="1">
                  <a:txBody>
                    <a:bodyPr/>
                    <a:lstStyle/>
                    <a:p>
                      <a:pPr marL="0" marR="0" indent="0" algn="l" defTabSz="457200" rtl="0" eaLnBrk="1" fontAlgn="auto" latinLnBrk="0" hangingPunct="1">
                        <a:lnSpc>
                          <a:spcPct val="100000"/>
                        </a:lnSpc>
                        <a:spcBef>
                          <a:spcPts val="1200"/>
                        </a:spcBef>
                        <a:spcAft>
                          <a:spcPts val="0"/>
                        </a:spcAft>
                        <a:buClrTx/>
                        <a:buSzTx/>
                        <a:buFontTx/>
                        <a:buNone/>
                        <a:tabLst/>
                        <a:defRPr/>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vMerge="1">
                  <a:txBody>
                    <a:bodyPr/>
                    <a:lstStyle/>
                    <a:p>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621402">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How did Megan’s classmates contribute to the problem?</a:t>
                      </a:r>
                    </a:p>
                    <a:p>
                      <a:pPr>
                        <a:spcBef>
                          <a:spcPts val="600"/>
                        </a:spcBef>
                      </a:pPr>
                      <a:r>
                        <a:rPr lang="en-US" sz="1400" dirty="0" smtClean="0"/>
                        <a:t>First, some of them chose to forward the picture to other students, which is</a:t>
                      </a:r>
                      <a:r>
                        <a:rPr lang="en-US" sz="1400" baseline="0" dirty="0" smtClean="0"/>
                        <a:t> not</a:t>
                      </a:r>
                      <a:r>
                        <a:rPr lang="en-US" sz="1400" dirty="0" smtClean="0"/>
                        <a:t> considered to</a:t>
                      </a:r>
                      <a:r>
                        <a:rPr lang="en-US" sz="1400" baseline="0" dirty="0" smtClean="0"/>
                        <a:t> be </a:t>
                      </a:r>
                      <a:r>
                        <a:rPr lang="en-US" sz="1400" dirty="0" smtClean="0"/>
                        <a:t>sexting and</a:t>
                      </a:r>
                      <a:r>
                        <a:rPr lang="en-US" sz="1400" baseline="0" dirty="0" smtClean="0"/>
                        <a:t> may be child pornography which is also</a:t>
                      </a:r>
                      <a:r>
                        <a:rPr lang="en-US" sz="1400" dirty="0" smtClean="0"/>
                        <a:t> illegal and may have</a:t>
                      </a:r>
                      <a:r>
                        <a:rPr lang="en-US" sz="1400" baseline="0" dirty="0" smtClean="0"/>
                        <a:t> more serious consequences</a:t>
                      </a:r>
                      <a:r>
                        <a:rPr lang="en-US" sz="1400" dirty="0" smtClean="0"/>
                        <a:t>. Additionally, Megan felt uncomfortable because of some of the comments and glances she got from other students. Instead, students should not make matters worse by spreading the picture and making Megan feel bad, but should find ways to support her while also letting her know how unsafe and inappropriate sexting can be.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2">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866900">
                <a:tc vMerge="1">
                  <a:txBody>
                    <a:bodyPr/>
                    <a:lstStyle/>
                    <a:p>
                      <a:endParaRPr lang="en-US"/>
                    </a:p>
                  </a:txBody>
                  <a:tcPr/>
                </a:tc>
                <a:tc>
                  <a:txBody>
                    <a:bodyPr/>
                    <a:lstStyle/>
                    <a:p>
                      <a:pPr>
                        <a:spcBef>
                          <a:spcPts val="600"/>
                        </a:spcBef>
                      </a:pPr>
                      <a:r>
                        <a:rPr lang="en-US" sz="1400" b="1" dirty="0" smtClean="0"/>
                        <a:t>How will Megan’s actions, and those of her classmates, affect her in the future?</a:t>
                      </a:r>
                    </a:p>
                    <a:p>
                      <a:pPr>
                        <a:spcBef>
                          <a:spcPts val="600"/>
                        </a:spcBef>
                      </a:pPr>
                      <a:r>
                        <a:rPr lang="en-US" sz="1400" dirty="0" smtClean="0"/>
                        <a:t>Most importantly, Megan will never be able to take back that photo. Some people may choose not to be friends with her, while others may only show interest in her because they want her to send them the same kind of pictures. Because her classmates chose to forward the picture to other people, many people will think differently about Megan, even if their new opinions about Megan are wrong. At least in the short term, some people are going to treat Megan differently, whether she likes it or not. In the long term, it is possible that future employers or schools might not employ or recruit her because of the inappropriate image of her online.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2" name="Picture 1">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20951" y="1396396"/>
            <a:ext cx="2779779" cy="1669537"/>
          </a:xfrm>
          <a:prstGeom prst="rect">
            <a:avLst/>
          </a:prstGeom>
        </p:spPr>
      </p:pic>
    </p:spTree>
    <p:extLst>
      <p:ext uri="{BB962C8B-B14F-4D97-AF65-F5344CB8AC3E}">
        <p14:creationId xmlns:p14="http://schemas.microsoft.com/office/powerpoint/2010/main" val="1201897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75093454"/>
              </p:ext>
            </p:extLst>
          </p:nvPr>
        </p:nvGraphicFramePr>
        <p:xfrm>
          <a:off x="44068" y="-1064"/>
          <a:ext cx="9070848" cy="6873240"/>
        </p:xfrm>
        <a:graphic>
          <a:graphicData uri="http://schemas.openxmlformats.org/drawingml/2006/table">
            <a:tbl>
              <a:tblPr firstRow="1" bandRow="1">
                <a:tableStyleId>{5C22544A-7EE6-4342-B048-85BDC9FD1C3A}</a:tableStyleId>
              </a:tblPr>
              <a:tblGrid>
                <a:gridCol w="1006438"/>
                <a:gridCol w="4611445"/>
                <a:gridCol w="3452965"/>
              </a:tblGrid>
              <a:tr h="356658">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72759">
                <a:tc gridSpan="3">
                  <a:txBody>
                    <a:bodyPr/>
                    <a:lstStyle/>
                    <a:p>
                      <a:r>
                        <a:rPr lang="en-US" sz="2800" b="1" kern="1200" dirty="0" smtClean="0">
                          <a:solidFill>
                            <a:schemeClr val="dk1"/>
                          </a:solidFill>
                          <a:latin typeface="+mn-lt"/>
                          <a:ea typeface="+mn-ea"/>
                          <a:cs typeface="+mn-cs"/>
                        </a:rPr>
                        <a:t>Module 5</a:t>
                      </a:r>
                    </a:p>
                    <a:p>
                      <a:r>
                        <a:rPr lang="en-US" b="1" dirty="0" smtClean="0"/>
                        <a:t>Consequences of Sexting – Emotional</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13316">
                <a:tc rowSpan="4">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Module Overview</a:t>
                      </a:r>
                    </a:p>
                    <a:p>
                      <a:r>
                        <a:rPr lang="en-US" sz="1400" dirty="0" smtClean="0"/>
                        <a:t>While your reasons for sexting might include wanting to be liked or accepted, understanding the emotional results may protect you from negative consequences.</a:t>
                      </a:r>
                      <a:endParaRPr lang="en-US" sz="1400" b="1"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45517">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r>
                        <a:rPr lang="en-US" sz="1400" b="0" kern="1200" dirty="0" smtClean="0">
                          <a:solidFill>
                            <a:schemeClr val="dk1"/>
                          </a:solidFill>
                          <a:latin typeface="+mn-lt"/>
                          <a:ea typeface="+mn-ea"/>
                          <a:cs typeface="+mn-cs"/>
                        </a:rPr>
                        <a:t>At the end of this module, you will be able to:</a:t>
                      </a:r>
                    </a:p>
                    <a:p>
                      <a:pPr marL="182880" indent="-182880">
                        <a:buFont typeface="Arial" panose="020B0604020202020204" pitchFamily="34" charset="0"/>
                        <a:buChar char="•"/>
                      </a:pPr>
                      <a:r>
                        <a:rPr lang="en-US" sz="1400" dirty="0" smtClean="0"/>
                        <a:t>Identify four negative emotional consequences that can result from sexting;</a:t>
                      </a:r>
                    </a:p>
                    <a:p>
                      <a:pPr marL="182880" indent="-182880">
                        <a:buFont typeface="Arial" panose="020B0604020202020204" pitchFamily="34" charset="0"/>
                        <a:buChar char="•"/>
                      </a:pPr>
                      <a:r>
                        <a:rPr lang="en-US" sz="1400" dirty="0" smtClean="0"/>
                        <a:t>Recognize how these emotional consequences may be long-term and may outweigh the impulse to engage in sexting behaviors;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Topics</a:t>
                      </a:r>
                    </a:p>
                    <a:p>
                      <a:r>
                        <a:rPr lang="en-US" sz="1400" b="0" kern="1200" dirty="0" smtClean="0">
                          <a:solidFill>
                            <a:schemeClr val="dk1"/>
                          </a:solidFill>
                          <a:latin typeface="+mn-lt"/>
                          <a:ea typeface="+mn-ea"/>
                          <a:cs typeface="+mn-cs"/>
                        </a:rPr>
                        <a:t>This module will review the following topics:</a:t>
                      </a:r>
                    </a:p>
                    <a:p>
                      <a:pPr marL="182880" indent="-182880">
                        <a:buFont typeface="Arial" panose="020B0604020202020204" pitchFamily="34" charset="0"/>
                        <a:buChar char="•"/>
                      </a:pPr>
                      <a:r>
                        <a:rPr lang="en-US" sz="1400" dirty="0" smtClean="0"/>
                        <a:t>What are possible emotional consequences of sexting?</a:t>
                      </a:r>
                    </a:p>
                    <a:p>
                      <a:pPr marL="182880" indent="-182880">
                        <a:buFont typeface="Arial" panose="020B0604020202020204" pitchFamily="34" charset="0"/>
                        <a:buChar char="•"/>
                      </a:pPr>
                      <a:r>
                        <a:rPr lang="en-US" sz="1400" dirty="0" smtClean="0"/>
                        <a:t>How might the consequences of sexting have long-term emotional effects?</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90217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What are possible emotional consequences of sexting?</a:t>
                      </a:r>
                    </a:p>
                    <a:p>
                      <a:pPr>
                        <a:spcBef>
                          <a:spcPts val="600"/>
                        </a:spcBef>
                      </a:pPr>
                      <a:r>
                        <a:rPr lang="en-US" sz="1400" b="1" dirty="0" smtClean="0"/>
                        <a:t>Embarrassment and Humiliation</a:t>
                      </a:r>
                    </a:p>
                    <a:p>
                      <a:pPr>
                        <a:spcBef>
                          <a:spcPts val="600"/>
                        </a:spcBef>
                      </a:pPr>
                      <a:r>
                        <a:rPr lang="en-US" sz="1400" dirty="0" smtClean="0"/>
                        <a:t>You may feel embarrassed and/or humiliated after sending a sexting message, </a:t>
                      </a:r>
                    </a:p>
                    <a:p>
                      <a:pPr>
                        <a:spcBef>
                          <a:spcPts val="0"/>
                        </a:spcBef>
                      </a:pPr>
                      <a:r>
                        <a:rPr lang="en-US" sz="1400" dirty="0" smtClean="0"/>
                        <a:t>particularly when you realize you have no control over who sees the images </a:t>
                      </a:r>
                    </a:p>
                    <a:p>
                      <a:pPr>
                        <a:spcBef>
                          <a:spcPts val="0"/>
                        </a:spcBef>
                      </a:pPr>
                      <a:r>
                        <a:rPr lang="en-US" sz="1400" dirty="0" smtClean="0"/>
                        <a:t>you sent. Recall the videos in </a:t>
                      </a:r>
                      <a:r>
                        <a:rPr lang="en-US" sz="1400" dirty="0" smtClean="0">
                          <a:hlinkClick r:id="rId5" action="ppaction://hlinksldjump"/>
                        </a:rPr>
                        <a:t>Modules 2</a:t>
                      </a:r>
                      <a:r>
                        <a:rPr lang="en-US" sz="1400" dirty="0" smtClean="0"/>
                        <a:t> and </a:t>
                      </a:r>
                      <a:r>
                        <a:rPr lang="en-US" sz="1400" dirty="0" smtClean="0">
                          <a:hlinkClick r:id="rId7" action="ppaction://hlinksldjump"/>
                        </a:rPr>
                        <a:t>4</a:t>
                      </a:r>
                      <a:r>
                        <a:rPr lang="en-US" sz="1400" dirty="0" smtClean="0"/>
                        <a:t>. In both videos, the girls sent </a:t>
                      </a:r>
                    </a:p>
                    <a:p>
                      <a:pPr>
                        <a:spcBef>
                          <a:spcPts val="0"/>
                        </a:spcBef>
                      </a:pPr>
                      <a:r>
                        <a:rPr lang="en-US" sz="1400" dirty="0" smtClean="0"/>
                        <a:t>photos of themselves, only to find their friends, little brother, parents, and the </a:t>
                      </a:r>
                    </a:p>
                    <a:p>
                      <a:pPr>
                        <a:spcBef>
                          <a:spcPts val="0"/>
                        </a:spcBef>
                      </a:pPr>
                      <a:r>
                        <a:rPr lang="en-US" sz="1400" dirty="0" smtClean="0"/>
                        <a:t>students at school saw it, as it circulates out of control. Imagine how they must have felt after everyone saw their pictures.</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441219">
                <a:tc vMerge="1">
                  <a:txBody>
                    <a:bodyPr/>
                    <a:lstStyle/>
                    <a:p>
                      <a:endParaRPr lang="en-US"/>
                    </a:p>
                  </a:txBody>
                  <a:tcPr/>
                </a:tc>
                <a:tc gridSpan="2">
                  <a:txBody>
                    <a:bodyPr/>
                    <a:lstStyle/>
                    <a:p>
                      <a:pPr>
                        <a:spcBef>
                          <a:spcPts val="600"/>
                        </a:spcBef>
                      </a:pPr>
                      <a:r>
                        <a:rPr lang="en-US" sz="1400" b="1" dirty="0" smtClean="0"/>
                        <a:t>Loneliness</a:t>
                      </a:r>
                    </a:p>
                    <a:p>
                      <a:pPr>
                        <a:spcBef>
                          <a:spcPts val="600"/>
                        </a:spcBef>
                      </a:pPr>
                      <a:r>
                        <a:rPr lang="en-US" sz="1400" dirty="0" smtClean="0"/>
                        <a:t>As mentioned in </a:t>
                      </a:r>
                      <a:r>
                        <a:rPr lang="en-US" sz="1400" dirty="0" smtClean="0">
                          <a:hlinkClick r:id="rId7" action="ppaction://hlinksldjump"/>
                        </a:rPr>
                        <a:t>Module 4</a:t>
                      </a:r>
                      <a:r>
                        <a:rPr lang="en-US" sz="1400" dirty="0" smtClean="0"/>
                        <a:t>, peers may avoid you if your sexting images are circulated, which may cause you to feel like there is no one to help you. It may be awkward to go to an adult; therefore, you may feel as if you are the only one who has to deal with this problem. Your parents might take away your cell phone to keep you from doing the same thing again, so you may also feel detached from being able to communicate with your friends.</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307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18592" y="3534326"/>
            <a:ext cx="2066288" cy="145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66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30769108"/>
              </p:ext>
            </p:extLst>
          </p:nvPr>
        </p:nvGraphicFramePr>
        <p:xfrm>
          <a:off x="18865" y="11955"/>
          <a:ext cx="9070848" cy="6240780"/>
        </p:xfrm>
        <a:graphic>
          <a:graphicData uri="http://schemas.openxmlformats.org/drawingml/2006/table">
            <a:tbl>
              <a:tblPr firstRow="1" bandRow="1">
                <a:tableStyleId>{5C22544A-7EE6-4342-B048-85BDC9FD1C3A}</a:tableStyleId>
              </a:tblPr>
              <a:tblGrid>
                <a:gridCol w="1006438"/>
                <a:gridCol w="6458494"/>
                <a:gridCol w="1605916"/>
              </a:tblGrid>
              <a:tr h="3544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3">
                  <a:txBody>
                    <a:bodyPr/>
                    <a:lstStyle/>
                    <a:p>
                      <a:r>
                        <a:rPr lang="en-US" sz="2800" b="1" kern="1200" dirty="0" smtClean="0">
                          <a:solidFill>
                            <a:schemeClr val="dk1"/>
                          </a:solidFill>
                          <a:latin typeface="+mn-lt"/>
                          <a:ea typeface="+mn-ea"/>
                          <a:cs typeface="+mn-cs"/>
                        </a:rPr>
                        <a:t>Module 5</a:t>
                      </a:r>
                    </a:p>
                    <a:p>
                      <a:r>
                        <a:rPr lang="en-US" b="1" dirty="0" smtClean="0"/>
                        <a:t>Consequences of Sexting – Emotional</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333500">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Fear</a:t>
                      </a:r>
                    </a:p>
                    <a:p>
                      <a:pPr>
                        <a:spcBef>
                          <a:spcPts val="600"/>
                        </a:spcBef>
                      </a:pPr>
                      <a:r>
                        <a:rPr lang="en-US" sz="1400" dirty="0" smtClean="0"/>
                        <a:t>You may be afraid to go to school or other places, because you don’t know what people are going to say to you regarding the sexting incident. You may fear going to social events because you will never be certain whether or not someone will mention and or even show the image or video. You may fear for your safety or well-being because of the negative attention you receive in the form of sexual advances or harassment. You may also become a victim of bullying in the form of teasing and/or being excluded by peers.</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333500">
                <a:tc vMerge="1">
                  <a:txBody>
                    <a:bodyPr/>
                    <a:lstStyle/>
                    <a:p>
                      <a:endParaRPr lang="en-US"/>
                    </a:p>
                  </a:txBody>
                  <a:tcPr/>
                </a:tc>
                <a:tc gridSpan="2">
                  <a:txBody>
                    <a:bodyPr/>
                    <a:lstStyle/>
                    <a:p>
                      <a:pPr>
                        <a:spcBef>
                          <a:spcPts val="600"/>
                        </a:spcBef>
                      </a:pPr>
                      <a:r>
                        <a:rPr lang="en-US" sz="1400" b="1" dirty="0" smtClean="0"/>
                        <a:t>Betrayal</a:t>
                      </a:r>
                    </a:p>
                    <a:p>
                      <a:pPr>
                        <a:spcBef>
                          <a:spcPts val="600"/>
                        </a:spcBef>
                      </a:pPr>
                      <a:r>
                        <a:rPr lang="en-US" sz="1400" dirty="0" smtClean="0"/>
                        <a:t>When a boyfriend or girlfriend, peers, neighbors, and perhaps even family members share inappropriate images of you with others, you may feel betrayed. Even strong friendships and other positive relationships may be ruined through you, followed by others, using social media in an unethical, inappropriate, or irresponsible way.</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918082">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How might the consequences of sexting have long-term emotional effects?</a:t>
                      </a:r>
                    </a:p>
                    <a:p>
                      <a:pPr>
                        <a:spcBef>
                          <a:spcPts val="600"/>
                        </a:spcBef>
                      </a:pPr>
                      <a:r>
                        <a:rPr lang="en-US" sz="1400" dirty="0" smtClean="0"/>
                        <a:t>Even though years may have passed since you sent an electronic image that was considered "sexting", you may find the image circulating again and again. Remember, once you send the image you have no control over who sees it or when they see it. Embarrassment, humiliation, fear, and betrayal may come back to haunt you. The sexually explicit digital image you sent is available from now on, for others to view. Also, most people are able to remember, throughout life, the embarrassing events that have happened to them and to even re-experience negative emotions as these events are recalled. If your name is associated with the image, a simple search of your name at any time in the future might bring up the image.</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78093" y="4115263"/>
            <a:ext cx="1482010" cy="190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102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56353355"/>
              </p:ext>
            </p:extLst>
          </p:nvPr>
        </p:nvGraphicFramePr>
        <p:xfrm>
          <a:off x="40899" y="-4705"/>
          <a:ext cx="9070848" cy="6905550"/>
        </p:xfrm>
        <a:graphic>
          <a:graphicData uri="http://schemas.openxmlformats.org/drawingml/2006/table">
            <a:tbl>
              <a:tblPr firstRow="1" bandRow="1">
                <a:tableStyleId>{5C22544A-7EE6-4342-B048-85BDC9FD1C3A}</a:tableStyleId>
              </a:tblPr>
              <a:tblGrid>
                <a:gridCol w="1006438"/>
                <a:gridCol w="2643314"/>
                <a:gridCol w="3756752"/>
                <a:gridCol w="220337"/>
                <a:gridCol w="1444007"/>
              </a:tblGrid>
              <a:tr h="353961">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r>
              <a:tr h="766916">
                <a:tc gridSpan="5">
                  <a:txBody>
                    <a:bodyPr/>
                    <a:lstStyle/>
                    <a:p>
                      <a:r>
                        <a:rPr lang="en-US" sz="2800" b="1" kern="1200" dirty="0" smtClean="0">
                          <a:solidFill>
                            <a:schemeClr val="dk1"/>
                          </a:solidFill>
                          <a:latin typeface="+mn-lt"/>
                          <a:ea typeface="+mn-ea"/>
                          <a:cs typeface="+mn-cs"/>
                        </a:rPr>
                        <a:t>Module 6</a:t>
                      </a:r>
                    </a:p>
                    <a:p>
                      <a:r>
                        <a:rPr lang="en-US" b="1" dirty="0" smtClean="0"/>
                        <a:t>Consequences of Sexting – Educational &amp; Career</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707923">
                <a:tc rowSpan="5">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4">
                  <a:txBody>
                    <a:bodyPr/>
                    <a:lstStyle/>
                    <a:p>
                      <a:r>
                        <a:rPr lang="en-US" sz="1400" b="1" kern="1200" dirty="0" smtClean="0">
                          <a:solidFill>
                            <a:schemeClr val="dk1"/>
                          </a:solidFill>
                          <a:latin typeface="+mn-lt"/>
                          <a:ea typeface="+mn-ea"/>
                          <a:cs typeface="+mn-cs"/>
                        </a:rPr>
                        <a:t>Module Overview</a:t>
                      </a:r>
                    </a:p>
                    <a:p>
                      <a:r>
                        <a:rPr lang="en-US" sz="1400" dirty="0" smtClean="0"/>
                        <a:t>Probably one of the hardest things for students to do is imagine and predict the impact their behavior can have on them as adults. This module will discuss both the career and educational negative consequences that can result from sexting.</a:t>
                      </a:r>
                      <a:endParaRPr lang="en-US" sz="1400" b="1"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389221">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r>
                        <a:rPr lang="en-US" sz="1400" b="0" kern="1200" dirty="0" smtClean="0">
                          <a:solidFill>
                            <a:schemeClr val="dk1"/>
                          </a:solidFill>
                          <a:latin typeface="+mn-lt"/>
                          <a:ea typeface="+mn-ea"/>
                          <a:cs typeface="+mn-cs"/>
                        </a:rPr>
                        <a:t>At the end of this module, you will be able to:</a:t>
                      </a:r>
                    </a:p>
                    <a:p>
                      <a:pPr marL="182880" indent="-182880">
                        <a:buFont typeface="Arial" panose="020B0604020202020204" pitchFamily="34" charset="0"/>
                        <a:buChar char="•"/>
                      </a:pPr>
                      <a:r>
                        <a:rPr lang="en-US" sz="1400" dirty="0" smtClean="0"/>
                        <a:t>Identify three different ways sexting can impact job and educational opportunities;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182880" indent="-182880"/>
                      <a:r>
                        <a:rPr lang="en-US" sz="1400" b="1" kern="1200" dirty="0" smtClean="0">
                          <a:solidFill>
                            <a:schemeClr val="dk1"/>
                          </a:solidFill>
                          <a:latin typeface="+mn-lt"/>
                          <a:ea typeface="+mn-ea"/>
                          <a:cs typeface="+mn-cs"/>
                        </a:rPr>
                        <a:t>Module Topics</a:t>
                      </a:r>
                    </a:p>
                    <a:p>
                      <a:pPr marL="182880" indent="-182880"/>
                      <a:r>
                        <a:rPr lang="en-US" sz="1400" b="0" kern="1200" dirty="0" smtClean="0">
                          <a:solidFill>
                            <a:schemeClr val="dk1"/>
                          </a:solidFill>
                          <a:latin typeface="+mn-lt"/>
                          <a:ea typeface="+mn-ea"/>
                          <a:cs typeface="+mn-cs"/>
                        </a:rPr>
                        <a:t>This module will review the following topics:</a:t>
                      </a:r>
                    </a:p>
                    <a:p>
                      <a:pPr marL="182880" indent="-182880">
                        <a:buFont typeface="Arial" panose="020B0604020202020204" pitchFamily="34" charset="0"/>
                        <a:buChar char="•"/>
                      </a:pPr>
                      <a:r>
                        <a:rPr lang="en-US" sz="1400" dirty="0" smtClean="0"/>
                        <a:t>How can sexting negatively affect your participation in extracurricular activities?</a:t>
                      </a:r>
                    </a:p>
                    <a:p>
                      <a:pPr marL="182880" indent="-182880">
                        <a:buFont typeface="Arial" panose="020B0604020202020204" pitchFamily="34" charset="0"/>
                        <a:buChar char="•"/>
                      </a:pPr>
                      <a:r>
                        <a:rPr lang="en-US" sz="1400" dirty="0" smtClean="0"/>
                        <a:t>How can sexting create obstacles in your job application process?</a:t>
                      </a:r>
                    </a:p>
                    <a:p>
                      <a:pPr marL="182880" indent="-182880">
                        <a:buFont typeface="Arial" panose="020B0604020202020204" pitchFamily="34" charset="0"/>
                        <a:buChar char="•"/>
                      </a:pPr>
                      <a:r>
                        <a:rPr lang="en-US" sz="1400" dirty="0" smtClean="0"/>
                        <a:t>How can sexting create obstacles in your school application process?</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233889">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r>
                        <a:rPr lang="en-US" sz="1400" b="1" dirty="0" smtClean="0"/>
                        <a:t>How can sexting affect your participation in extracurricular activities?</a:t>
                      </a:r>
                    </a:p>
                    <a:p>
                      <a:pPr marL="0">
                        <a:spcBef>
                          <a:spcPts val="300"/>
                        </a:spcBef>
                      </a:pPr>
                      <a:r>
                        <a:rPr lang="en-US" sz="1400" dirty="0" smtClean="0"/>
                        <a:t>If you choose to send inappropriate pictures or videos of yourself, school policies may prohibit you from participating in any school-sponsored activities, even if you are not formally charged and convicted of sexting. Teachers or administrators may even choose to hold you out of activities to avoid the disruption your participation might cause.</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a:txBody>
                    <a:bodyPr/>
                    <a:lstStyle/>
                    <a:p>
                      <a:pPr marL="0">
                        <a:spcBef>
                          <a:spcPts val="600"/>
                        </a:spcBef>
                      </a:pPr>
                      <a:endParaRPr lang="en-US" sz="14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08094">
                <a:tc vMerge="1">
                  <a:txBody>
                    <a:bodyPr/>
                    <a:lstStyle/>
                    <a:p>
                      <a:endParaRPr lang="en-US"/>
                    </a:p>
                  </a:txBody>
                  <a:tcPr/>
                </a:tc>
                <a:tc gridSpan="4">
                  <a:txBody>
                    <a:bodyPr/>
                    <a:lstStyle/>
                    <a:p>
                      <a:r>
                        <a:rPr lang="en-US" sz="1400" b="1" dirty="0" smtClean="0"/>
                        <a:t>How can sexting create obstacles in your job application process?</a:t>
                      </a:r>
                    </a:p>
                    <a:p>
                      <a:pPr>
                        <a:spcBef>
                          <a:spcPts val="300"/>
                        </a:spcBef>
                      </a:pPr>
                      <a:r>
                        <a:rPr lang="en-US" sz="1400" dirty="0" smtClean="0"/>
                        <a:t>Employers may turn down your application if you have a criminal record or they are concerned your character is not up to their standards. They also may not want someone on their staff who has inappropriate pictures circulating on the Internet</a:t>
                      </a:r>
                      <a:r>
                        <a:rPr lang="en-US" sz="1400" baseline="0" dirty="0" smtClean="0"/>
                        <a:t> and they</a:t>
                      </a:r>
                      <a:r>
                        <a:rPr lang="en-US" sz="1400" dirty="0" smtClean="0"/>
                        <a:t> often search an applicant’s name to see what’s on the Internet.</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161943">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How can sexting create obstacles in your school application process?</a:t>
                      </a:r>
                    </a:p>
                    <a:p>
                      <a:pPr>
                        <a:spcBef>
                          <a:spcPts val="300"/>
                        </a:spcBef>
                      </a:pPr>
                      <a:r>
                        <a:rPr lang="en-US" sz="1400" dirty="0" smtClean="0"/>
                        <a:t>Similar to the job application process, college admissions staff may look critically at someone who chose to send inappropriate pictures or videos of themselves that eventually ended up on the Internet. Admissions offices are also known to conduct online research of social networking sites and search engines.</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endParaRPr lang="en-US" sz="1400" dirty="0" smtClean="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37799" y="3541924"/>
            <a:ext cx="1541443" cy="115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8417" y="5773927"/>
            <a:ext cx="1541443" cy="102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066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51811444"/>
              </p:ext>
            </p:extLst>
          </p:nvPr>
        </p:nvGraphicFramePr>
        <p:xfrm>
          <a:off x="40899" y="-4705"/>
          <a:ext cx="9070849" cy="6628849"/>
        </p:xfrm>
        <a:graphic>
          <a:graphicData uri="http://schemas.openxmlformats.org/drawingml/2006/table">
            <a:tbl>
              <a:tblPr firstRow="1" bandRow="1">
                <a:tableStyleId>{5C22544A-7EE6-4342-B048-85BDC9FD1C3A}</a:tableStyleId>
              </a:tblPr>
              <a:tblGrid>
                <a:gridCol w="1006438"/>
                <a:gridCol w="4670417"/>
                <a:gridCol w="2560181"/>
                <a:gridCol w="833813"/>
              </a:tblGrid>
              <a:tr h="353961">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6916">
                <a:tc gridSpan="4">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707923">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r>
                        <a:rPr lang="en-US" sz="1400" b="1" kern="1200" dirty="0" smtClean="0">
                          <a:solidFill>
                            <a:schemeClr val="dk1"/>
                          </a:solidFill>
                          <a:latin typeface="+mn-lt"/>
                          <a:ea typeface="+mn-ea"/>
                          <a:cs typeface="+mn-cs"/>
                        </a:rPr>
                        <a:t>Module Overview</a:t>
                      </a:r>
                    </a:p>
                    <a:p>
                      <a:r>
                        <a:rPr lang="en-US" sz="1400" dirty="0" smtClean="0"/>
                        <a:t>With technology evolving and creating new issues like sexting that need to be addressed, bullying is a related topic that has expanded its definition to include the new issue of cyberbullying. In this module, we will discuss bullying identification, prevention, response and reporting, especially as mandated by the State of Connecticut. We will also discuss how sexting is related and can be connected to bullying and harassment.</a:t>
                      </a:r>
                      <a:endParaRPr lang="en-US" sz="1400" b="1"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389221">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r>
                        <a:rPr lang="en-US" sz="1400" b="0" kern="1200" dirty="0" smtClean="0">
                          <a:solidFill>
                            <a:schemeClr val="dk1"/>
                          </a:solidFill>
                          <a:latin typeface="+mn-lt"/>
                          <a:ea typeface="+mn-ea"/>
                          <a:cs typeface="+mn-cs"/>
                        </a:rPr>
                        <a:t>At the end of this module, you will be able to:</a:t>
                      </a:r>
                    </a:p>
                    <a:p>
                      <a:pPr marL="182880" indent="-182880">
                        <a:buFont typeface="Arial" panose="020B0604020202020204" pitchFamily="34" charset="0"/>
                        <a:buChar char="•"/>
                      </a:pPr>
                      <a:r>
                        <a:rPr lang="en-US" sz="1400" dirty="0" smtClean="0"/>
                        <a:t>Identify various types of bullying and cyberbullying;</a:t>
                      </a:r>
                    </a:p>
                    <a:p>
                      <a:pPr marL="182880" indent="-182880">
                        <a:buFont typeface="Arial" panose="020B0604020202020204" pitchFamily="34" charset="0"/>
                        <a:buChar char="•"/>
                      </a:pPr>
                      <a:r>
                        <a:rPr lang="en-US" sz="1400" dirty="0" smtClean="0"/>
                        <a:t>Identify ways students and adults can prevent bullying;</a:t>
                      </a:r>
                    </a:p>
                    <a:p>
                      <a:pPr marL="182880" indent="-182880">
                        <a:buFont typeface="Arial" panose="020B0604020202020204" pitchFamily="34" charset="0"/>
                        <a:buChar char="•"/>
                      </a:pPr>
                      <a:r>
                        <a:rPr lang="en-US" sz="1400" dirty="0" smtClean="0"/>
                        <a:t>Recognize the definitions of the terms target, bystander, and aggressor;</a:t>
                      </a:r>
                    </a:p>
                    <a:p>
                      <a:pPr marL="182880" indent="-182880">
                        <a:buFont typeface="Arial" panose="020B0604020202020204" pitchFamily="34" charset="0"/>
                        <a:buChar char="•"/>
                      </a:pPr>
                      <a:r>
                        <a:rPr lang="en-US" sz="1400" dirty="0" smtClean="0"/>
                        <a:t>Recognize the difference between safe/appropriate and unsafe/inappropriate responses to bullying;</a:t>
                      </a:r>
                    </a:p>
                    <a:p>
                      <a:pPr marL="182880" indent="-182880">
                        <a:buFont typeface="Arial" panose="020B0604020202020204" pitchFamily="34" charset="0"/>
                        <a:buChar char="•"/>
                      </a:pPr>
                      <a:r>
                        <a:rPr lang="en-US" sz="1400" dirty="0" smtClean="0"/>
                        <a:t>Identify different ways you can report bullying and the people you can report it to;</a:t>
                      </a:r>
                    </a:p>
                    <a:p>
                      <a:pPr marL="182880" indent="-182880">
                        <a:buFont typeface="Arial" panose="020B0604020202020204" pitchFamily="34" charset="0"/>
                        <a:buChar char="•"/>
                      </a:pPr>
                      <a:r>
                        <a:rPr lang="en-US" sz="1400" dirty="0" smtClean="0"/>
                        <a:t>Recognize how sexting can be connected to bullying and harassment;</a:t>
                      </a:r>
                    </a:p>
                    <a:p>
                      <a:pPr marL="182880" marR="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Identify what Connecticut law requires schools to do about bullying?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Module Topics</a:t>
                      </a:r>
                    </a:p>
                    <a:p>
                      <a:r>
                        <a:rPr lang="en-US" sz="1400" b="0" kern="1200" dirty="0" smtClean="0">
                          <a:solidFill>
                            <a:schemeClr val="dk1"/>
                          </a:solidFill>
                          <a:latin typeface="+mn-lt"/>
                          <a:ea typeface="+mn-ea"/>
                          <a:cs typeface="+mn-cs"/>
                        </a:rPr>
                        <a:t>This module will review the following topics:</a:t>
                      </a:r>
                    </a:p>
                    <a:p>
                      <a:pPr marL="182880" indent="-182880">
                        <a:buFont typeface="Arial" panose="020B0604020202020204" pitchFamily="34" charset="0"/>
                        <a:buChar char="•"/>
                      </a:pPr>
                      <a:r>
                        <a:rPr lang="en-US" sz="1400" dirty="0" smtClean="0"/>
                        <a:t>What are the various roles involved in bullying?</a:t>
                      </a:r>
                    </a:p>
                    <a:p>
                      <a:pPr marL="182880" indent="-182880">
                        <a:buFont typeface="Arial" panose="020B0604020202020204" pitchFamily="34" charset="0"/>
                        <a:buChar char="•"/>
                      </a:pPr>
                      <a:r>
                        <a:rPr lang="en-US" sz="1400" dirty="0" smtClean="0"/>
                        <a:t>How can bullying be prevented?</a:t>
                      </a:r>
                    </a:p>
                    <a:p>
                      <a:pPr marL="182880" indent="-182880">
                        <a:buFont typeface="Arial" panose="020B0604020202020204" pitchFamily="34" charset="0"/>
                        <a:buChar char="•"/>
                      </a:pPr>
                      <a:r>
                        <a:rPr lang="en-US" sz="1400" dirty="0" smtClean="0"/>
                        <a:t>How should you respond to bullying?</a:t>
                      </a:r>
                    </a:p>
                    <a:p>
                      <a:pPr marL="182880" indent="-182880">
                        <a:buFont typeface="Arial" panose="020B0604020202020204" pitchFamily="34" charset="0"/>
                        <a:buChar char="•"/>
                      </a:pPr>
                      <a:r>
                        <a:rPr lang="en-US" sz="1400" dirty="0" smtClean="0"/>
                        <a:t>What are different ways you can report bullying?</a:t>
                      </a:r>
                    </a:p>
                    <a:p>
                      <a:pPr marL="182880" indent="-182880">
                        <a:buFont typeface="Arial" panose="020B0604020202020204" pitchFamily="34" charset="0"/>
                        <a:buChar char="•"/>
                      </a:pPr>
                      <a:r>
                        <a:rPr lang="en-US" sz="1400" dirty="0" smtClean="0"/>
                        <a:t>How are sexting, bullying, and harassment related?</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233889">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What are the various roles involved in bullying?</a:t>
                      </a:r>
                    </a:p>
                    <a:p>
                      <a:pPr>
                        <a:spcBef>
                          <a:spcPts val="300"/>
                        </a:spcBef>
                      </a:pPr>
                      <a:r>
                        <a:rPr lang="en-US" sz="1400" b="1" dirty="0" smtClean="0"/>
                        <a:t>Aggressor</a:t>
                      </a:r>
                    </a:p>
                    <a:p>
                      <a:pPr>
                        <a:spcBef>
                          <a:spcPts val="200"/>
                        </a:spcBef>
                      </a:pPr>
                      <a:r>
                        <a:rPr lang="en-US" sz="1400" dirty="0" smtClean="0"/>
                        <a:t>An aggressor is someone who engages in bullying someone else physically, verbally, </a:t>
                      </a:r>
                    </a:p>
                    <a:p>
                      <a:pPr>
                        <a:spcBef>
                          <a:spcPts val="0"/>
                        </a:spcBef>
                      </a:pPr>
                      <a:r>
                        <a:rPr lang="en-US" sz="1400" dirty="0" smtClean="0"/>
                        <a:t>or electronically. It is possible for someone who is initially a bystander or a target to </a:t>
                      </a:r>
                    </a:p>
                    <a:p>
                      <a:pPr>
                        <a:spcBef>
                          <a:spcPts val="0"/>
                        </a:spcBef>
                      </a:pPr>
                      <a:r>
                        <a:rPr lang="en-US" sz="1400" dirty="0" smtClean="0"/>
                        <a:t>become an aggressor.</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512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9677" y="5564853"/>
            <a:ext cx="1704445" cy="113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86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15959212"/>
              </p:ext>
            </p:extLst>
          </p:nvPr>
        </p:nvGraphicFramePr>
        <p:xfrm>
          <a:off x="44068" y="11394"/>
          <a:ext cx="9070849" cy="6875780"/>
        </p:xfrm>
        <a:graphic>
          <a:graphicData uri="http://schemas.openxmlformats.org/drawingml/2006/table">
            <a:tbl>
              <a:tblPr firstRow="1" bandRow="1">
                <a:tableStyleId>{5C22544A-7EE6-4342-B048-85BDC9FD1C3A}</a:tableStyleId>
              </a:tblPr>
              <a:tblGrid>
                <a:gridCol w="1006438"/>
                <a:gridCol w="6972943"/>
                <a:gridCol w="1091468"/>
              </a:tblGrid>
              <a:tr h="353961">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6916">
                <a:tc gridSpan="3">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707923">
                <a:tc rowSpan="4">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What are the various roles involved in bullying (cont’d)?</a:t>
                      </a:r>
                    </a:p>
                    <a:p>
                      <a:pPr>
                        <a:spcBef>
                          <a:spcPts val="300"/>
                        </a:spcBef>
                      </a:pPr>
                      <a:r>
                        <a:rPr lang="en-US" sz="1400" b="1" dirty="0" smtClean="0"/>
                        <a:t>Target</a:t>
                      </a:r>
                    </a:p>
                    <a:p>
                      <a:pPr>
                        <a:spcBef>
                          <a:spcPts val="200"/>
                        </a:spcBef>
                      </a:pPr>
                      <a:r>
                        <a:rPr lang="en-US" sz="1400" dirty="0" smtClean="0"/>
                        <a:t>A target is someone who is being bullied by an aggressor. Sometimes this person </a:t>
                      </a:r>
                    </a:p>
                    <a:p>
                      <a:r>
                        <a:rPr lang="en-US" sz="1400" dirty="0" smtClean="0"/>
                        <a:t>stays a target the whole time, and other times a target can retaliate and become an aggressor.</a:t>
                      </a:r>
                    </a:p>
                    <a:p>
                      <a:pPr>
                        <a:spcBef>
                          <a:spcPts val="600"/>
                        </a:spcBef>
                      </a:pPr>
                      <a:r>
                        <a:rPr lang="en-US" sz="1400" b="1" dirty="0" smtClean="0"/>
                        <a:t>Bystander</a:t>
                      </a:r>
                    </a:p>
                    <a:p>
                      <a:pPr>
                        <a:spcBef>
                          <a:spcPts val="600"/>
                        </a:spcBef>
                      </a:pPr>
                      <a:r>
                        <a:rPr lang="en-US" sz="1400" dirty="0" smtClean="0"/>
                        <a:t>A bystander is someone who sees bullying behavior happening. It is possible for a bystander to become an aggressor and engage in bullying behavior. It is also possible for a bystander to become a target of bullying. Bystanders, however, have a special opportunity to safely and responsibly respond when they see someone being bullied, and they can also help protect others and prevent bullying from happening again in the future.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986798">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400" b="1" dirty="0" smtClean="0"/>
                        <a:t>How can bullying be prevented?</a:t>
                      </a:r>
                    </a:p>
                    <a:p>
                      <a:pPr marL="285750" indent="-285750">
                        <a:spcBef>
                          <a:spcPts val="600"/>
                        </a:spcBef>
                        <a:buFont typeface="Arial" panose="020B0604020202020204" pitchFamily="34" charset="0"/>
                        <a:buChar char="•"/>
                      </a:pPr>
                      <a:r>
                        <a:rPr lang="en-US" sz="1400" dirty="0" smtClean="0"/>
                        <a:t>School policy prohibiting bullying;</a:t>
                      </a:r>
                    </a:p>
                    <a:p>
                      <a:pPr marL="285750" indent="-285750">
                        <a:buFont typeface="Arial" panose="020B0604020202020204" pitchFamily="34" charset="0"/>
                        <a:buChar char="•"/>
                      </a:pPr>
                      <a:r>
                        <a:rPr lang="en-US" sz="1400" dirty="0" smtClean="0"/>
                        <a:t>Create an attitude among students and adults that bullying is not appropriate;</a:t>
                      </a:r>
                    </a:p>
                    <a:p>
                      <a:pPr marL="285750" indent="-285750">
                        <a:buFont typeface="Arial" panose="020B0604020202020204" pitchFamily="34" charset="0"/>
                        <a:buChar char="•"/>
                      </a:pPr>
                      <a:r>
                        <a:rPr lang="en-US" sz="1400" dirty="0" smtClean="0"/>
                        <a:t>Teach students and adults kindness and understanding towards all people;</a:t>
                      </a:r>
                    </a:p>
                    <a:p>
                      <a:pPr marL="285750" indent="-285750">
                        <a:buFont typeface="Arial" panose="020B0604020202020204" pitchFamily="34" charset="0"/>
                        <a:buChar char="•"/>
                      </a:pP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963898">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How should you respond to bullying?</a:t>
                      </a:r>
                    </a:p>
                    <a:p>
                      <a:pPr marL="285750" indent="-285750">
                        <a:spcBef>
                          <a:spcPts val="600"/>
                        </a:spcBef>
                        <a:buFont typeface="Arial" panose="020B0604020202020204" pitchFamily="34" charset="0"/>
                        <a:buChar char="•"/>
                      </a:pPr>
                      <a:r>
                        <a:rPr lang="en-US" sz="1400" dirty="0" smtClean="0"/>
                        <a:t>Safely help the target stay out of harm's way;</a:t>
                      </a:r>
                    </a:p>
                    <a:p>
                      <a:pPr marL="285750" indent="-285750">
                        <a:buFont typeface="Arial" panose="020B0604020202020204" pitchFamily="34" charset="0"/>
                        <a:buChar char="•"/>
                      </a:pPr>
                      <a:r>
                        <a:rPr lang="en-US" sz="1400" dirty="0" smtClean="0"/>
                        <a:t>Politely but firmly say how bullying is inappropriate;</a:t>
                      </a:r>
                    </a:p>
                    <a:p>
                      <a:pPr marL="285750" indent="-285750">
                        <a:buFont typeface="Arial" panose="020B0604020202020204" pitchFamily="34" charset="0"/>
                        <a:buChar char="•"/>
                      </a:pPr>
                      <a:r>
                        <a:rPr lang="en-US" sz="1400" dirty="0" smtClean="0"/>
                        <a:t>Support the target – be a friend;</a:t>
                      </a:r>
                    </a:p>
                    <a:p>
                      <a:pPr marL="285750" indent="-285750">
                        <a:buFont typeface="Arial" panose="020B0604020202020204" pitchFamily="34" charset="0"/>
                        <a:buChar char="•"/>
                      </a:pP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07290">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What are different ways you can report bullying?</a:t>
                      </a:r>
                    </a:p>
                    <a:p>
                      <a:pPr marL="285750" indent="-285750">
                        <a:spcBef>
                          <a:spcPts val="600"/>
                        </a:spcBef>
                        <a:buFont typeface="Arial" panose="020B0604020202020204" pitchFamily="34" charset="0"/>
                        <a:buChar char="•"/>
                      </a:pPr>
                      <a:r>
                        <a:rPr lang="en-US" sz="1400" dirty="0" smtClean="0"/>
                        <a:t>Tell a trusted friend or adult;</a:t>
                      </a:r>
                    </a:p>
                    <a:p>
                      <a:pPr marL="285750" indent="-285750">
                        <a:buFont typeface="Arial" panose="020B0604020202020204" pitchFamily="34" charset="0"/>
                        <a:buChar char="•"/>
                      </a:pPr>
                      <a:r>
                        <a:rPr lang="en-US" sz="1400" dirty="0" smtClean="0"/>
                        <a:t>Write a note and give it to a counselor or another trusted adult at school;</a:t>
                      </a:r>
                    </a:p>
                    <a:p>
                      <a:pPr marL="285750" indent="-285750">
                        <a:buFont typeface="Arial" panose="020B0604020202020204" pitchFamily="34" charset="0"/>
                        <a:buChar char="•"/>
                      </a:pPr>
                      <a:r>
                        <a:rPr lang="en-US" sz="1400" dirty="0" smtClean="0"/>
                        <a:t>Use anonymous text or email bullying reporting service;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7400" y="3498047"/>
            <a:ext cx="1520330" cy="1008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47401" y="4717237"/>
            <a:ext cx="1520329" cy="100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82597" y="5885234"/>
            <a:ext cx="1244943" cy="96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620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3045097"/>
              </p:ext>
            </p:extLst>
          </p:nvPr>
        </p:nvGraphicFramePr>
        <p:xfrm>
          <a:off x="44068" y="11394"/>
          <a:ext cx="9070849" cy="4968240"/>
        </p:xfrm>
        <a:graphic>
          <a:graphicData uri="http://schemas.openxmlformats.org/drawingml/2006/table">
            <a:tbl>
              <a:tblPr firstRow="1" bandRow="1">
                <a:tableStyleId>{5C22544A-7EE6-4342-B048-85BDC9FD1C3A}</a:tableStyleId>
              </a:tblPr>
              <a:tblGrid>
                <a:gridCol w="1006438"/>
                <a:gridCol w="8064411"/>
              </a:tblGrid>
              <a:tr h="353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6916">
                <a:tc gridSpan="2">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707923">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How are sexting, bullying, and harassment related?</a:t>
                      </a:r>
                    </a:p>
                    <a:p>
                      <a:pPr>
                        <a:spcBef>
                          <a:spcPts val="600"/>
                        </a:spcBef>
                      </a:pPr>
                      <a:r>
                        <a:rPr lang="en-US" sz="1400" dirty="0" smtClean="0"/>
                        <a:t>Bullying, harassment, and sexting may all overlap in certain cases. Take the example of the high school girl who voluntarily sends a photo of herself to her boyfriend. They break-up shortly after the photo is sent. He then sends the photo to all of his friends and classmates.</a:t>
                      </a:r>
                    </a:p>
                    <a:p>
                      <a:pPr>
                        <a:spcBef>
                          <a:spcPts val="600"/>
                        </a:spcBef>
                      </a:pPr>
                      <a:r>
                        <a:rPr lang="en-US" sz="1400" dirty="0" smtClean="0"/>
                        <a:t>The fact that the image is now being sent over and over between everyone involved is bullying and also harassment. The image is being used to continuously degrade or embarrass the girl who sent it. This creates a hostile environment at school, because she cannot escape the comments and ridicule. The act of sending the image, first by her ex-boyfriend, then a number of times by his friends, is a malicious act that harms her emotional health.</a:t>
                      </a:r>
                    </a:p>
                    <a:p>
                      <a:pPr>
                        <a:spcBef>
                          <a:spcPts val="600"/>
                        </a:spcBef>
                      </a:pPr>
                      <a:r>
                        <a:rPr lang="en-US" sz="1400" dirty="0" smtClean="0"/>
                        <a:t>It is also bullying or harassment to coerce someone to send you an inappropriate image or video by threatening to either not be their friend, spread rumors about them, or even break up with them if you are in a relationship. Making someone do something that is illegal – like sexting – is bullying and harassment.</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262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6316644"/>
              </p:ext>
            </p:extLst>
          </p:nvPr>
        </p:nvGraphicFramePr>
        <p:xfrm>
          <a:off x="44068" y="11394"/>
          <a:ext cx="9070849" cy="6126480"/>
        </p:xfrm>
        <a:graphic>
          <a:graphicData uri="http://schemas.openxmlformats.org/drawingml/2006/table">
            <a:tbl>
              <a:tblPr firstRow="1" bandRow="1">
                <a:tableStyleId>{5C22544A-7EE6-4342-B048-85BDC9FD1C3A}</a:tableStyleId>
              </a:tblPr>
              <a:tblGrid>
                <a:gridCol w="1006438"/>
                <a:gridCol w="8064411"/>
              </a:tblGrid>
              <a:tr h="353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6916">
                <a:tc gridSpan="2">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707923">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What does the Connecticut law require schools to do about bullying?</a:t>
                      </a:r>
                    </a:p>
                    <a:p>
                      <a:pPr>
                        <a:spcBef>
                          <a:spcPts val="600"/>
                        </a:spcBef>
                      </a:pPr>
                      <a:r>
                        <a:rPr lang="en-US" sz="1400" dirty="0" smtClean="0">
                          <a:hlinkClick r:id="rId12"/>
                        </a:rPr>
                        <a:t>CGS §10-222d(b)</a:t>
                      </a:r>
                      <a:r>
                        <a:rPr lang="en-US" sz="1400" baseline="0" dirty="0" smtClean="0">
                          <a:hlinkClick r:id="rId12"/>
                        </a:rPr>
                        <a:t> </a:t>
                      </a:r>
                      <a:r>
                        <a:rPr lang="en-US" sz="1400" baseline="0" dirty="0" smtClean="0"/>
                        <a:t>requires that schools </a:t>
                      </a:r>
                      <a:r>
                        <a:rPr lang="en-US" sz="1400" dirty="0" smtClean="0"/>
                        <a:t>develop and implement a safe school climate plan to address bullying and teen dating violence that:</a:t>
                      </a:r>
                    </a:p>
                    <a:p>
                      <a:pPr marL="342900" indent="-342900">
                        <a:spcBef>
                          <a:spcPts val="600"/>
                        </a:spcBef>
                        <a:buFont typeface="+mj-lt"/>
                        <a:buAutoNum type="arabicPeriod"/>
                      </a:pPr>
                      <a:r>
                        <a:rPr lang="en-US" sz="1400" dirty="0" smtClean="0"/>
                        <a:t>enable students to anonymously report acts of bullying to school employees and require students and parents to be notified at the beginning of each school year of the process to make such reports, </a:t>
                      </a:r>
                    </a:p>
                    <a:p>
                      <a:pPr marL="342900" indent="-342900">
                        <a:spcBef>
                          <a:spcPts val="600"/>
                        </a:spcBef>
                        <a:buFont typeface="+mj-lt"/>
                        <a:buAutoNum type="arabicPeriod"/>
                      </a:pPr>
                      <a:r>
                        <a:rPr lang="en-US" sz="1400" dirty="0" smtClean="0"/>
                        <a:t>enable the parents or guardians of students to file written reports of suspected bullying, </a:t>
                      </a:r>
                    </a:p>
                    <a:p>
                      <a:pPr marL="342900" indent="-342900">
                        <a:spcBef>
                          <a:spcPts val="600"/>
                        </a:spcBef>
                        <a:buFont typeface="+mj-lt"/>
                        <a:buAutoNum type="arabicPeriod"/>
                      </a:pPr>
                      <a:r>
                        <a:rPr lang="en-US" sz="1400" dirty="0" smtClean="0"/>
                        <a:t>require school employees who witness acts of bullying or receive reports of bullying to orally notify the safe school climate specialist or another school administrator not later than one school day after they witnesses or receive a report of bullying and to file a written report not later than two school days after making the oral report, </a:t>
                      </a:r>
                    </a:p>
                    <a:p>
                      <a:pPr marL="342900" indent="-342900">
                        <a:spcBef>
                          <a:spcPts val="600"/>
                        </a:spcBef>
                        <a:buFont typeface="+mj-lt"/>
                        <a:buAutoNum type="arabicPeriod"/>
                      </a:pPr>
                      <a:r>
                        <a:rPr lang="en-US" sz="1400" dirty="0" smtClean="0"/>
                        <a:t>require the safe school climate specialist to investigate or supervise the investigation of all reports of bullying and ensure that such investigation is completed promptly after receipt of any written reports and that the parents of the student alleged to have committed the bullying and the parents of the student against whom the bullying was directed receive prompt notice that such investigation has commenced, </a:t>
                      </a:r>
                    </a:p>
                    <a:p>
                      <a:pPr marL="342900" indent="-342900">
                        <a:spcBef>
                          <a:spcPts val="600"/>
                        </a:spcBef>
                        <a:buFont typeface="+mj-lt"/>
                        <a:buAutoNum type="arabicPeriod"/>
                      </a:pPr>
                      <a:r>
                        <a:rPr lang="en-US" sz="1400" dirty="0" smtClean="0"/>
                        <a:t>require the safe school climate specialist to review any anonymous reports, except that no disciplinary action shall be taken solely on the basis of an anonymous report, </a:t>
                      </a:r>
                    </a:p>
                    <a:p>
                      <a:pPr marL="342900" indent="-342900">
                        <a:spcBef>
                          <a:spcPts val="600"/>
                        </a:spcBef>
                        <a:buFont typeface="+mj-lt"/>
                        <a:buAutoNum type="arabicPeriod"/>
                      </a:pPr>
                      <a:r>
                        <a:rPr lang="en-US" sz="1400" dirty="0" smtClean="0"/>
                        <a:t>include a prevention and intervention strategy for school employees to deal with bullying and teen dating violence, </a:t>
                      </a:r>
                    </a:p>
                    <a:p>
                      <a:pPr marL="342900" indent="-342900">
                        <a:spcBef>
                          <a:spcPts val="600"/>
                        </a:spcBef>
                        <a:buFont typeface="+mj-lt"/>
                        <a:buAutoNum type="arabicPeriod"/>
                      </a:pPr>
                      <a:r>
                        <a:rPr lang="en-US" sz="1400" dirty="0" smtClean="0"/>
                        <a:t>provide that language concerning bullying be included in student codes of conduct, </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292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91071335"/>
              </p:ext>
            </p:extLst>
          </p:nvPr>
        </p:nvGraphicFramePr>
        <p:xfrm>
          <a:off x="44068" y="11394"/>
          <a:ext cx="9070849" cy="5760720"/>
        </p:xfrm>
        <a:graphic>
          <a:graphicData uri="http://schemas.openxmlformats.org/drawingml/2006/table">
            <a:tbl>
              <a:tblPr firstRow="1" bandRow="1">
                <a:tableStyleId>{5C22544A-7EE6-4342-B048-85BDC9FD1C3A}</a:tableStyleId>
              </a:tblPr>
              <a:tblGrid>
                <a:gridCol w="1006438"/>
                <a:gridCol w="8064411"/>
              </a:tblGrid>
              <a:tr h="353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6916">
                <a:tc gridSpan="2">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707923">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What does the Connecticut law require schools to do about bullying (cont’d)?</a:t>
                      </a:r>
                    </a:p>
                    <a:p>
                      <a:pPr marL="342900" indent="-342900">
                        <a:spcBef>
                          <a:spcPts val="600"/>
                        </a:spcBef>
                        <a:buFont typeface="+mj-lt"/>
                        <a:buAutoNum type="arabicPeriod" startAt="8"/>
                      </a:pPr>
                      <a:r>
                        <a:rPr lang="en-US" sz="1400" dirty="0" smtClean="0"/>
                        <a:t>require each school to notify the parents of students who commit any verified acts of bullying and the parents of students against whom the acts were directed not later than forty-eight hours after the completion of the investigation, </a:t>
                      </a:r>
                    </a:p>
                    <a:p>
                      <a:pPr marL="342900" indent="-342900">
                        <a:spcBef>
                          <a:spcPts val="600"/>
                        </a:spcBef>
                        <a:buFont typeface="+mj-lt"/>
                        <a:buAutoNum type="arabicPeriod" startAt="8"/>
                      </a:pPr>
                      <a:r>
                        <a:rPr lang="en-US" sz="1400" dirty="0" smtClean="0"/>
                        <a:t>require each school to invite the parents of a student against whom such act was directed to a meeting to them the measures being taken by the school to ensure the safety of the student against whom such act was directed and policies and procedures in place to prevent further acts of bullying, </a:t>
                      </a:r>
                    </a:p>
                    <a:p>
                      <a:pPr marL="342900" indent="-342900">
                        <a:spcBef>
                          <a:spcPts val="600"/>
                        </a:spcBef>
                        <a:buFont typeface="+mj-lt"/>
                        <a:buAutoNum type="arabicPeriod" startAt="8"/>
                      </a:pPr>
                      <a:r>
                        <a:rPr lang="en-US" sz="1400" dirty="0" smtClean="0"/>
                        <a:t>require each school to invite the parents of a student who commits any verified act of bullying to a meeting, separate and distinct from the meeting with the target of the bullying, to discuss specific interventions undertaken by the school to prevent further acts of bullying, </a:t>
                      </a:r>
                    </a:p>
                    <a:p>
                      <a:pPr marL="342900" indent="-342900">
                        <a:spcBef>
                          <a:spcPts val="600"/>
                        </a:spcBef>
                        <a:buFont typeface="+mj-lt"/>
                        <a:buAutoNum type="arabicPeriod" startAt="8"/>
                      </a:pPr>
                      <a:r>
                        <a:rPr lang="en-US" sz="1400" dirty="0" smtClean="0"/>
                        <a:t>establish a procedure for each school to document and maintain records relating to reports and investigations of bullying in the school and to maintain a list of the number of verified acts of bullying in the school and make such list available for public inspection, and annually report the number to the Department of Education,</a:t>
                      </a:r>
                    </a:p>
                    <a:p>
                      <a:pPr marL="342900" indent="-342900">
                        <a:spcBef>
                          <a:spcPts val="600"/>
                        </a:spcBef>
                        <a:buFont typeface="+mj-lt"/>
                        <a:buAutoNum type="arabicPeriod" startAt="8"/>
                      </a:pPr>
                      <a:r>
                        <a:rPr lang="en-US" sz="1400" dirty="0" smtClean="0"/>
                        <a:t>direct the development of case-by-case interventions for addressing repeated incidents of bullying against a single individual or recurrently perpetrated bullying incidents by the same individual that may include both counseling and discipline, </a:t>
                      </a:r>
                    </a:p>
                    <a:p>
                      <a:pPr marL="342900" indent="-342900">
                        <a:spcBef>
                          <a:spcPts val="600"/>
                        </a:spcBef>
                        <a:buFont typeface="+mj-lt"/>
                        <a:buAutoNum type="arabicPeriod" startAt="8"/>
                      </a:pPr>
                      <a:r>
                        <a:rPr lang="en-US" sz="1400" dirty="0" smtClean="0"/>
                        <a:t>prohibit discrimination and retaliation against an individual who reports or assists in the investigation of an act of bullying, </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020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9537607"/>
              </p:ext>
            </p:extLst>
          </p:nvPr>
        </p:nvGraphicFramePr>
        <p:xfrm>
          <a:off x="29882" y="13604"/>
          <a:ext cx="9070847" cy="6888480"/>
        </p:xfrm>
        <a:graphic>
          <a:graphicData uri="http://schemas.openxmlformats.org/drawingml/2006/table">
            <a:tbl>
              <a:tblPr firstRow="1" bandRow="1">
                <a:tableStyleId>{5C22544A-7EE6-4342-B048-85BDC9FD1C3A}</a:tableStyleId>
              </a:tblPr>
              <a:tblGrid>
                <a:gridCol w="975958"/>
                <a:gridCol w="8094889"/>
              </a:tblGrid>
              <a:tr h="35757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74737">
                <a:tc gridSpan="2">
                  <a:txBody>
                    <a:bodyPr/>
                    <a:lstStyle/>
                    <a:p>
                      <a:r>
                        <a:rPr lang="en-US" sz="2800" b="1" dirty="0" smtClean="0"/>
                        <a:t>Table of Contents</a:t>
                      </a:r>
                    </a:p>
                    <a:p>
                      <a:r>
                        <a:rPr lang="en-US" sz="1800" dirty="0" smtClean="0"/>
                        <a:t>A brief overview of the program modules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721131">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a:r>
                        <a:rPr lang="en-US" sz="1400" b="1" dirty="0" smtClean="0"/>
                        <a:t>Module 1 </a:t>
                      </a:r>
                    </a:p>
                    <a:p>
                      <a:pPr algn="l"/>
                      <a:r>
                        <a:rPr lang="en-US" sz="1400" dirty="0" smtClean="0">
                          <a:solidFill>
                            <a:srgbClr val="000000"/>
                          </a:solidFill>
                          <a:hlinkClick r:id="rId4" action="ppaction://hlinksldjump"/>
                        </a:rPr>
                        <a:t>Definitions &amp; Examples</a:t>
                      </a:r>
                      <a:endParaRPr lang="en-US" sz="1400" dirty="0" smtClean="0">
                        <a:solidFill>
                          <a:srgbClr val="000000"/>
                        </a:solidFill>
                        <a:hlinkClick r:id="rId12"/>
                      </a:endParaRPr>
                    </a:p>
                    <a:p>
                      <a:pPr marL="182880" indent="-182880" algn="l">
                        <a:buFont typeface="Arial" panose="020B0604020202020204" pitchFamily="34" charset="0"/>
                        <a:buChar char="•"/>
                      </a:pPr>
                      <a:r>
                        <a:rPr lang="en-US" sz="1400" dirty="0" smtClean="0"/>
                        <a:t>What is Sexting?</a:t>
                      </a:r>
                    </a:p>
                    <a:p>
                      <a:pPr marL="182880" indent="-182880" algn="l">
                        <a:buFont typeface="Arial" panose="020B0604020202020204" pitchFamily="34" charset="0"/>
                        <a:buChar char="•"/>
                      </a:pPr>
                      <a:r>
                        <a:rPr lang="en-US" sz="1400" dirty="0" smtClean="0"/>
                        <a:t>What is Bullying?</a:t>
                      </a:r>
                    </a:p>
                    <a:p>
                      <a:pPr marL="182880" indent="-182880" algn="l">
                        <a:buFont typeface="Arial" panose="020B0604020202020204" pitchFamily="34" charset="0"/>
                        <a:buChar char="•"/>
                      </a:pPr>
                      <a:r>
                        <a:rPr lang="en-US" sz="1400" dirty="0" smtClean="0"/>
                        <a:t>What is </a:t>
                      </a:r>
                      <a:r>
                        <a:rPr lang="en-US" sz="1400" dirty="0" err="1" smtClean="0"/>
                        <a:t>Cyberbullying</a:t>
                      </a:r>
                      <a:r>
                        <a:rPr lang="en-US" sz="1400" dirty="0" smtClean="0"/>
                        <a:t>?</a:t>
                      </a:r>
                    </a:p>
                    <a:p>
                      <a:pPr marL="182880" indent="-182880" algn="l">
                        <a:buFont typeface="Arial" panose="020B0604020202020204" pitchFamily="34" charset="0"/>
                        <a:buChar char="•"/>
                      </a:pPr>
                      <a:r>
                        <a:rPr lang="en-US" sz="1400" dirty="0" smtClean="0"/>
                        <a:t>What is Harassment?</a:t>
                      </a:r>
                    </a:p>
                    <a:p>
                      <a:pPr marL="182880" indent="-182880" algn="l">
                        <a:buFont typeface="Arial" panose="020B0604020202020204" pitchFamily="34" charset="0"/>
                        <a:buChar char="•"/>
                      </a:pPr>
                      <a:r>
                        <a:rPr lang="en-US" sz="1400" dirty="0" smtClean="0"/>
                        <a:t>Other important definitions</a:t>
                      </a:r>
                    </a:p>
                    <a:p>
                      <a:pPr algn="l">
                        <a:spcBef>
                          <a:spcPts val="1200"/>
                        </a:spcBef>
                      </a:pPr>
                      <a:r>
                        <a:rPr lang="en-US" sz="1400" b="1" dirty="0" smtClean="0"/>
                        <a:t>Module 2 </a:t>
                      </a:r>
                    </a:p>
                    <a:p>
                      <a:pPr algn="l"/>
                      <a:r>
                        <a:rPr lang="en-US" sz="1400" dirty="0" smtClean="0"/>
                        <a:t>Limits of Control Over Electronic Communication &amp; General Consequences of Sexting</a:t>
                      </a:r>
                      <a:endParaRPr lang="en-US" sz="1400" dirty="0" smtClean="0">
                        <a:hlinkClick r:id="rId13"/>
                      </a:endParaRPr>
                    </a:p>
                    <a:p>
                      <a:pPr marL="182880" indent="-182880" algn="l">
                        <a:buFont typeface="Arial" panose="020B0604020202020204" pitchFamily="34" charset="0"/>
                        <a:buChar char="•"/>
                      </a:pPr>
                      <a:r>
                        <a:rPr lang="en-US" sz="1400" dirty="0" smtClean="0"/>
                        <a:t>What are the limits of control over electronic communication?</a:t>
                      </a:r>
                    </a:p>
                    <a:p>
                      <a:pPr marL="182880" indent="-182880" algn="l">
                        <a:buFont typeface="Arial" panose="020B0604020202020204" pitchFamily="34" charset="0"/>
                        <a:buChar char="•"/>
                      </a:pPr>
                      <a:r>
                        <a:rPr lang="en-US" sz="1400" dirty="0" smtClean="0"/>
                        <a:t>What are the general consequences of sexting?</a:t>
                      </a:r>
                    </a:p>
                    <a:p>
                      <a:pPr algn="l">
                        <a:spcBef>
                          <a:spcPts val="1200"/>
                        </a:spcBef>
                      </a:pPr>
                      <a:r>
                        <a:rPr lang="en-US" sz="1400" b="1" dirty="0" smtClean="0"/>
                        <a:t>Module 3</a:t>
                      </a:r>
                      <a:r>
                        <a:rPr lang="en-US" sz="1400" dirty="0" smtClean="0"/>
                        <a:t> </a:t>
                      </a:r>
                    </a:p>
                    <a:p>
                      <a:pPr algn="l"/>
                      <a:r>
                        <a:rPr lang="en-US" sz="1400" dirty="0" smtClean="0"/>
                        <a:t>Consequences of Sexting – Legal</a:t>
                      </a:r>
                      <a:endParaRPr lang="en-US" sz="1400" dirty="0" smtClean="0">
                        <a:hlinkClick r:id="rId14"/>
                      </a:endParaRPr>
                    </a:p>
                    <a:p>
                      <a:pPr marL="182880" indent="-182880" algn="l">
                        <a:buFont typeface="Arial" panose="020B0604020202020204" pitchFamily="34" charset="0"/>
                        <a:buChar char="•"/>
                      </a:pPr>
                      <a:r>
                        <a:rPr lang="en-US" sz="1400" dirty="0" smtClean="0"/>
                        <a:t>What did </a:t>
                      </a:r>
                      <a:r>
                        <a:rPr lang="en-US" sz="1400" dirty="0" smtClean="0">
                          <a:hlinkClick r:id="rId15"/>
                        </a:rPr>
                        <a:t>PA</a:t>
                      </a:r>
                      <a:r>
                        <a:rPr lang="en-US" sz="1400" baseline="0" dirty="0" smtClean="0">
                          <a:hlinkClick r:id="rId15"/>
                        </a:rPr>
                        <a:t> 10-191</a:t>
                      </a:r>
                      <a:r>
                        <a:rPr lang="en-US" sz="1400" baseline="0" dirty="0" smtClean="0"/>
                        <a:t>, now </a:t>
                      </a:r>
                      <a:r>
                        <a:rPr lang="en-US" sz="1400" baseline="0" dirty="0" smtClean="0">
                          <a:hlinkClick r:id="rId16"/>
                        </a:rPr>
                        <a:t>(CGS §53a-196h)</a:t>
                      </a:r>
                      <a:r>
                        <a:rPr lang="en-US" sz="1400" baseline="0" dirty="0" smtClean="0"/>
                        <a:t>, accomplish</a:t>
                      </a:r>
                      <a:r>
                        <a:rPr lang="en-US" sz="1400" dirty="0" smtClean="0"/>
                        <a:t>?</a:t>
                      </a:r>
                    </a:p>
                    <a:p>
                      <a:pPr marL="182880" indent="-182880" algn="l">
                        <a:buFont typeface="Arial" panose="020B0604020202020204" pitchFamily="34" charset="0"/>
                        <a:buChar char="•"/>
                      </a:pPr>
                      <a:r>
                        <a:rPr lang="en-US" sz="1400" dirty="0" smtClean="0"/>
                        <a:t>What does the Connecticut law</a:t>
                      </a:r>
                      <a:r>
                        <a:rPr lang="en-US" sz="1400" baseline="0" dirty="0" smtClean="0"/>
                        <a:t> recognize as sexting</a:t>
                      </a:r>
                      <a:r>
                        <a:rPr lang="en-US" sz="1400" dirty="0" smtClean="0"/>
                        <a:t>?</a:t>
                      </a:r>
                    </a:p>
                    <a:p>
                      <a:pPr marL="182880" indent="-182880" algn="l">
                        <a:buFont typeface="Arial" panose="020B0604020202020204" pitchFamily="34" charset="0"/>
                        <a:buChar char="•"/>
                      </a:pPr>
                      <a:r>
                        <a:rPr lang="en-US" sz="1400" dirty="0" smtClean="0"/>
                        <a:t>When is the possession,</a:t>
                      </a:r>
                      <a:r>
                        <a:rPr lang="en-US" sz="1400" baseline="0" dirty="0" smtClean="0"/>
                        <a:t> sending or receiving images of a person under 16 engaged in sexually explicit conduct no longer misdemeanor sexting but it becomes a felony charge?</a:t>
                      </a:r>
                    </a:p>
                    <a:p>
                      <a:pPr marL="182880" indent="-182880" algn="l">
                        <a:buFont typeface="Arial" panose="020B0604020202020204" pitchFamily="34" charset="0"/>
                        <a:buChar char="•"/>
                      </a:pPr>
                      <a:r>
                        <a:rPr lang="en-US" sz="1400" baseline="0" dirty="0" smtClean="0"/>
                        <a:t>What constitutes “possessing child pornography” in Connecticut?</a:t>
                      </a:r>
                    </a:p>
                    <a:p>
                      <a:pPr marL="182880" indent="-182880" algn="l">
                        <a:buFont typeface="Arial" panose="020B0604020202020204" pitchFamily="34" charset="0"/>
                        <a:buChar char="•"/>
                      </a:pPr>
                      <a:r>
                        <a:rPr lang="en-US" sz="1400" baseline="0" dirty="0" smtClean="0"/>
                        <a:t>Are there any defenses that can be raised if a person is found to be in possession of child pornography?</a:t>
                      </a:r>
                    </a:p>
                    <a:p>
                      <a:pPr marL="182880" indent="-182880" algn="l">
                        <a:buFont typeface="Arial" panose="020B0604020202020204" pitchFamily="34" charset="0"/>
                        <a:buChar char="•"/>
                      </a:pPr>
                      <a:r>
                        <a:rPr lang="en-US" sz="1400" baseline="0" dirty="0" smtClean="0"/>
                        <a:t>What are the penalties if a person under 18 is convicted of sexting?</a:t>
                      </a:r>
                    </a:p>
                    <a:p>
                      <a:pPr marL="182880" indent="-182880" algn="l">
                        <a:buFont typeface="Arial" panose="020B0604020202020204" pitchFamily="34" charset="0"/>
                        <a:buChar char="•"/>
                      </a:pPr>
                      <a:r>
                        <a:rPr lang="en-US" sz="1400" baseline="0" dirty="0" smtClean="0"/>
                        <a:t>What are the penalties if a person under 18 is convicted of possessing child pornography?</a:t>
                      </a:r>
                      <a:endParaRPr lang="en-US" sz="1400" dirty="0" smtClean="0"/>
                    </a:p>
                    <a:p>
                      <a:pPr marL="182880" indent="-182880" algn="l">
                        <a:buFont typeface="Arial" panose="020B0604020202020204" pitchFamily="34" charset="0"/>
                        <a:buChar char="•"/>
                      </a:pPr>
                      <a:r>
                        <a:rPr lang="en-US" sz="1400" baseline="0" dirty="0" smtClean="0"/>
                        <a:t>What are the penalties if a person 18 or older is convicted of sexting?</a:t>
                      </a:r>
                    </a:p>
                    <a:p>
                      <a:pPr marL="182880" indent="-182880" algn="l">
                        <a:buFont typeface="Arial" panose="020B0604020202020204" pitchFamily="34" charset="0"/>
                        <a:buChar char="•"/>
                      </a:pPr>
                      <a:r>
                        <a:rPr lang="en-US" sz="1400" baseline="0" dirty="0" smtClean="0"/>
                        <a:t>What are the penalties if a person 18 or older, or one transferred from the Juvenile Court to the adult criminal court, is convicted of possessing child pornography?</a:t>
                      </a:r>
                      <a:endParaRPr lang="en-US" sz="1400" dirty="0" smtClean="0"/>
                    </a:p>
                    <a:p>
                      <a:pPr algn="l">
                        <a:spcBef>
                          <a:spcPts val="0"/>
                        </a:spcBef>
                      </a:pP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bl>
          </a:graphicData>
        </a:graphic>
      </p:graphicFrame>
      <p:cxnSp>
        <p:nvCxnSpPr>
          <p:cNvPr id="6" name="Straight Connector 5"/>
          <p:cNvCxnSpPr/>
          <p:nvPr/>
        </p:nvCxnSpPr>
        <p:spPr>
          <a:xfrm flipV="1">
            <a:off x="41271"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001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4032876"/>
              </p:ext>
            </p:extLst>
          </p:nvPr>
        </p:nvGraphicFramePr>
        <p:xfrm>
          <a:off x="44068" y="11394"/>
          <a:ext cx="9070849" cy="6986803"/>
        </p:xfrm>
        <a:graphic>
          <a:graphicData uri="http://schemas.openxmlformats.org/drawingml/2006/table">
            <a:tbl>
              <a:tblPr firstRow="1" bandRow="1">
                <a:tableStyleId>{5C22544A-7EE6-4342-B048-85BDC9FD1C3A}</a:tableStyleId>
              </a:tblPr>
              <a:tblGrid>
                <a:gridCol w="1006438"/>
                <a:gridCol w="8064411"/>
              </a:tblGrid>
              <a:tr h="353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6916">
                <a:tc gridSpan="2">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707923">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t>What does the Connecticut law require schools to do about bullying (cont’d)?</a:t>
                      </a:r>
                    </a:p>
                    <a:p>
                      <a:pPr marL="342900" indent="-342900">
                        <a:spcBef>
                          <a:spcPts val="600"/>
                        </a:spcBef>
                        <a:buFont typeface="+mj-lt"/>
                        <a:buAutoNum type="arabicPeriod" startAt="14"/>
                      </a:pPr>
                      <a:r>
                        <a:rPr lang="en-US" sz="1400" dirty="0" smtClean="0"/>
                        <a:t>direct the development of student safety support plans for students against whom an act of bullying was directed that address safety measures the school will take to protect the students against further acts of bullying, </a:t>
                      </a:r>
                    </a:p>
                    <a:p>
                      <a:pPr marL="342900" indent="-342900">
                        <a:spcBef>
                          <a:spcPts val="600"/>
                        </a:spcBef>
                        <a:buFont typeface="+mj-lt"/>
                        <a:buAutoNum type="arabicPeriod" startAt="14"/>
                      </a:pPr>
                      <a:r>
                        <a:rPr lang="en-US" sz="1400" dirty="0" smtClean="0"/>
                        <a:t>require the principal of a school, or their designee, to notify the police when they believe that any acts of bullying constitute criminal conduct, </a:t>
                      </a:r>
                    </a:p>
                    <a:p>
                      <a:pPr marL="342900" indent="-342900">
                        <a:spcBef>
                          <a:spcPts val="600"/>
                        </a:spcBef>
                        <a:buFont typeface="+mj-lt"/>
                        <a:buAutoNum type="arabicPeriod" startAt="14"/>
                      </a:pPr>
                      <a:r>
                        <a:rPr lang="en-US" sz="1400" dirty="0" smtClean="0"/>
                        <a:t>prohibit bullying </a:t>
                      </a:r>
                    </a:p>
                    <a:p>
                      <a:pPr marL="731520" indent="-342900">
                        <a:spcBef>
                          <a:spcPts val="600"/>
                        </a:spcBef>
                        <a:buFont typeface="+mj-lt"/>
                        <a:buAutoNum type="alphaUcParenBoth"/>
                      </a:pPr>
                      <a:r>
                        <a:rPr lang="en-US" sz="1400" dirty="0" smtClean="0"/>
                        <a:t>on school grounds, at a school-sponsored or school-related activity, function or program whether on or off school grounds, at a school bus stop, on a school bus, or through the use of an electronic device or an electronic mobile device owned, leased or used by the school, and </a:t>
                      </a:r>
                    </a:p>
                    <a:p>
                      <a:pPr marL="731520" indent="-342900">
                        <a:spcBef>
                          <a:spcPts val="600"/>
                        </a:spcBef>
                        <a:buFont typeface="+mj-lt"/>
                        <a:buAutoNum type="alphaUcParenBoth"/>
                      </a:pPr>
                      <a:r>
                        <a:rPr lang="en-US" sz="1400" dirty="0" smtClean="0"/>
                        <a:t>outside of the school setting if such bullying </a:t>
                      </a:r>
                    </a:p>
                    <a:p>
                      <a:pPr marL="731520" indent="0">
                        <a:spcBef>
                          <a:spcPts val="600"/>
                        </a:spcBef>
                        <a:buFont typeface="+mj-lt"/>
                        <a:buNone/>
                      </a:pPr>
                      <a:r>
                        <a:rPr lang="en-US" sz="1400" dirty="0" smtClean="0"/>
                        <a:t>(i) creates a hostile environment at school for the student against whom such bullying was directed, or </a:t>
                      </a:r>
                    </a:p>
                    <a:p>
                      <a:pPr marL="731520" indent="0">
                        <a:spcBef>
                          <a:spcPts val="600"/>
                        </a:spcBef>
                        <a:buFont typeface="+mj-lt"/>
                        <a:buNone/>
                      </a:pPr>
                      <a:r>
                        <a:rPr lang="en-US" sz="1400" dirty="0" smtClean="0"/>
                        <a:t>(ii) infringes on the rights of the student against whom such bullying was directed at school, or </a:t>
                      </a:r>
                    </a:p>
                    <a:p>
                      <a:pPr marL="731520" indent="0">
                        <a:spcBef>
                          <a:spcPts val="600"/>
                        </a:spcBef>
                        <a:buFont typeface="+mj-lt"/>
                        <a:buNone/>
                      </a:pPr>
                      <a:r>
                        <a:rPr lang="en-US" sz="1400" dirty="0" smtClean="0"/>
                        <a:t>(iii) substantially disrupts the education process or the orderly operation of a school, </a:t>
                      </a:r>
                    </a:p>
                    <a:p>
                      <a:pPr marL="342900" indent="-342900">
                        <a:spcBef>
                          <a:spcPts val="600"/>
                        </a:spcBef>
                        <a:buFont typeface="+mj-lt"/>
                        <a:buAutoNum type="arabicPeriod" startAt="14"/>
                      </a:pPr>
                      <a:r>
                        <a:rPr lang="en-US" sz="1400" dirty="0" smtClean="0"/>
                        <a:t>require, at the beginning of each school year, each school to provide all school employees with a written or electronic copy of the school district’s safe school climate plan, and </a:t>
                      </a:r>
                    </a:p>
                    <a:p>
                      <a:pPr marL="342900" indent="-342900">
                        <a:spcBef>
                          <a:spcPts val="600"/>
                        </a:spcBef>
                        <a:buFont typeface="+mj-lt"/>
                        <a:buAutoNum type="arabicPeriod" startAt="14"/>
                      </a:pPr>
                      <a:r>
                        <a:rPr lang="en-US" sz="1400" dirty="0" smtClean="0"/>
                        <a:t>require that all school employees annually complete training designed to address school violence prevention, conflict resolution, the prevention of and response to youth suicide and the identification and prevention of and response to bullying.</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07923">
                <a:tc>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342900" indent="-342900">
                        <a:spcBef>
                          <a:spcPts val="600"/>
                        </a:spcBef>
                        <a:buFont typeface="+mj-lt"/>
                        <a:buAutoNum type="arabicPeriod" startAt="14"/>
                      </a:pP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199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067647"/>
              </p:ext>
            </p:extLst>
          </p:nvPr>
        </p:nvGraphicFramePr>
        <p:xfrm>
          <a:off x="25477" y="0"/>
          <a:ext cx="9070849" cy="6583680"/>
        </p:xfrm>
        <a:graphic>
          <a:graphicData uri="http://schemas.openxmlformats.org/drawingml/2006/table">
            <a:tbl>
              <a:tblPr firstRow="1" bandRow="1">
                <a:tableStyleId>{5C22544A-7EE6-4342-B048-85BDC9FD1C3A}</a:tableStyleId>
              </a:tblPr>
              <a:tblGrid>
                <a:gridCol w="1006438"/>
                <a:gridCol w="8064411"/>
              </a:tblGrid>
              <a:tr h="353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6916">
                <a:tc gridSpan="2">
                  <a:txBody>
                    <a:bodyPr/>
                    <a:lstStyle/>
                    <a:p>
                      <a:r>
                        <a:rPr lang="en-US" sz="2800" b="1" dirty="0" smtClean="0"/>
                        <a:t>Summary</a:t>
                      </a:r>
                    </a:p>
                    <a:p>
                      <a:r>
                        <a:rPr lang="en-US" sz="1800" b="1" dirty="0" smtClean="0"/>
                        <a:t>Summary and Test</a:t>
                      </a:r>
                      <a:endParaRPr lang="en-US" sz="18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187099">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Closing</a:t>
                      </a:r>
                    </a:p>
                    <a:p>
                      <a:pPr>
                        <a:spcBef>
                          <a:spcPts val="600"/>
                        </a:spcBef>
                      </a:pPr>
                      <a:r>
                        <a:rPr lang="en-US" sz="1400" dirty="0" smtClean="0"/>
                        <a:t>Thank you for your interest in learning more about the complex issues involved with sexting, including definitions, consequences, and permanence of images sent electronically.</a:t>
                      </a:r>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r>
                        <a:rPr lang="en-US" sz="1400" dirty="0" smtClean="0"/>
                        <a:t>If you want to take the brief, multiple-choice test to assess your knowledge of the information you learned here today, please click </a:t>
                      </a:r>
                      <a:r>
                        <a:rPr lang="en-US" sz="1400" b="1" i="1" dirty="0" smtClean="0">
                          <a:hlinkClick r:id="rId12" action="ppaction://hlinksldjump"/>
                        </a:rPr>
                        <a:t>here</a:t>
                      </a:r>
                      <a:r>
                        <a:rPr lang="en-US" sz="1400" dirty="0" smtClean="0"/>
                        <a:t>.</a:t>
                      </a:r>
                    </a:p>
                    <a:p>
                      <a:pPr algn="ctr">
                        <a:spcBef>
                          <a:spcPts val="600"/>
                        </a:spcBef>
                      </a:pPr>
                      <a:r>
                        <a:rPr lang="en-US" sz="1800" b="1" i="1" dirty="0" smtClean="0">
                          <a:hlinkClick r:id="rId12" action="ppaction://hlinksldjump"/>
                        </a:rPr>
                        <a:t>PROCEED TO TEST</a:t>
                      </a:r>
                      <a:endParaRPr lang="en-US" sz="1800" dirty="0" smtClean="0"/>
                    </a:p>
                    <a:p>
                      <a:pPr>
                        <a:spcBef>
                          <a:spcPts val="600"/>
                        </a:spcBef>
                      </a:pP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487268" y="2236047"/>
            <a:ext cx="4815336" cy="2754600"/>
          </a:xfrm>
          <a:prstGeom prst="rect">
            <a:avLst/>
          </a:prstGeom>
          <a:solidFill>
            <a:schemeClr val="tx1"/>
          </a:solidFill>
        </p:spPr>
        <p:txBody>
          <a:bodyPr wrap="square" rtlCol="0">
            <a:spAutoFit/>
          </a:bodyPr>
          <a:lstStyle/>
          <a:p>
            <a:pPr algn="ctr"/>
            <a:r>
              <a:rPr lang="en-US" sz="2400" dirty="0" smtClean="0">
                <a:solidFill>
                  <a:schemeClr val="bg1"/>
                </a:solidFill>
                <a:latin typeface="Comic Sans MS" panose="030F0702030302020204" pitchFamily="66" charset="0"/>
              </a:rPr>
              <a:t>Before you send that message, picture or video, think about it and ask yourself the question you will undoubtedly be asked by your parents, your friends, and maybe even the police: </a:t>
            </a:r>
          </a:p>
          <a:p>
            <a:pPr algn="ctr">
              <a:spcBef>
                <a:spcPts val="600"/>
              </a:spcBef>
            </a:pPr>
            <a:r>
              <a:rPr lang="en-US" sz="2400" dirty="0" smtClean="0">
                <a:solidFill>
                  <a:schemeClr val="bg1"/>
                </a:solidFill>
                <a:latin typeface="Comic Sans MS" panose="030F0702030302020204" pitchFamily="66" charset="0"/>
              </a:rPr>
              <a:t>Was it really worth it?</a:t>
            </a:r>
            <a:endParaRPr lang="en-US"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97076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19461" y="78518"/>
            <a:ext cx="8637251"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smtClean="0">
                <a:ln>
                  <a:noFill/>
                </a:ln>
                <a:solidFill>
                  <a:schemeClr val="tx1"/>
                </a:solidFill>
                <a:effectLst/>
                <a:latin typeface="Arial" charset="0"/>
                <a:cs typeface="Arial" charset="0"/>
              </a:rPr>
              <a:t> If you send an electronic message, picture, or video, are you able to control who else might see it?</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A. Yes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B. No </a:t>
            </a: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a:tabLst/>
            </a:pPr>
            <a:r>
              <a:rPr kumimoji="0" lang="en-US" altLang="en-US" sz="1400" b="0" i="0" u="none" strike="noStrike" cap="none" normalizeH="0" baseline="0" dirty="0" smtClean="0">
                <a:ln>
                  <a:noFill/>
                </a:ln>
                <a:solidFill>
                  <a:schemeClr val="tx1"/>
                </a:solidFill>
                <a:effectLst/>
                <a:latin typeface="Arial" charset="0"/>
                <a:cs typeface="Arial" charset="0"/>
              </a:rPr>
              <a:t>Which of the following is NOT an example of harassment?</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A. Telling someone that you are going to beat them up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B. Writing in someone’s yearbook without being invited to do so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C. Unwanted hugging and/or kissing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D. Shutting someone in a locker </a:t>
            </a: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a:tabLst/>
            </a:pPr>
            <a:r>
              <a:rPr kumimoji="0" lang="en-US" altLang="en-US" sz="1400" b="0" i="0" u="none" strike="noStrike" cap="none" normalizeH="0" baseline="0" dirty="0" smtClean="0">
                <a:ln>
                  <a:noFill/>
                </a:ln>
                <a:solidFill>
                  <a:schemeClr val="tx1"/>
                </a:solidFill>
                <a:effectLst/>
                <a:latin typeface="Arial" charset="0"/>
                <a:cs typeface="Arial" charset="0"/>
              </a:rPr>
              <a:t>Which of the following is NOT a possible legal consequence for sexting for someone under age 18?</a:t>
            </a:r>
          </a:p>
          <a:p>
            <a:pPr lvl="1" defTabSz="914400"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latin typeface="Arial" charset="0"/>
                <a:cs typeface="Arial" charset="0"/>
              </a:rPr>
              <a:t>A. Dismissal</a:t>
            </a:r>
            <a:r>
              <a:rPr kumimoji="0" lang="en-US" altLang="en-US" sz="1400" b="0" i="0" u="none" strike="noStrike" cap="none" normalizeH="0" dirty="0" smtClean="0">
                <a:ln>
                  <a:noFill/>
                </a:ln>
                <a:solidFill>
                  <a:schemeClr val="tx1"/>
                </a:solidFill>
                <a:effectLst/>
                <a:latin typeface="Arial" charset="0"/>
                <a:cs typeface="Arial" charset="0"/>
              </a:rPr>
              <a:t> with a warning</a:t>
            </a:r>
            <a:endParaRPr lang="en-US" altLang="en-US" sz="1400" dirty="0">
              <a:latin typeface="Arial" charset="0"/>
              <a:cs typeface="Arial" charset="0"/>
            </a:endParaRP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B. Probation </a:t>
            </a:r>
          </a:p>
          <a:p>
            <a:pPr lvl="1" defTabSz="914400"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latin typeface="Arial" charset="0"/>
                <a:cs typeface="Arial" charset="0"/>
              </a:rPr>
              <a:t>C. </a:t>
            </a:r>
            <a:r>
              <a:rPr lang="en-US" altLang="en-US" sz="1400" dirty="0">
                <a:latin typeface="Arial" charset="0"/>
                <a:cs typeface="Arial" charset="0"/>
              </a:rPr>
              <a:t>Placement </a:t>
            </a:r>
            <a:r>
              <a:rPr lang="en-US" sz="1400" dirty="0">
                <a:latin typeface="Arial" charset="0"/>
                <a:cs typeface="Arial" charset="0"/>
              </a:rPr>
              <a:t>outside of the child’s home, or even in a secure treatment facility, for up to 18 months</a:t>
            </a:r>
            <a:endParaRPr kumimoji="0" lang="en-US" altLang="en-US" sz="1400" b="0" i="0" u="none" strike="noStrike" cap="none" normalizeH="0" baseline="0" dirty="0" smtClean="0">
              <a:ln>
                <a:noFill/>
              </a:ln>
              <a:solidFill>
                <a:schemeClr val="tx1"/>
              </a:solidFill>
              <a:effectLst/>
              <a:latin typeface="Arial" charset="0"/>
              <a:cs typeface="Arial" charset="0"/>
            </a:endParaRP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D. Conviction of a felony</a:t>
            </a: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a:tabLst/>
            </a:pPr>
            <a:r>
              <a:rPr kumimoji="0" lang="en-US" altLang="en-US" sz="1400" b="0" i="0" u="none" strike="noStrike" cap="none" normalizeH="0" baseline="0" dirty="0" smtClean="0">
                <a:ln>
                  <a:noFill/>
                </a:ln>
                <a:solidFill>
                  <a:schemeClr val="tx1"/>
                </a:solidFill>
                <a:effectLst/>
                <a:latin typeface="Arial" charset="0"/>
                <a:cs typeface="Arial" charset="0"/>
              </a:rPr>
              <a:t>Which of the following is NOT a general consequence of sexting?</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A. Social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B. Emotional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C. Environmental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D. Legal </a:t>
            </a:r>
            <a:endParaRPr lang="en-US" altLang="en-US" sz="1400" dirty="0">
              <a:latin typeface="Arial" charset="0"/>
              <a:cs typeface="Arial" charset="0"/>
            </a:endParaRPr>
          </a:p>
          <a:p>
            <a:pPr marL="342900" lvl="0" indent="-342900" defTabSz="914400" eaLnBrk="0" fontAlgn="base" hangingPunct="0">
              <a:spcBef>
                <a:spcPts val="600"/>
              </a:spcBef>
              <a:spcAft>
                <a:spcPct val="0"/>
              </a:spcAft>
              <a:buFont typeface="+mj-lt"/>
              <a:buAutoNum type="arabicPeriod" startAt="5"/>
            </a:pPr>
            <a:r>
              <a:rPr lang="en-US" altLang="en-US" sz="1400" dirty="0">
                <a:latin typeface="Arial" charset="0"/>
                <a:cs typeface="Arial" charset="0"/>
              </a:rPr>
              <a:t>Although there is no legal definition of sexting, </a:t>
            </a:r>
            <a:r>
              <a:rPr lang="en-US" altLang="en-US" sz="1400" dirty="0" smtClean="0">
                <a:latin typeface="Arial" charset="0"/>
                <a:cs typeface="Arial" charset="0"/>
              </a:rPr>
              <a:t>Connecticut law considers which </a:t>
            </a:r>
            <a:r>
              <a:rPr lang="en-US" altLang="en-US" sz="1400" dirty="0">
                <a:latin typeface="Arial" charset="0"/>
                <a:cs typeface="Arial" charset="0"/>
              </a:rPr>
              <a:t>of the following </a:t>
            </a:r>
            <a:r>
              <a:rPr lang="en-US" altLang="en-US" sz="1400" dirty="0" smtClean="0">
                <a:latin typeface="Arial" charset="0"/>
                <a:cs typeface="Arial" charset="0"/>
              </a:rPr>
              <a:t>statements as sexting?</a:t>
            </a:r>
            <a:endParaRPr lang="en-US" altLang="en-US" sz="1400" dirty="0">
              <a:latin typeface="Arial" charset="0"/>
              <a:cs typeface="Arial" charset="0"/>
            </a:endParaRPr>
          </a:p>
          <a:p>
            <a:pPr lvl="1" defTabSz="914400" eaLnBrk="0" fontAlgn="base" hangingPunct="0">
              <a:spcBef>
                <a:spcPct val="0"/>
              </a:spcBef>
              <a:spcAft>
                <a:spcPct val="0"/>
              </a:spcAft>
            </a:pPr>
            <a:r>
              <a:rPr lang="en-US" altLang="en-US" sz="1400" dirty="0">
                <a:latin typeface="Arial" charset="0"/>
                <a:cs typeface="Arial" charset="0"/>
              </a:rPr>
              <a:t>A. Willful and repeated harm inflicted through the use of computers, cell phones, and other electronic devices </a:t>
            </a:r>
          </a:p>
          <a:p>
            <a:pPr lvl="1" defTabSz="914400" eaLnBrk="0" fontAlgn="base" hangingPunct="0">
              <a:spcBef>
                <a:spcPct val="0"/>
              </a:spcBef>
              <a:spcAft>
                <a:spcPct val="0"/>
              </a:spcAft>
            </a:pPr>
            <a:r>
              <a:rPr lang="en-US" altLang="en-US" sz="1400" dirty="0">
                <a:latin typeface="Arial" charset="0"/>
                <a:cs typeface="Arial" charset="0"/>
              </a:rPr>
              <a:t>B. Threatening to cause harm or bodily injury to another student or engaging in sexually intimidating conduct </a:t>
            </a:r>
          </a:p>
          <a:p>
            <a:pPr lvl="1" defTabSz="914400" eaLnBrk="0" fontAlgn="base" hangingPunct="0">
              <a:spcBef>
                <a:spcPct val="0"/>
              </a:spcBef>
              <a:spcAft>
                <a:spcPct val="0"/>
              </a:spcAft>
            </a:pPr>
            <a:r>
              <a:rPr lang="en-US" altLang="en-US" sz="1400" dirty="0">
                <a:latin typeface="Arial" charset="0"/>
                <a:cs typeface="Arial" charset="0"/>
              </a:rPr>
              <a:t>C. The act of sending sexually explicit </a:t>
            </a:r>
            <a:r>
              <a:rPr lang="en-US" altLang="en-US" sz="1400" dirty="0" smtClean="0">
                <a:latin typeface="Arial" charset="0"/>
                <a:cs typeface="Arial" charset="0"/>
              </a:rPr>
              <a:t>visual depictions (photographs </a:t>
            </a:r>
            <a:r>
              <a:rPr lang="en-US" altLang="en-US" sz="1400" dirty="0">
                <a:latin typeface="Arial" charset="0"/>
                <a:cs typeface="Arial" charset="0"/>
              </a:rPr>
              <a:t>or </a:t>
            </a:r>
            <a:r>
              <a:rPr lang="en-US" altLang="en-US" sz="1400" dirty="0" smtClean="0">
                <a:latin typeface="Arial" charset="0"/>
                <a:cs typeface="Arial" charset="0"/>
              </a:rPr>
              <a:t>videos) </a:t>
            </a:r>
            <a:r>
              <a:rPr lang="en-US" altLang="en-US" sz="1400" dirty="0">
                <a:latin typeface="Arial" charset="0"/>
                <a:cs typeface="Arial" charset="0"/>
              </a:rPr>
              <a:t>primarily between mobile phones or any other electronic means. </a:t>
            </a:r>
          </a:p>
          <a:p>
            <a:pPr lvl="1" defTabSz="914400" eaLnBrk="0" fontAlgn="base" hangingPunct="0">
              <a:spcBef>
                <a:spcPct val="0"/>
              </a:spcBef>
              <a:spcAft>
                <a:spcPct val="0"/>
              </a:spcAft>
            </a:pPr>
            <a:r>
              <a:rPr lang="en-US" altLang="en-US" sz="1400" dirty="0">
                <a:latin typeface="Arial" charset="0"/>
                <a:cs typeface="Arial" charset="0"/>
              </a:rPr>
              <a:t>D. Sending family photos using online social media or any other digital devices </a:t>
            </a:r>
          </a:p>
          <a:p>
            <a:pPr marR="0" lvl="1" algn="l" defTabSz="914400" rtl="0" eaLnBrk="0" fontAlgn="base" latinLnBrk="0" hangingPunct="0">
              <a:lnSpc>
                <a:spcPct val="100000"/>
              </a:lnSpc>
              <a:spcBef>
                <a:spcPct val="0"/>
              </a:spcBef>
              <a:spcAft>
                <a:spcPct val="0"/>
              </a:spcAft>
              <a:buClrTx/>
              <a:buSzTx/>
              <a:tabLst/>
            </a:pPr>
            <a:endParaRPr lang="en-US" altLang="en-US" sz="1400" dirty="0">
              <a:latin typeface="Arial" charset="0"/>
              <a:cs typeface="Arial" charset="0"/>
            </a:endParaRPr>
          </a:p>
        </p:txBody>
      </p:sp>
    </p:spTree>
    <p:extLst>
      <p:ext uri="{BB962C8B-B14F-4D97-AF65-F5344CB8AC3E}">
        <p14:creationId xmlns:p14="http://schemas.microsoft.com/office/powerpoint/2010/main" val="3923290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3363" y="228925"/>
            <a:ext cx="8637251" cy="63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defTabSz="914400" eaLnBrk="0" fontAlgn="base" hangingPunct="0">
              <a:spcBef>
                <a:spcPct val="0"/>
              </a:spcBef>
              <a:spcAft>
                <a:spcPct val="0"/>
              </a:spcAft>
              <a:buFont typeface="+mj-lt"/>
              <a:buAutoNum type="arabicPeriod" startAt="6"/>
            </a:pPr>
            <a:r>
              <a:rPr lang="en-US" altLang="en-US" sz="1400" dirty="0" smtClean="0">
                <a:latin typeface="Arial" charset="0"/>
                <a:cs typeface="Arial" charset="0"/>
              </a:rPr>
              <a:t>Which </a:t>
            </a:r>
            <a:r>
              <a:rPr lang="en-US" altLang="en-US" sz="1400" dirty="0">
                <a:latin typeface="Arial" charset="0"/>
                <a:cs typeface="Arial" charset="0"/>
              </a:rPr>
              <a:t>of the following is NOT an example of cyberbullying?</a:t>
            </a:r>
          </a:p>
          <a:p>
            <a:pPr lvl="1" defTabSz="914400" eaLnBrk="0" fontAlgn="base" hangingPunct="0">
              <a:spcBef>
                <a:spcPct val="0"/>
              </a:spcBef>
              <a:spcAft>
                <a:spcPct val="0"/>
              </a:spcAft>
            </a:pPr>
            <a:r>
              <a:rPr lang="en-US" altLang="en-US" sz="1400" dirty="0">
                <a:latin typeface="Arial" charset="0"/>
                <a:cs typeface="Arial" charset="0"/>
              </a:rPr>
              <a:t>A. Following someone on foot across a parking lot </a:t>
            </a:r>
          </a:p>
          <a:p>
            <a:pPr lvl="1" defTabSz="914400" eaLnBrk="0" fontAlgn="base" hangingPunct="0">
              <a:spcBef>
                <a:spcPct val="0"/>
              </a:spcBef>
              <a:spcAft>
                <a:spcPct val="0"/>
              </a:spcAft>
            </a:pPr>
            <a:r>
              <a:rPr lang="en-US" altLang="en-US" sz="1400" dirty="0">
                <a:latin typeface="Arial" charset="0"/>
                <a:cs typeface="Arial" charset="0"/>
              </a:rPr>
              <a:t>B. Slam pages via profile, blog site, YouTube, etc. </a:t>
            </a:r>
          </a:p>
          <a:p>
            <a:pPr lvl="1" defTabSz="914400" eaLnBrk="0" fontAlgn="base" hangingPunct="0">
              <a:spcBef>
                <a:spcPct val="0"/>
              </a:spcBef>
              <a:spcAft>
                <a:spcPct val="0"/>
              </a:spcAft>
            </a:pPr>
            <a:r>
              <a:rPr lang="en-US" altLang="en-US" sz="1400" dirty="0">
                <a:latin typeface="Arial" charset="0"/>
                <a:cs typeface="Arial" charset="0"/>
              </a:rPr>
              <a:t>C. Picture placed on voting site without permission </a:t>
            </a:r>
          </a:p>
          <a:p>
            <a:pPr lvl="1" defTabSz="914400" eaLnBrk="0" fontAlgn="base" hangingPunct="0">
              <a:spcBef>
                <a:spcPct val="0"/>
              </a:spcBef>
              <a:spcAft>
                <a:spcPct val="0"/>
              </a:spcAft>
            </a:pPr>
            <a:r>
              <a:rPr lang="en-US" altLang="en-US" sz="1400" dirty="0">
                <a:latin typeface="Arial" charset="0"/>
                <a:cs typeface="Arial" charset="0"/>
              </a:rPr>
              <a:t>D. Digital correspondence nurturing "fake friendship" then "turn and burn" </a:t>
            </a:r>
          </a:p>
          <a:p>
            <a:pPr marL="342900" lvl="0" indent="-342900" defTabSz="914400" eaLnBrk="0" fontAlgn="base" hangingPunct="0">
              <a:spcBef>
                <a:spcPts val="600"/>
              </a:spcBef>
              <a:spcAft>
                <a:spcPct val="0"/>
              </a:spcAft>
              <a:buFont typeface="+mj-lt"/>
              <a:buAutoNum type="arabicPeriod" startAt="6"/>
            </a:pPr>
            <a:r>
              <a:rPr lang="en-US" altLang="en-US" sz="1400" dirty="0">
                <a:latin typeface="Arial" charset="0"/>
                <a:cs typeface="Arial" charset="0"/>
              </a:rPr>
              <a:t>Which one of the following is an example of sexting?</a:t>
            </a:r>
          </a:p>
          <a:p>
            <a:pPr marL="690563" lvl="1" indent="-233363" defTabSz="914400" eaLnBrk="0" fontAlgn="base" hangingPunct="0">
              <a:spcBef>
                <a:spcPct val="0"/>
              </a:spcBef>
              <a:spcAft>
                <a:spcPct val="0"/>
              </a:spcAft>
              <a:buAutoNum type="alphaUcPeriod"/>
            </a:pPr>
            <a:r>
              <a:rPr lang="en-US" altLang="en-US" sz="1400" dirty="0">
                <a:latin typeface="Arial" charset="0"/>
                <a:cs typeface="Arial" charset="0"/>
              </a:rPr>
              <a:t>You are </a:t>
            </a:r>
            <a:r>
              <a:rPr lang="en-US" altLang="en-US" sz="1400" dirty="0" smtClean="0">
                <a:latin typeface="Arial" charset="0"/>
                <a:cs typeface="Arial" charset="0"/>
              </a:rPr>
              <a:t>13 years old and you send a picture of yourself in a sexually explicit pose to a person that is 15 years old. </a:t>
            </a:r>
            <a:endParaRPr lang="en-US" altLang="en-US" sz="1400" dirty="0">
              <a:latin typeface="Arial" charset="0"/>
              <a:cs typeface="Arial" charset="0"/>
            </a:endParaRPr>
          </a:p>
          <a:p>
            <a:pPr lvl="1" defTabSz="914400" eaLnBrk="0" fontAlgn="base" hangingPunct="0">
              <a:spcBef>
                <a:spcPct val="0"/>
              </a:spcBef>
              <a:spcAft>
                <a:spcPct val="0"/>
              </a:spcAft>
            </a:pPr>
            <a:r>
              <a:rPr lang="en-US" altLang="en-US" sz="1400" dirty="0">
                <a:latin typeface="Arial" charset="0"/>
                <a:cs typeface="Arial" charset="0"/>
              </a:rPr>
              <a:t>B. During exam week you are too busy to see your boyfriend/girlfriend in person but want them to </a:t>
            </a:r>
            <a:r>
              <a:rPr lang="en-US" altLang="en-US" sz="1400" dirty="0" smtClean="0">
                <a:latin typeface="Arial" charset="0"/>
                <a:cs typeface="Arial" charset="0"/>
              </a:rPr>
              <a:t>  </a:t>
            </a:r>
          </a:p>
          <a:p>
            <a:pPr lvl="1" defTabSz="914400" eaLnBrk="0" fontAlgn="base" hangingPunct="0">
              <a:spcBef>
                <a:spcPct val="0"/>
              </a:spcBef>
              <a:spcAft>
                <a:spcPct val="0"/>
              </a:spcAft>
            </a:pPr>
            <a:r>
              <a:rPr lang="en-US" altLang="en-US" sz="1400" dirty="0">
                <a:latin typeface="Arial" charset="0"/>
                <a:cs typeface="Arial" charset="0"/>
              </a:rPr>
              <a:t> </a:t>
            </a:r>
            <a:r>
              <a:rPr lang="en-US" altLang="en-US" sz="1400" dirty="0" smtClean="0">
                <a:latin typeface="Arial" charset="0"/>
                <a:cs typeface="Arial" charset="0"/>
              </a:rPr>
              <a:t>    know </a:t>
            </a:r>
            <a:r>
              <a:rPr lang="en-US" altLang="en-US" sz="1400" dirty="0">
                <a:latin typeface="Arial" charset="0"/>
                <a:cs typeface="Arial" charset="0"/>
              </a:rPr>
              <a:t>that you are thinking of him/her. You decide to email him/her several photos of last year’s </a:t>
            </a:r>
            <a:r>
              <a:rPr lang="en-US" altLang="en-US" sz="1400" dirty="0" smtClean="0">
                <a:latin typeface="Arial" charset="0"/>
                <a:cs typeface="Arial" charset="0"/>
              </a:rPr>
              <a:t> </a:t>
            </a:r>
          </a:p>
          <a:p>
            <a:pPr lvl="1" defTabSz="914400" eaLnBrk="0" fontAlgn="base" hangingPunct="0">
              <a:spcBef>
                <a:spcPct val="0"/>
              </a:spcBef>
              <a:spcAft>
                <a:spcPct val="0"/>
              </a:spcAft>
            </a:pPr>
            <a:r>
              <a:rPr lang="en-US" altLang="en-US" sz="1400" dirty="0">
                <a:latin typeface="Arial" charset="0"/>
                <a:cs typeface="Arial" charset="0"/>
              </a:rPr>
              <a:t> </a:t>
            </a:r>
            <a:r>
              <a:rPr lang="en-US" altLang="en-US" sz="1400" dirty="0" smtClean="0">
                <a:latin typeface="Arial" charset="0"/>
                <a:cs typeface="Arial" charset="0"/>
              </a:rPr>
              <a:t>    family </a:t>
            </a:r>
            <a:r>
              <a:rPr lang="en-US" altLang="en-US" sz="1400" dirty="0">
                <a:latin typeface="Arial" charset="0"/>
                <a:cs typeface="Arial" charset="0"/>
              </a:rPr>
              <a:t>vacation. </a:t>
            </a:r>
          </a:p>
          <a:p>
            <a:pPr lvl="1" defTabSz="914400" eaLnBrk="0" fontAlgn="base" hangingPunct="0">
              <a:spcBef>
                <a:spcPct val="0"/>
              </a:spcBef>
              <a:spcAft>
                <a:spcPct val="0"/>
              </a:spcAft>
            </a:pPr>
            <a:r>
              <a:rPr lang="en-US" altLang="en-US" sz="1400" dirty="0">
                <a:latin typeface="Arial" charset="0"/>
                <a:cs typeface="Arial" charset="0"/>
              </a:rPr>
              <a:t>C. Your ex-boyfriend/girlfriend forwards a photo of you at your graduation to a close friend of theirs </a:t>
            </a:r>
            <a:endParaRPr lang="en-US" altLang="en-US" sz="1400" dirty="0" smtClean="0">
              <a:latin typeface="Arial" charset="0"/>
              <a:cs typeface="Arial" charset="0"/>
            </a:endParaRPr>
          </a:p>
          <a:p>
            <a:pPr lvl="1" defTabSz="914400" eaLnBrk="0" fontAlgn="base" hangingPunct="0">
              <a:spcBef>
                <a:spcPct val="0"/>
              </a:spcBef>
              <a:spcAft>
                <a:spcPct val="0"/>
              </a:spcAft>
            </a:pPr>
            <a:r>
              <a:rPr lang="en-US" altLang="en-US" sz="1400" dirty="0">
                <a:latin typeface="Arial" charset="0"/>
                <a:cs typeface="Arial" charset="0"/>
              </a:rPr>
              <a:t> </a:t>
            </a:r>
            <a:r>
              <a:rPr lang="en-US" altLang="en-US" sz="1400" dirty="0" smtClean="0">
                <a:latin typeface="Arial" charset="0"/>
                <a:cs typeface="Arial" charset="0"/>
              </a:rPr>
              <a:t>    who </a:t>
            </a:r>
            <a:r>
              <a:rPr lang="en-US" altLang="en-US" sz="1400" dirty="0">
                <a:latin typeface="Arial" charset="0"/>
                <a:cs typeface="Arial" charset="0"/>
              </a:rPr>
              <a:t>promises not to share it with anyone else. </a:t>
            </a:r>
          </a:p>
          <a:p>
            <a:pPr lvl="1" defTabSz="914400" eaLnBrk="0" fontAlgn="base" hangingPunct="0">
              <a:spcBef>
                <a:spcPct val="0"/>
              </a:spcBef>
              <a:spcAft>
                <a:spcPct val="0"/>
              </a:spcAft>
            </a:pPr>
            <a:r>
              <a:rPr lang="en-US" altLang="en-US" sz="1400" dirty="0">
                <a:latin typeface="Arial" charset="0"/>
                <a:cs typeface="Arial" charset="0"/>
              </a:rPr>
              <a:t>D. While you are in class, a boy/girl you do not know very well sends you a text message. </a:t>
            </a:r>
          </a:p>
          <a:p>
            <a:pPr marL="342900" lvl="0" indent="-342900" defTabSz="914400" eaLnBrk="0" fontAlgn="base" hangingPunct="0">
              <a:spcBef>
                <a:spcPts val="600"/>
              </a:spcBef>
              <a:spcAft>
                <a:spcPct val="0"/>
              </a:spcAft>
              <a:buFont typeface="+mj-lt"/>
              <a:buAutoNum type="arabicPeriod" startAt="6"/>
            </a:pPr>
            <a:r>
              <a:rPr lang="en-US" altLang="en-US" sz="1400" dirty="0" smtClean="0">
                <a:latin typeface="Arial" charset="0"/>
                <a:cs typeface="Arial" charset="0"/>
              </a:rPr>
              <a:t>Generally, </a:t>
            </a:r>
            <a:r>
              <a:rPr lang="en-US" altLang="en-US" sz="1400" dirty="0">
                <a:latin typeface="Arial" charset="0"/>
                <a:cs typeface="Arial" charset="0"/>
              </a:rPr>
              <a:t>conduct </a:t>
            </a:r>
            <a:r>
              <a:rPr lang="en-US" altLang="en-US" sz="1400" dirty="0" smtClean="0">
                <a:latin typeface="Arial" charset="0"/>
                <a:cs typeface="Arial" charset="0"/>
              </a:rPr>
              <a:t>is </a:t>
            </a:r>
            <a:r>
              <a:rPr lang="en-US" altLang="en-US" sz="1400" dirty="0">
                <a:latin typeface="Arial" charset="0"/>
                <a:cs typeface="Arial" charset="0"/>
              </a:rPr>
              <a:t>considered bullying if the conduct involves which of the following?</a:t>
            </a:r>
          </a:p>
          <a:p>
            <a:pPr marL="690563" lvl="1" indent="-233363" defTabSz="914400" eaLnBrk="0" fontAlgn="base" hangingPunct="0">
              <a:spcBef>
                <a:spcPct val="0"/>
              </a:spcBef>
              <a:spcAft>
                <a:spcPct val="0"/>
              </a:spcAft>
            </a:pPr>
            <a:r>
              <a:rPr lang="en-US" altLang="en-US" sz="1400" dirty="0">
                <a:latin typeface="Arial" charset="0"/>
                <a:cs typeface="Arial" charset="0"/>
              </a:rPr>
              <a:t>A. An imbalance of power between the bully and the victim in written or verbal expression or physical conduct. </a:t>
            </a:r>
          </a:p>
          <a:p>
            <a:pPr lvl="1" defTabSz="914400" eaLnBrk="0" fontAlgn="base" hangingPunct="0">
              <a:spcBef>
                <a:spcPct val="0"/>
              </a:spcBef>
              <a:spcAft>
                <a:spcPct val="0"/>
              </a:spcAft>
            </a:pPr>
            <a:r>
              <a:rPr lang="en-US" altLang="en-US" sz="1400" dirty="0">
                <a:latin typeface="Arial" charset="0"/>
                <a:cs typeface="Arial" charset="0"/>
              </a:rPr>
              <a:t>B. </a:t>
            </a:r>
            <a:r>
              <a:rPr lang="en-US" altLang="en-US" sz="1400" dirty="0" smtClean="0">
                <a:latin typeface="Arial" charset="0"/>
                <a:cs typeface="Arial" charset="0"/>
              </a:rPr>
              <a:t>Intent to cause harm</a:t>
            </a:r>
            <a:endParaRPr lang="en-US" altLang="en-US" sz="1400" dirty="0">
              <a:latin typeface="Arial" charset="0"/>
              <a:cs typeface="Arial" charset="0"/>
            </a:endParaRPr>
          </a:p>
          <a:p>
            <a:pPr lvl="1" defTabSz="914400" eaLnBrk="0" fontAlgn="base" hangingPunct="0">
              <a:spcBef>
                <a:spcPct val="0"/>
              </a:spcBef>
              <a:spcAft>
                <a:spcPct val="0"/>
              </a:spcAft>
            </a:pPr>
            <a:r>
              <a:rPr lang="en-US" altLang="en-US" sz="1400" dirty="0">
                <a:latin typeface="Arial" charset="0"/>
                <a:cs typeface="Arial" charset="0"/>
              </a:rPr>
              <a:t>C. </a:t>
            </a:r>
            <a:r>
              <a:rPr lang="en-US" altLang="en-US" sz="1400" dirty="0" smtClean="0">
                <a:latin typeface="Arial" charset="0"/>
                <a:cs typeface="Arial" charset="0"/>
              </a:rPr>
              <a:t>Repetition </a:t>
            </a:r>
            <a:endParaRPr lang="en-US" altLang="en-US" sz="1400" dirty="0">
              <a:latin typeface="Arial" charset="0"/>
              <a:cs typeface="Arial" charset="0"/>
            </a:endParaRPr>
          </a:p>
          <a:p>
            <a:pPr lvl="1" defTabSz="914400" eaLnBrk="0" fontAlgn="base" hangingPunct="0">
              <a:spcBef>
                <a:spcPct val="0"/>
              </a:spcBef>
              <a:spcAft>
                <a:spcPct val="0"/>
              </a:spcAft>
            </a:pPr>
            <a:r>
              <a:rPr lang="en-US" altLang="en-US" sz="1400" dirty="0">
                <a:latin typeface="Arial" charset="0"/>
                <a:cs typeface="Arial" charset="0"/>
              </a:rPr>
              <a:t>D. All of the above </a:t>
            </a: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startAt="6"/>
              <a:tabLst/>
            </a:pPr>
            <a:r>
              <a:rPr kumimoji="0" lang="en-US" altLang="en-US" sz="1400" b="0" i="0" u="none" strike="noStrike" cap="none" normalizeH="0" baseline="0" dirty="0" smtClean="0">
                <a:ln>
                  <a:noFill/>
                </a:ln>
                <a:solidFill>
                  <a:schemeClr val="tx1"/>
                </a:solidFill>
                <a:effectLst/>
                <a:latin typeface="Arial" charset="0"/>
                <a:cs typeface="Arial" charset="0"/>
              </a:rPr>
              <a:t>Under Connecticut law, which of the following would be bullying?</a:t>
            </a:r>
          </a:p>
          <a:p>
            <a:pPr marL="690563" lvl="1" indent="-233363" eaLnBrk="0" fontAlgn="base" hangingPunct="0">
              <a:spcBef>
                <a:spcPct val="0"/>
              </a:spcBef>
              <a:spcAft>
                <a:spcPct val="0"/>
              </a:spcAft>
              <a:buFont typeface="+mj-lt"/>
              <a:buAutoNum type="alphaUcPeriod"/>
            </a:pPr>
            <a:r>
              <a:rPr lang="en-US" altLang="en-US" sz="1400" dirty="0" smtClean="0">
                <a:latin typeface="Arial" charset="0"/>
                <a:cs typeface="Arial" charset="0"/>
              </a:rPr>
              <a:t>R</a:t>
            </a:r>
            <a:r>
              <a:rPr lang="en-US" sz="1400" dirty="0" smtClean="0">
                <a:latin typeface="Arial" charset="0"/>
                <a:cs typeface="Arial" charset="0"/>
              </a:rPr>
              <a:t>epeated </a:t>
            </a:r>
            <a:r>
              <a:rPr lang="en-US" sz="1400" dirty="0">
                <a:latin typeface="Arial" charset="0"/>
                <a:cs typeface="Arial" charset="0"/>
              </a:rPr>
              <a:t>use by </a:t>
            </a:r>
            <a:r>
              <a:rPr lang="en-US" sz="1400" dirty="0" smtClean="0">
                <a:latin typeface="Arial" charset="0"/>
                <a:cs typeface="Arial" charset="0"/>
              </a:rPr>
              <a:t>a student </a:t>
            </a:r>
            <a:r>
              <a:rPr lang="en-US" sz="1400" dirty="0">
                <a:latin typeface="Arial" charset="0"/>
                <a:cs typeface="Arial" charset="0"/>
              </a:rPr>
              <a:t>of a </a:t>
            </a:r>
            <a:r>
              <a:rPr lang="en-US" sz="1400" dirty="0" smtClean="0">
                <a:latin typeface="Arial" charset="0"/>
                <a:cs typeface="Arial" charset="0"/>
              </a:rPr>
              <a:t>written communication, directed </a:t>
            </a:r>
            <a:r>
              <a:rPr lang="en-US" sz="1400" dirty="0">
                <a:latin typeface="Arial" charset="0"/>
                <a:cs typeface="Arial" charset="0"/>
              </a:rPr>
              <a:t>at </a:t>
            </a:r>
            <a:r>
              <a:rPr lang="en-US" sz="1400" dirty="0" smtClean="0">
                <a:latin typeface="Arial" charset="0"/>
                <a:cs typeface="Arial" charset="0"/>
              </a:rPr>
              <a:t>another </a:t>
            </a:r>
            <a:r>
              <a:rPr lang="en-US" sz="1400" dirty="0">
                <a:latin typeface="Arial" charset="0"/>
                <a:cs typeface="Arial" charset="0"/>
              </a:rPr>
              <a:t>student attending </a:t>
            </a:r>
            <a:r>
              <a:rPr lang="en-US" sz="1400" dirty="0" smtClean="0">
                <a:latin typeface="Arial" charset="0"/>
                <a:cs typeface="Arial" charset="0"/>
              </a:rPr>
              <a:t>the </a:t>
            </a:r>
            <a:r>
              <a:rPr lang="en-US" sz="1400" dirty="0">
                <a:latin typeface="Arial" charset="0"/>
                <a:cs typeface="Arial" charset="0"/>
              </a:rPr>
              <a:t>same school, that creates a hostile environment at school for such </a:t>
            </a:r>
            <a:r>
              <a:rPr lang="en-US" sz="1400" dirty="0" smtClean="0">
                <a:latin typeface="Arial" charset="0"/>
                <a:cs typeface="Arial" charset="0"/>
              </a:rPr>
              <a:t>student</a:t>
            </a:r>
          </a:p>
          <a:p>
            <a:pPr marL="690563" lvl="1" indent="-233363" eaLnBrk="0" fontAlgn="base" hangingPunct="0">
              <a:spcBef>
                <a:spcPct val="0"/>
              </a:spcBef>
              <a:spcAft>
                <a:spcPct val="0"/>
              </a:spcAft>
              <a:buFont typeface="+mj-lt"/>
              <a:buAutoNum type="alphaUcPeriod"/>
            </a:pPr>
            <a:r>
              <a:rPr lang="en-US" sz="1400" dirty="0" smtClean="0">
                <a:latin typeface="Arial" charset="0"/>
                <a:cs typeface="Arial" charset="0"/>
              </a:rPr>
              <a:t>A student constantly disrupts the class by calling the teacher “stupid.”</a:t>
            </a:r>
          </a:p>
          <a:p>
            <a:pPr marL="690563" lvl="1" indent="-233363" eaLnBrk="0" fontAlgn="base" hangingPunct="0">
              <a:spcBef>
                <a:spcPct val="0"/>
              </a:spcBef>
              <a:spcAft>
                <a:spcPct val="0"/>
              </a:spcAft>
              <a:buFont typeface="+mj-lt"/>
              <a:buAutoNum type="alphaUcPeriod"/>
            </a:pPr>
            <a:r>
              <a:rPr lang="en-US" sz="1400" dirty="0" smtClean="0">
                <a:solidFill>
                  <a:schemeClr val="dk1"/>
                </a:solidFill>
                <a:latin typeface="Arial" panose="020B0604020202020204" pitchFamily="34" charset="0"/>
                <a:cs typeface="Arial" panose="020B0604020202020204" pitchFamily="34" charset="0"/>
              </a:rPr>
              <a:t>A physical </a:t>
            </a:r>
            <a:r>
              <a:rPr lang="en-US" sz="1400" dirty="0">
                <a:solidFill>
                  <a:schemeClr val="dk1"/>
                </a:solidFill>
                <a:latin typeface="Arial" panose="020B0604020202020204" pitchFamily="34" charset="0"/>
                <a:cs typeface="Arial" panose="020B0604020202020204" pitchFamily="34" charset="0"/>
              </a:rPr>
              <a:t>act </a:t>
            </a:r>
            <a:r>
              <a:rPr lang="en-US" sz="1400" dirty="0" smtClean="0">
                <a:solidFill>
                  <a:schemeClr val="dk1"/>
                </a:solidFill>
                <a:latin typeface="Arial" panose="020B0604020202020204" pitchFamily="34" charset="0"/>
                <a:cs typeface="Arial" panose="020B0604020202020204" pitchFamily="34" charset="0"/>
              </a:rPr>
              <a:t>motivated by the bully’s perception </a:t>
            </a:r>
            <a:r>
              <a:rPr lang="en-US" sz="1400" dirty="0">
                <a:solidFill>
                  <a:schemeClr val="dk1"/>
                </a:solidFill>
                <a:latin typeface="Arial" panose="020B0604020202020204" pitchFamily="34" charset="0"/>
                <a:cs typeface="Arial" panose="020B0604020202020204" pitchFamily="34" charset="0"/>
              </a:rPr>
              <a:t>(whether correct or not) that the target </a:t>
            </a:r>
            <a:r>
              <a:rPr lang="en-US" sz="1400" dirty="0" smtClean="0">
                <a:solidFill>
                  <a:schemeClr val="dk1"/>
                </a:solidFill>
                <a:latin typeface="Arial" panose="020B0604020202020204" pitchFamily="34" charset="0"/>
                <a:cs typeface="Arial" panose="020B0604020202020204" pitchFamily="34" charset="0"/>
              </a:rPr>
              <a:t>is a member of </a:t>
            </a:r>
            <a:r>
              <a:rPr lang="en-US" sz="1400" dirty="0">
                <a:solidFill>
                  <a:schemeClr val="dk1"/>
                </a:solidFill>
                <a:latin typeface="Arial" panose="020B0604020202020204" pitchFamily="34" charset="0"/>
                <a:cs typeface="Arial" panose="020B0604020202020204" pitchFamily="34" charset="0"/>
              </a:rPr>
              <a:t>a particular </a:t>
            </a:r>
            <a:r>
              <a:rPr lang="en-US" sz="1400" dirty="0" smtClean="0">
                <a:solidFill>
                  <a:schemeClr val="dk1"/>
                </a:solidFill>
                <a:latin typeface="Arial" panose="020B0604020202020204" pitchFamily="34" charset="0"/>
                <a:cs typeface="Arial" panose="020B0604020202020204" pitchFamily="34" charset="0"/>
              </a:rPr>
              <a:t>racial group</a:t>
            </a:r>
          </a:p>
          <a:p>
            <a:pPr marL="690563" lvl="1" indent="-233363" eaLnBrk="0" fontAlgn="base" hangingPunct="0">
              <a:spcBef>
                <a:spcPct val="0"/>
              </a:spcBef>
              <a:spcAft>
                <a:spcPct val="0"/>
              </a:spcAft>
              <a:buFont typeface="+mj-lt"/>
              <a:buAutoNum type="alphaUcPeriod"/>
            </a:pPr>
            <a:r>
              <a:rPr lang="en-US" sz="1400" dirty="0" smtClean="0">
                <a:solidFill>
                  <a:schemeClr val="dk1"/>
                </a:solidFill>
                <a:latin typeface="Arial" panose="020B0604020202020204" pitchFamily="34" charset="0"/>
                <a:cs typeface="Arial" panose="020B0604020202020204" pitchFamily="34" charset="0"/>
              </a:rPr>
              <a:t>All of the above</a:t>
            </a:r>
          </a:p>
          <a:p>
            <a:pPr marL="690563" lvl="1" indent="-233363" eaLnBrk="0" fontAlgn="base" hangingPunct="0">
              <a:spcBef>
                <a:spcPct val="0"/>
              </a:spcBef>
              <a:spcAft>
                <a:spcPct val="0"/>
              </a:spcAft>
              <a:buFont typeface="+mj-lt"/>
              <a:buAutoNum type="alphaUcPeriod"/>
            </a:pP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182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919" y="214016"/>
            <a:ext cx="8846545" cy="6647974"/>
          </a:xfrm>
          <a:prstGeom prst="rect">
            <a:avLst/>
          </a:prstGeom>
        </p:spPr>
        <p:txBody>
          <a:bodyPr wrap="square">
            <a:spAutoFit/>
          </a:bodyPr>
          <a:lstStyle/>
          <a:p>
            <a:pPr marL="339725" lvl="0" indent="-339725" defTabSz="914400" eaLnBrk="0" fontAlgn="base" hangingPunct="0">
              <a:spcBef>
                <a:spcPct val="0"/>
              </a:spcBef>
              <a:spcAft>
                <a:spcPct val="0"/>
              </a:spcAft>
              <a:buFontTx/>
              <a:buAutoNum type="arabicPeriod" startAt="10"/>
            </a:pPr>
            <a:r>
              <a:rPr lang="en-US" altLang="en-US" sz="1400" dirty="0">
                <a:latin typeface="Arial" panose="020B0604020202020204" pitchFamily="34" charset="0"/>
                <a:cs typeface="Arial" panose="020B0604020202020204" pitchFamily="34" charset="0"/>
              </a:rPr>
              <a:t>Cyberbullying can be defined as</a:t>
            </a:r>
          </a:p>
          <a:p>
            <a:pPr lvl="1" defTabSz="914400" eaLnBrk="0" fontAlgn="base" hangingPunct="0">
              <a:spcBef>
                <a:spcPct val="0"/>
              </a:spcBef>
              <a:spcAft>
                <a:spcPct val="0"/>
              </a:spcAft>
            </a:pPr>
            <a:r>
              <a:rPr lang="en-US" altLang="en-US" sz="1400" dirty="0">
                <a:latin typeface="Arial" panose="020B0604020202020204" pitchFamily="34" charset="0"/>
                <a:cs typeface="Arial" panose="020B0604020202020204" pitchFamily="34" charset="0"/>
              </a:rPr>
              <a:t>A. </a:t>
            </a:r>
            <a:r>
              <a:rPr lang="en-US" sz="1400" dirty="0">
                <a:solidFill>
                  <a:schemeClr val="dk1"/>
                </a:solidFill>
                <a:latin typeface="Arial" panose="020B0604020202020204" pitchFamily="34" charset="0"/>
                <a:cs typeface="Arial" panose="020B0604020202020204" pitchFamily="34" charset="0"/>
              </a:rPr>
              <a:t>using the Internet, mobile phones or other digital technologies to harm others</a:t>
            </a:r>
            <a:endParaRPr lang="en-US" altLang="en-US" sz="1400" dirty="0">
              <a:latin typeface="Arial" panose="020B0604020202020204" pitchFamily="34" charset="0"/>
              <a:cs typeface="Arial" panose="020B0604020202020204" pitchFamily="34" charset="0"/>
            </a:endParaRPr>
          </a:p>
          <a:p>
            <a:pPr marL="690563" lvl="1" indent="-233363" defTabSz="914400" eaLnBrk="0" fontAlgn="base" hangingPunct="0">
              <a:spcBef>
                <a:spcPct val="0"/>
              </a:spcBef>
              <a:spcAft>
                <a:spcPct val="0"/>
              </a:spcAft>
            </a:pPr>
            <a:r>
              <a:rPr lang="en-US" altLang="en-US" sz="1400" dirty="0">
                <a:latin typeface="Arial" panose="020B0604020202020204" pitchFamily="34" charset="0"/>
                <a:cs typeface="Arial" panose="020B0604020202020204" pitchFamily="34" charset="0"/>
              </a:rPr>
              <a:t>B. </a:t>
            </a:r>
            <a:r>
              <a:rPr lang="en-US" sz="1400" dirty="0">
                <a:solidFill>
                  <a:schemeClr val="dk1"/>
                </a:solidFill>
                <a:latin typeface="Arial" panose="020B0604020202020204" pitchFamily="34" charset="0"/>
                <a:cs typeface="Arial" panose="020B0604020202020204" pitchFamily="34" charset="0"/>
              </a:rPr>
              <a:t>any act of bullying through the use of the Internet, interactive and digital technologies, cellular mobile telephone or other mobile electronic devices or any electronic communications</a:t>
            </a:r>
            <a:r>
              <a:rPr lang="en-US" sz="1400" dirty="0" smtClean="0">
                <a:solidFill>
                  <a:schemeClr val="dk1"/>
                </a:solidFill>
                <a:latin typeface="Arial" panose="020B0604020202020204" pitchFamily="34" charset="0"/>
                <a:cs typeface="Arial" panose="020B0604020202020204" pitchFamily="34" charset="0"/>
              </a:rPr>
              <a:t>;</a:t>
            </a:r>
            <a:endParaRPr lang="en-US" altLang="en-US" sz="1400" dirty="0">
              <a:latin typeface="Arial" panose="020B0604020202020204" pitchFamily="34" charset="0"/>
              <a:cs typeface="Arial" panose="020B0604020202020204" pitchFamily="34" charset="0"/>
            </a:endParaRPr>
          </a:p>
          <a:p>
            <a:pPr lvl="1" defTabSz="914400" eaLnBrk="0" fontAlgn="base" hangingPunct="0">
              <a:spcBef>
                <a:spcPct val="0"/>
              </a:spcBef>
              <a:spcAft>
                <a:spcPct val="0"/>
              </a:spcAft>
            </a:pPr>
            <a:r>
              <a:rPr lang="en-US" altLang="en-US" sz="1400" dirty="0">
                <a:latin typeface="Arial" panose="020B0604020202020204" pitchFamily="34" charset="0"/>
                <a:cs typeface="Arial" panose="020B0604020202020204" pitchFamily="34" charset="0"/>
              </a:rPr>
              <a:t>C. A and B </a:t>
            </a:r>
          </a:p>
          <a:p>
            <a:pPr lvl="1" defTabSz="914400" eaLnBrk="0" fontAlgn="base" hangingPunct="0">
              <a:spcBef>
                <a:spcPct val="0"/>
              </a:spcBef>
              <a:spcAft>
                <a:spcPct val="0"/>
              </a:spcAft>
            </a:pPr>
            <a:r>
              <a:rPr lang="en-US" altLang="en-US" sz="1400" dirty="0">
                <a:latin typeface="Arial" panose="020B0604020202020204" pitchFamily="34" charset="0"/>
                <a:cs typeface="Arial" panose="020B0604020202020204" pitchFamily="34" charset="0"/>
              </a:rPr>
              <a:t>D. None of the above </a:t>
            </a:r>
            <a:endParaRPr lang="en-US" altLang="en-US" sz="1400" dirty="0" smtClean="0">
              <a:latin typeface="Arial" panose="020B0604020202020204" pitchFamily="34" charset="0"/>
              <a:cs typeface="Arial" panose="020B0604020202020204" pitchFamily="34" charset="0"/>
            </a:endParaRPr>
          </a:p>
          <a:p>
            <a:pPr marL="339725" indent="-339725">
              <a:spcBef>
                <a:spcPts val="600"/>
              </a:spcBef>
            </a:pPr>
            <a:r>
              <a:rPr lang="en-US" sz="1400" dirty="0" smtClean="0">
                <a:latin typeface="Arial" panose="020B0604020202020204" pitchFamily="34" charset="0"/>
                <a:cs typeface="Arial" panose="020B0604020202020204" pitchFamily="34" charset="0"/>
              </a:rPr>
              <a:t>11.	With </a:t>
            </a:r>
            <a:r>
              <a:rPr lang="en-US" sz="1400" dirty="0">
                <a:latin typeface="Arial" panose="020B0604020202020204" pitchFamily="34" charset="0"/>
                <a:cs typeface="Arial" panose="020B0604020202020204" pitchFamily="34" charset="0"/>
              </a:rPr>
              <a:t>modern technology, it is possible for a sexually explicit photo to be sent to:</a:t>
            </a:r>
          </a:p>
          <a:p>
            <a:pPr lvl="1"/>
            <a:r>
              <a:rPr lang="en-US" sz="1400" dirty="0">
                <a:latin typeface="Arial" panose="020B0604020202020204" pitchFamily="34" charset="0"/>
                <a:cs typeface="Arial" panose="020B0604020202020204" pitchFamily="34" charset="0"/>
              </a:rPr>
              <a:t>A. Other students </a:t>
            </a:r>
          </a:p>
          <a:p>
            <a:pPr lvl="1"/>
            <a:r>
              <a:rPr lang="en-US" sz="1400" dirty="0">
                <a:latin typeface="Arial" panose="020B0604020202020204" pitchFamily="34" charset="0"/>
                <a:cs typeface="Arial" panose="020B0604020202020204" pitchFamily="34" charset="0"/>
              </a:rPr>
              <a:t>B. Teachers or coaches </a:t>
            </a:r>
          </a:p>
          <a:p>
            <a:pPr lvl="1"/>
            <a:r>
              <a:rPr lang="en-US" sz="1400" dirty="0">
                <a:latin typeface="Arial" panose="020B0604020202020204" pitchFamily="34" charset="0"/>
                <a:cs typeface="Arial" panose="020B0604020202020204" pitchFamily="34" charset="0"/>
              </a:rPr>
              <a:t>C. Family members </a:t>
            </a:r>
          </a:p>
          <a:p>
            <a:pPr lvl="1"/>
            <a:r>
              <a:rPr lang="en-US" sz="1400" dirty="0">
                <a:latin typeface="Arial" panose="020B0604020202020204" pitchFamily="34" charset="0"/>
                <a:cs typeface="Arial" panose="020B0604020202020204" pitchFamily="34" charset="0"/>
              </a:rPr>
              <a:t>D. Complete strangers </a:t>
            </a:r>
          </a:p>
          <a:p>
            <a:pPr lvl="1"/>
            <a:r>
              <a:rPr lang="en-US" sz="1400" dirty="0">
                <a:latin typeface="Arial" panose="020B0604020202020204" pitchFamily="34" charset="0"/>
                <a:cs typeface="Arial" panose="020B0604020202020204" pitchFamily="34" charset="0"/>
              </a:rPr>
              <a:t>E. All of the above </a:t>
            </a:r>
          </a:p>
          <a:p>
            <a:pPr defTabSz="339725">
              <a:spcBef>
                <a:spcPts val="600"/>
              </a:spcBef>
            </a:pPr>
            <a:r>
              <a:rPr lang="en-US" sz="1400" dirty="0" smtClean="0">
                <a:latin typeface="Arial" panose="020B0604020202020204" pitchFamily="34" charset="0"/>
                <a:cs typeface="Arial" panose="020B0604020202020204" pitchFamily="34" charset="0"/>
              </a:rPr>
              <a:t>12.	Which </a:t>
            </a:r>
            <a:r>
              <a:rPr lang="en-US" sz="1400" dirty="0">
                <a:latin typeface="Arial" panose="020B0604020202020204" pitchFamily="34" charset="0"/>
                <a:cs typeface="Arial" panose="020B0604020202020204" pitchFamily="34" charset="0"/>
              </a:rPr>
              <a:t>of the following are negative social consequences that can result from sexting?</a:t>
            </a:r>
          </a:p>
          <a:p>
            <a:pPr lvl="1"/>
            <a:r>
              <a:rPr lang="en-US" sz="1400" dirty="0">
                <a:latin typeface="Arial" panose="020B0604020202020204" pitchFamily="34" charset="0"/>
                <a:cs typeface="Arial" panose="020B0604020202020204" pitchFamily="34" charset="0"/>
              </a:rPr>
              <a:t>A. Isolation from friends </a:t>
            </a:r>
          </a:p>
          <a:p>
            <a:pPr lvl="1"/>
            <a:r>
              <a:rPr lang="en-US" sz="1400" dirty="0">
                <a:latin typeface="Arial" panose="020B0604020202020204" pitchFamily="34" charset="0"/>
                <a:cs typeface="Arial" panose="020B0604020202020204" pitchFamily="34" charset="0"/>
              </a:rPr>
              <a:t>B. Sexual Harassment </a:t>
            </a:r>
          </a:p>
          <a:p>
            <a:pPr lvl="1"/>
            <a:r>
              <a:rPr lang="en-US" sz="1400" dirty="0">
                <a:latin typeface="Arial" panose="020B0604020202020204" pitchFamily="34" charset="0"/>
                <a:cs typeface="Arial" panose="020B0604020202020204" pitchFamily="34" charset="0"/>
              </a:rPr>
              <a:t>C. </a:t>
            </a:r>
            <a:r>
              <a:rPr lang="en-US" sz="1400" dirty="0" smtClean="0">
                <a:latin typeface="Arial" panose="020B0604020202020204" pitchFamily="34" charset="0"/>
                <a:cs typeface="Arial" panose="020B0604020202020204" pitchFamily="34" charset="0"/>
              </a:rPr>
              <a:t>Earn a trustworthy </a:t>
            </a:r>
            <a:r>
              <a:rPr lang="en-US" sz="1400" dirty="0">
                <a:latin typeface="Arial" panose="020B0604020202020204" pitchFamily="34" charset="0"/>
                <a:cs typeface="Arial" panose="020B0604020202020204" pitchFamily="34" charset="0"/>
              </a:rPr>
              <a:t>reputation </a:t>
            </a:r>
          </a:p>
          <a:p>
            <a:pPr lvl="1"/>
            <a:r>
              <a:rPr lang="en-US" sz="1400" dirty="0">
                <a:latin typeface="Arial" panose="020B0604020202020204" pitchFamily="34" charset="0"/>
                <a:cs typeface="Arial" panose="020B0604020202020204" pitchFamily="34" charset="0"/>
              </a:rPr>
              <a:t>D. All of the above </a:t>
            </a:r>
          </a:p>
          <a:p>
            <a:pPr lvl="1"/>
            <a:r>
              <a:rPr lang="en-US" sz="1400" dirty="0">
                <a:latin typeface="Arial" panose="020B0604020202020204" pitchFamily="34" charset="0"/>
                <a:cs typeface="Arial" panose="020B0604020202020204" pitchFamily="34" charset="0"/>
              </a:rPr>
              <a:t>E. Only </a:t>
            </a: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&amp; </a:t>
            </a:r>
            <a:r>
              <a:rPr lang="en-US" sz="1400" dirty="0" smtClean="0">
                <a:latin typeface="Arial" panose="020B0604020202020204" pitchFamily="34" charset="0"/>
                <a:cs typeface="Arial" panose="020B0604020202020204" pitchFamily="34" charset="0"/>
              </a:rPr>
              <a:t>B </a:t>
            </a:r>
            <a:endParaRPr lang="en-US" sz="1400" dirty="0">
              <a:latin typeface="Arial" panose="020B0604020202020204" pitchFamily="34" charset="0"/>
              <a:cs typeface="Arial" panose="020B0604020202020204" pitchFamily="34" charset="0"/>
            </a:endParaRPr>
          </a:p>
          <a:p>
            <a:pPr defTabSz="339725">
              <a:spcBef>
                <a:spcPts val="600"/>
              </a:spcBef>
            </a:pPr>
            <a:r>
              <a:rPr lang="en-US" sz="1400" dirty="0" smtClean="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Which </a:t>
            </a:r>
            <a:r>
              <a:rPr lang="en-US" sz="1400" dirty="0">
                <a:latin typeface="Arial" panose="020B0604020202020204" pitchFamily="34" charset="0"/>
                <a:cs typeface="Arial" panose="020B0604020202020204" pitchFamily="34" charset="0"/>
              </a:rPr>
              <a:t>of the following is </a:t>
            </a:r>
            <a:r>
              <a:rPr lang="en-US" sz="1400" dirty="0" smtClean="0">
                <a:latin typeface="Arial" panose="020B0604020202020204" pitchFamily="34" charset="0"/>
                <a:cs typeface="Arial" panose="020B0604020202020204" pitchFamily="34" charset="0"/>
              </a:rPr>
              <a:t>NOT an </a:t>
            </a:r>
            <a:r>
              <a:rPr lang="en-US" sz="1400" dirty="0">
                <a:latin typeface="Arial" panose="020B0604020202020204" pitchFamily="34" charset="0"/>
                <a:cs typeface="Arial" panose="020B0604020202020204" pitchFamily="34" charset="0"/>
              </a:rPr>
              <a:t>emotional consequence that can result from sexting?</a:t>
            </a:r>
          </a:p>
          <a:p>
            <a:pPr lvl="1"/>
            <a:r>
              <a:rPr lang="en-US" sz="1400" dirty="0">
                <a:latin typeface="Arial" panose="020B0604020202020204" pitchFamily="34" charset="0"/>
                <a:cs typeface="Arial" panose="020B0604020202020204" pitchFamily="34" charset="0"/>
              </a:rPr>
              <a:t>A. Embarrassment </a:t>
            </a:r>
          </a:p>
          <a:p>
            <a:pPr lvl="1"/>
            <a:r>
              <a:rPr lang="en-US" sz="1400" dirty="0">
                <a:latin typeface="Arial" panose="020B0604020202020204" pitchFamily="34" charset="0"/>
                <a:cs typeface="Arial" panose="020B0604020202020204" pitchFamily="34" charset="0"/>
              </a:rPr>
              <a:t>B. Loneliness </a:t>
            </a:r>
          </a:p>
          <a:p>
            <a:pPr lvl="1"/>
            <a:r>
              <a:rPr lang="en-US" sz="1400" dirty="0">
                <a:latin typeface="Arial" panose="020B0604020202020204" pitchFamily="34" charset="0"/>
                <a:cs typeface="Arial" panose="020B0604020202020204" pitchFamily="34" charset="0"/>
              </a:rPr>
              <a:t>C. Betrayal </a:t>
            </a:r>
          </a:p>
          <a:p>
            <a:pPr lvl="1"/>
            <a:r>
              <a:rPr lang="en-US" sz="1400" dirty="0">
                <a:latin typeface="Arial" panose="020B0604020202020204" pitchFamily="34" charset="0"/>
                <a:cs typeface="Arial" panose="020B0604020202020204" pitchFamily="34" charset="0"/>
              </a:rPr>
              <a:t>D. Ambition </a:t>
            </a:r>
            <a:endParaRPr lang="en-US" sz="1400" dirty="0" smtClean="0">
              <a:latin typeface="Arial" panose="020B0604020202020204" pitchFamily="34" charset="0"/>
              <a:cs typeface="Arial" panose="020B0604020202020204" pitchFamily="34" charset="0"/>
            </a:endParaRPr>
          </a:p>
          <a:p>
            <a:pPr marL="342900" indent="-342900">
              <a:spcBef>
                <a:spcPts val="600"/>
              </a:spcBef>
              <a:buFont typeface="+mj-lt"/>
              <a:buAutoNum type="arabicPeriod" startAt="14"/>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you engage in sexting behaviors, your relationships with friends and family can be negatively affected in what ways?</a:t>
            </a:r>
          </a:p>
          <a:p>
            <a:pPr lvl="1"/>
            <a:r>
              <a:rPr lang="en-US" sz="1400" dirty="0">
                <a:latin typeface="Arial" panose="020B0604020202020204" pitchFamily="34" charset="0"/>
                <a:cs typeface="Arial" panose="020B0604020202020204" pitchFamily="34" charset="0"/>
              </a:rPr>
              <a:t>A. Others may think of you as “easy” or sexually active </a:t>
            </a:r>
          </a:p>
          <a:p>
            <a:pPr lvl="1"/>
            <a:r>
              <a:rPr lang="en-US" sz="1400" dirty="0">
                <a:latin typeface="Arial" panose="020B0604020202020204" pitchFamily="34" charset="0"/>
                <a:cs typeface="Arial" panose="020B0604020202020204" pitchFamily="34" charset="0"/>
              </a:rPr>
              <a:t>B. You may attract the unwanted attention of predators </a:t>
            </a:r>
          </a:p>
          <a:p>
            <a:pPr lvl="1"/>
            <a:r>
              <a:rPr lang="en-US" sz="1400" dirty="0">
                <a:latin typeface="Arial" panose="020B0604020202020204" pitchFamily="34" charset="0"/>
                <a:cs typeface="Arial" panose="020B0604020202020204" pitchFamily="34" charset="0"/>
              </a:rPr>
              <a:t>C. Others may be embarrassed to be seen with you </a:t>
            </a:r>
          </a:p>
          <a:p>
            <a:pPr lvl="1"/>
            <a:r>
              <a:rPr lang="en-US" sz="1400" dirty="0">
                <a:latin typeface="Arial" panose="020B0604020202020204" pitchFamily="34" charset="0"/>
                <a:cs typeface="Arial" panose="020B0604020202020204" pitchFamily="34" charset="0"/>
              </a:rPr>
              <a:t>D. All of the above </a:t>
            </a:r>
          </a:p>
        </p:txBody>
      </p:sp>
    </p:spTree>
    <p:extLst>
      <p:ext uri="{BB962C8B-B14F-4D97-AF65-F5344CB8AC3E}">
        <p14:creationId xmlns:p14="http://schemas.microsoft.com/office/powerpoint/2010/main" val="4025343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915" y="243178"/>
            <a:ext cx="8846545" cy="6647974"/>
          </a:xfrm>
          <a:prstGeom prst="rect">
            <a:avLst/>
          </a:prstGeom>
        </p:spPr>
        <p:txBody>
          <a:bodyPr wrap="square">
            <a:spAutoFit/>
          </a:bodyPr>
          <a:lstStyle/>
          <a:p>
            <a:pPr marL="342900" indent="-342900">
              <a:buFont typeface="+mj-lt"/>
              <a:buAutoNum type="arabicPeriod" startAt="15"/>
            </a:pPr>
            <a:r>
              <a:rPr lang="en-US" sz="1400" dirty="0" smtClean="0">
                <a:latin typeface="Arial" panose="020B0604020202020204" pitchFamily="34" charset="0"/>
                <a:cs typeface="Arial" panose="020B0604020202020204" pitchFamily="34" charset="0"/>
              </a:rPr>
              <a:t>A 14 year old sends </a:t>
            </a:r>
            <a:r>
              <a:rPr lang="en-US" sz="1400" dirty="0">
                <a:latin typeface="Arial" panose="020B0604020202020204" pitchFamily="34" charset="0"/>
                <a:cs typeface="Arial" panose="020B0604020202020204" pitchFamily="34" charset="0"/>
              </a:rPr>
              <a:t>you a sexually explicit picture of him/herself, and you – also </a:t>
            </a:r>
            <a:r>
              <a:rPr lang="en-US" sz="1400" dirty="0" smtClean="0">
                <a:latin typeface="Arial" panose="020B0604020202020204" pitchFamily="34" charset="0"/>
                <a:cs typeface="Arial" panose="020B0604020202020204" pitchFamily="34" charset="0"/>
              </a:rPr>
              <a:t>14 years old – </a:t>
            </a:r>
            <a:r>
              <a:rPr lang="en-US" sz="1400" dirty="0">
                <a:latin typeface="Arial" panose="020B0604020202020204" pitchFamily="34" charset="0"/>
                <a:cs typeface="Arial" panose="020B0604020202020204" pitchFamily="34" charset="0"/>
              </a:rPr>
              <a:t>keep it on your phone without telling anyone. If you are </a:t>
            </a:r>
            <a:r>
              <a:rPr lang="en-US" sz="1400" dirty="0" smtClean="0">
                <a:latin typeface="Arial" panose="020B0604020202020204" pitchFamily="34" charset="0"/>
                <a:cs typeface="Arial" panose="020B0604020202020204" pitchFamily="34" charset="0"/>
              </a:rPr>
              <a:t>caught, </a:t>
            </a:r>
            <a:r>
              <a:rPr lang="en-US" sz="1400" dirty="0">
                <a:latin typeface="Arial" panose="020B0604020202020204" pitchFamily="34" charset="0"/>
                <a:cs typeface="Arial" panose="020B0604020202020204" pitchFamily="34" charset="0"/>
              </a:rPr>
              <a:t>you will likely be charged with:</a:t>
            </a:r>
          </a:p>
          <a:p>
            <a:pPr lvl="1"/>
            <a:r>
              <a:rPr lang="en-US" sz="1400" dirty="0">
                <a:latin typeface="Arial" panose="020B0604020202020204" pitchFamily="34" charset="0"/>
                <a:cs typeface="Arial" panose="020B0604020202020204" pitchFamily="34" charset="0"/>
              </a:rPr>
              <a:t>A. </a:t>
            </a:r>
            <a:r>
              <a:rPr lang="en-US" sz="1400" dirty="0" smtClean="0">
                <a:latin typeface="Arial" panose="020B0604020202020204" pitchFamily="34" charset="0"/>
                <a:cs typeface="Arial" panose="020B0604020202020204" pitchFamily="34" charset="0"/>
              </a:rPr>
              <a:t>Sexting, a class A misdemeanor </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B. </a:t>
            </a:r>
            <a:r>
              <a:rPr lang="en-US" sz="1400" dirty="0" smtClean="0">
                <a:latin typeface="Arial" panose="020B0604020202020204" pitchFamily="34" charset="0"/>
                <a:cs typeface="Arial" panose="020B0604020202020204" pitchFamily="34" charset="0"/>
              </a:rPr>
              <a:t>Possession of child pornography 3</a:t>
            </a:r>
            <a:r>
              <a:rPr lang="en-US" sz="1400" baseline="30000" dirty="0" smtClean="0">
                <a:latin typeface="Arial" panose="020B0604020202020204" pitchFamily="34" charset="0"/>
                <a:cs typeface="Arial" panose="020B0604020202020204" pitchFamily="34" charset="0"/>
              </a:rPr>
              <a:t>rd</a:t>
            </a:r>
            <a:r>
              <a:rPr lang="en-US" sz="1400" dirty="0" smtClean="0">
                <a:latin typeface="Arial" panose="020B0604020202020204" pitchFamily="34" charset="0"/>
                <a:cs typeface="Arial" panose="020B0604020202020204" pitchFamily="34" charset="0"/>
              </a:rPr>
              <a:t> degree, a class D felony</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C. Possession of child pornography </a:t>
            </a:r>
            <a:r>
              <a:rPr lang="en-US" sz="1400" dirty="0" smtClean="0">
                <a:latin typeface="Arial" panose="020B0604020202020204" pitchFamily="34" charset="0"/>
                <a:cs typeface="Arial" panose="020B0604020202020204" pitchFamily="34" charset="0"/>
              </a:rPr>
              <a:t>2</a:t>
            </a:r>
            <a:r>
              <a:rPr lang="en-US" sz="1400" baseline="30000" dirty="0" smtClean="0">
                <a:latin typeface="Arial" panose="020B0604020202020204" pitchFamily="34" charset="0"/>
                <a:cs typeface="Arial" panose="020B0604020202020204" pitchFamily="34" charset="0"/>
              </a:rPr>
              <a:t>nd</a:t>
            </a:r>
            <a:r>
              <a:rPr lang="en-US" sz="1400" dirty="0" smtClean="0">
                <a:latin typeface="Arial" panose="020B0604020202020204" pitchFamily="34" charset="0"/>
                <a:cs typeface="Arial" panose="020B0604020202020204" pitchFamily="34" charset="0"/>
              </a:rPr>
              <a:t> degree</a:t>
            </a:r>
            <a:r>
              <a:rPr lang="en-US" sz="1400" dirty="0">
                <a:latin typeface="Arial" panose="020B0604020202020204" pitchFamily="34" charset="0"/>
                <a:cs typeface="Arial" panose="020B0604020202020204" pitchFamily="34" charset="0"/>
              </a:rPr>
              <a:t>, a class </a:t>
            </a:r>
            <a:r>
              <a:rPr lang="en-US" sz="1400" dirty="0" smtClean="0">
                <a:latin typeface="Arial" panose="020B0604020202020204" pitchFamily="34" charset="0"/>
                <a:cs typeface="Arial" panose="020B0604020202020204" pitchFamily="34" charset="0"/>
              </a:rPr>
              <a:t>C </a:t>
            </a:r>
            <a:r>
              <a:rPr lang="en-US" sz="1400" dirty="0">
                <a:latin typeface="Arial" panose="020B0604020202020204" pitchFamily="34" charset="0"/>
                <a:cs typeface="Arial" panose="020B0604020202020204" pitchFamily="34" charset="0"/>
              </a:rPr>
              <a:t>felony</a:t>
            </a:r>
          </a:p>
          <a:p>
            <a:pPr lvl="1"/>
            <a:r>
              <a:rPr lang="en-US" sz="1400" dirty="0">
                <a:latin typeface="Arial" panose="020B0604020202020204" pitchFamily="34" charset="0"/>
                <a:cs typeface="Arial" panose="020B0604020202020204" pitchFamily="34" charset="0"/>
              </a:rPr>
              <a:t>D. Possession of child pornography </a:t>
            </a:r>
            <a:r>
              <a:rPr lang="en-US" sz="1400" dirty="0" smtClean="0">
                <a:latin typeface="Arial" panose="020B0604020202020204" pitchFamily="34" charset="0"/>
                <a:cs typeface="Arial" panose="020B0604020202020204" pitchFamily="34" charset="0"/>
              </a:rPr>
              <a:t>1</a:t>
            </a:r>
            <a:r>
              <a:rPr lang="en-US" sz="1400" baseline="30000" dirty="0" smtClean="0">
                <a:latin typeface="Arial" panose="020B0604020202020204" pitchFamily="34" charset="0"/>
                <a:cs typeface="Arial" panose="020B0604020202020204" pitchFamily="34" charset="0"/>
              </a:rPr>
              <a:t>st</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degree, a class </a:t>
            </a:r>
            <a:r>
              <a:rPr lang="en-US" sz="1400" dirty="0" smtClean="0">
                <a:latin typeface="Arial" panose="020B0604020202020204" pitchFamily="34" charset="0"/>
                <a:cs typeface="Arial" panose="020B0604020202020204" pitchFamily="34" charset="0"/>
              </a:rPr>
              <a:t>B </a:t>
            </a:r>
            <a:r>
              <a:rPr lang="en-US" sz="1400" dirty="0">
                <a:latin typeface="Arial" panose="020B0604020202020204" pitchFamily="34" charset="0"/>
                <a:cs typeface="Arial" panose="020B0604020202020204" pitchFamily="34" charset="0"/>
              </a:rPr>
              <a:t>felony</a:t>
            </a:r>
          </a:p>
          <a:p>
            <a:pPr marL="342900" indent="-342900">
              <a:spcBef>
                <a:spcPts val="600"/>
              </a:spcBef>
              <a:buFont typeface="+mj-lt"/>
              <a:buAutoNum type="arabicPeriod" startAt="16"/>
            </a:pP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child charged with a </a:t>
            </a:r>
            <a:r>
              <a:rPr lang="en-US" sz="1400" dirty="0" smtClean="0">
                <a:latin typeface="Arial" panose="020B0604020202020204" pitchFamily="34" charset="0"/>
                <a:cs typeface="Arial" panose="020B0604020202020204" pitchFamily="34" charset="0"/>
              </a:rPr>
              <a:t>crime will </a:t>
            </a:r>
            <a:r>
              <a:rPr lang="en-US" sz="1400" dirty="0">
                <a:latin typeface="Arial" panose="020B0604020202020204" pitchFamily="34" charset="0"/>
                <a:cs typeface="Arial" panose="020B0604020202020204" pitchFamily="34" charset="0"/>
              </a:rPr>
              <a:t>typically be handled by a juvenile </a:t>
            </a:r>
            <a:r>
              <a:rPr lang="en-US" sz="1400" dirty="0" smtClean="0">
                <a:latin typeface="Arial" panose="020B0604020202020204" pitchFamily="34" charset="0"/>
                <a:cs typeface="Arial" panose="020B0604020202020204" pitchFamily="34" charset="0"/>
              </a:rPr>
              <a:t>court. </a:t>
            </a:r>
            <a:r>
              <a:rPr lang="en-US" sz="1400" dirty="0">
                <a:latin typeface="Arial" panose="020B0604020202020204" pitchFamily="34" charset="0"/>
                <a:cs typeface="Arial" panose="020B0604020202020204" pitchFamily="34" charset="0"/>
              </a:rPr>
              <a:t>According to </a:t>
            </a:r>
            <a:r>
              <a:rPr lang="en-US" sz="1400" dirty="0" smtClean="0">
                <a:latin typeface="Arial" panose="020B0604020202020204" pitchFamily="34" charset="0"/>
                <a:cs typeface="Arial" panose="020B0604020202020204" pitchFamily="34" charset="0"/>
              </a:rPr>
              <a:t>Connecticut </a:t>
            </a:r>
            <a:r>
              <a:rPr lang="en-US" sz="1400" dirty="0">
                <a:latin typeface="Arial" panose="020B0604020202020204" pitchFamily="34" charset="0"/>
                <a:cs typeface="Arial" panose="020B0604020202020204" pitchFamily="34" charset="0"/>
              </a:rPr>
              <a:t>law, a “child” is defined as which of the following?</a:t>
            </a:r>
          </a:p>
          <a:p>
            <a:pPr lvl="1"/>
            <a:r>
              <a:rPr lang="en-US" sz="1400" dirty="0">
                <a:latin typeface="Arial" panose="020B0604020202020204" pitchFamily="34" charset="0"/>
                <a:cs typeface="Arial" panose="020B0604020202020204" pitchFamily="34" charset="0"/>
              </a:rPr>
              <a:t>A. </a:t>
            </a:r>
            <a:r>
              <a:rPr lang="en-US" sz="1400" dirty="0" smtClean="0">
                <a:latin typeface="Arial" panose="020B0604020202020204" pitchFamily="34" charset="0"/>
                <a:cs typeface="Arial" panose="020B0604020202020204" pitchFamily="34" charset="0"/>
              </a:rPr>
              <a:t>A person </a:t>
            </a:r>
            <a:r>
              <a:rPr lang="en-US" sz="1400" dirty="0">
                <a:latin typeface="Arial" panose="020B0604020202020204" pitchFamily="34" charset="0"/>
                <a:cs typeface="Arial" panose="020B0604020202020204" pitchFamily="34" charset="0"/>
              </a:rPr>
              <a:t>under the age of </a:t>
            </a:r>
            <a:r>
              <a:rPr lang="en-US" sz="1400" dirty="0" smtClean="0">
                <a:latin typeface="Arial" panose="020B0604020202020204" pitchFamily="34" charset="0"/>
                <a:cs typeface="Arial" panose="020B0604020202020204" pitchFamily="34" charset="0"/>
              </a:rPr>
              <a:t>21</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B. A person </a:t>
            </a:r>
            <a:r>
              <a:rPr lang="en-US" sz="1400" dirty="0" smtClean="0">
                <a:latin typeface="Arial" panose="020B0604020202020204" pitchFamily="34" charset="0"/>
                <a:cs typeface="Arial" panose="020B0604020202020204" pitchFamily="34" charset="0"/>
              </a:rPr>
              <a:t>under the age of 18 </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C. A person </a:t>
            </a:r>
            <a:r>
              <a:rPr lang="en-US" sz="1400" dirty="0" smtClean="0">
                <a:latin typeface="Arial" panose="020B0604020202020204" pitchFamily="34" charset="0"/>
                <a:cs typeface="Arial" panose="020B0604020202020204" pitchFamily="34" charset="0"/>
              </a:rPr>
              <a:t>under the age of 16 </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D. None of the above </a:t>
            </a:r>
          </a:p>
          <a:p>
            <a:pPr marL="342900" indent="-342900">
              <a:spcBef>
                <a:spcPts val="600"/>
              </a:spcBef>
              <a:buFont typeface="+mj-lt"/>
              <a:buAutoNum type="arabicPeriod" startAt="17"/>
            </a:pPr>
            <a:r>
              <a:rPr lang="en-US" sz="1400" dirty="0" smtClean="0">
                <a:latin typeface="Arial" panose="020B0604020202020204" pitchFamily="34" charset="0"/>
                <a:cs typeface="Arial" panose="020B0604020202020204" pitchFamily="34" charset="0"/>
              </a:rPr>
              <a:t>Your </a:t>
            </a:r>
            <a:r>
              <a:rPr lang="en-US" sz="1400" dirty="0">
                <a:latin typeface="Arial" panose="020B0604020202020204" pitchFamily="34" charset="0"/>
                <a:cs typeface="Arial" panose="020B0604020202020204" pitchFamily="34" charset="0"/>
              </a:rPr>
              <a:t>boy/girlfriend sent you </a:t>
            </a:r>
            <a:r>
              <a:rPr lang="en-US" sz="1400" dirty="0" smtClean="0">
                <a:latin typeface="Arial" panose="020B0604020202020204" pitchFamily="34" charset="0"/>
                <a:cs typeface="Arial" panose="020B0604020202020204" pitchFamily="34" charset="0"/>
              </a:rPr>
              <a:t>some </a:t>
            </a:r>
            <a:r>
              <a:rPr lang="en-US" sz="1400" dirty="0">
                <a:latin typeface="Arial" panose="020B0604020202020204" pitchFamily="34" charset="0"/>
                <a:cs typeface="Arial" panose="020B0604020202020204" pitchFamily="34" charset="0"/>
              </a:rPr>
              <a:t>sexually explicit </a:t>
            </a:r>
            <a:r>
              <a:rPr lang="en-US" sz="1400" dirty="0" smtClean="0">
                <a:latin typeface="Arial" panose="020B0604020202020204" pitchFamily="34" charset="0"/>
                <a:cs typeface="Arial" panose="020B0604020202020204" pitchFamily="34" charset="0"/>
              </a:rPr>
              <a:t>pictures </a:t>
            </a:r>
            <a:r>
              <a:rPr lang="en-US" sz="1400" dirty="0">
                <a:latin typeface="Arial" panose="020B0604020202020204" pitchFamily="34" charset="0"/>
                <a:cs typeface="Arial" panose="020B0604020202020204" pitchFamily="34" charset="0"/>
              </a:rPr>
              <a:t>while you were dating last year and </a:t>
            </a:r>
            <a:r>
              <a:rPr lang="en-US" sz="1400" dirty="0" smtClean="0">
                <a:latin typeface="Arial" panose="020B0604020202020204" pitchFamily="34" charset="0"/>
                <a:cs typeface="Arial" panose="020B0604020202020204" pitchFamily="34" charset="0"/>
              </a:rPr>
              <a:t>while both </a:t>
            </a:r>
            <a:r>
              <a:rPr lang="en-US" sz="1400" dirty="0">
                <a:latin typeface="Arial" panose="020B0604020202020204" pitchFamily="34" charset="0"/>
                <a:cs typeface="Arial" panose="020B0604020202020204" pitchFamily="34" charset="0"/>
              </a:rPr>
              <a:t>of you </a:t>
            </a:r>
            <a:r>
              <a:rPr lang="en-US" sz="1400" dirty="0" smtClean="0">
                <a:latin typeface="Arial" panose="020B0604020202020204" pitchFamily="34" charset="0"/>
                <a:cs typeface="Arial" panose="020B0604020202020204" pitchFamily="34" charset="0"/>
              </a:rPr>
              <a:t>were 15 years old. You are both now </a:t>
            </a:r>
            <a:r>
              <a:rPr lang="en-US" sz="1400" dirty="0">
                <a:latin typeface="Arial" panose="020B0604020202020204" pitchFamily="34" charset="0"/>
                <a:cs typeface="Arial" panose="020B0604020202020204" pitchFamily="34" charset="0"/>
              </a:rPr>
              <a:t>16 years old. After a break-up, you decide to send the </a:t>
            </a:r>
            <a:r>
              <a:rPr lang="en-US" sz="1400" dirty="0" smtClean="0">
                <a:latin typeface="Arial" panose="020B0604020202020204" pitchFamily="34" charset="0"/>
                <a:cs typeface="Arial" panose="020B0604020202020204" pitchFamily="34" charset="0"/>
              </a:rPr>
              <a:t>pictures </a:t>
            </a:r>
            <a:r>
              <a:rPr lang="en-US" sz="1400" dirty="0">
                <a:latin typeface="Arial" panose="020B0604020202020204" pitchFamily="34" charset="0"/>
                <a:cs typeface="Arial" panose="020B0604020202020204" pitchFamily="34" charset="0"/>
              </a:rPr>
              <a:t>to the entire school. </a:t>
            </a:r>
            <a:r>
              <a:rPr lang="en-US" sz="1400" dirty="0" smtClean="0">
                <a:latin typeface="Arial" panose="020B0604020202020204" pitchFamily="34" charset="0"/>
                <a:cs typeface="Arial" panose="020B0604020202020204" pitchFamily="34" charset="0"/>
              </a:rPr>
              <a:t>You </a:t>
            </a:r>
            <a:r>
              <a:rPr lang="en-US" sz="1400" dirty="0">
                <a:latin typeface="Arial" panose="020B0604020202020204" pitchFamily="34" charset="0"/>
                <a:cs typeface="Arial" panose="020B0604020202020204" pitchFamily="34" charset="0"/>
              </a:rPr>
              <a:t>can </a:t>
            </a:r>
            <a:r>
              <a:rPr lang="en-US" sz="1400" dirty="0" smtClean="0">
                <a:latin typeface="Arial" panose="020B0604020202020204" pitchFamily="34" charset="0"/>
                <a:cs typeface="Arial" panose="020B0604020202020204" pitchFamily="34" charset="0"/>
              </a:rPr>
              <a:t>be </a:t>
            </a:r>
            <a:r>
              <a:rPr lang="en-US" sz="1400" dirty="0">
                <a:latin typeface="Arial" panose="020B0604020202020204" pitchFamily="34" charset="0"/>
                <a:cs typeface="Arial" panose="020B0604020202020204" pitchFamily="34" charset="0"/>
              </a:rPr>
              <a:t>charged with </a:t>
            </a:r>
            <a:r>
              <a:rPr lang="en-US" sz="1400" dirty="0" smtClean="0">
                <a:latin typeface="Arial" panose="020B0604020202020204" pitchFamily="34" charset="0"/>
                <a:cs typeface="Arial" panose="020B0604020202020204" pitchFamily="34" charset="0"/>
              </a:rPr>
              <a:t>possession </a:t>
            </a:r>
            <a:r>
              <a:rPr lang="en-US" sz="1400" dirty="0">
                <a:latin typeface="Arial" panose="020B0604020202020204" pitchFamily="34" charset="0"/>
                <a:cs typeface="Arial" panose="020B0604020202020204" pitchFamily="34" charset="0"/>
              </a:rPr>
              <a:t>of child pornography 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degree, a class D </a:t>
            </a:r>
            <a:r>
              <a:rPr lang="en-US" sz="1400" dirty="0" smtClean="0">
                <a:latin typeface="Arial" panose="020B0604020202020204" pitchFamily="34" charset="0"/>
                <a:cs typeface="Arial" panose="020B0604020202020204" pitchFamily="34" charset="0"/>
              </a:rPr>
              <a:t>felony. </a:t>
            </a:r>
            <a:r>
              <a:rPr lang="en-US" sz="1400" dirty="0">
                <a:latin typeface="Arial" panose="020B0604020202020204" pitchFamily="34" charset="0"/>
                <a:cs typeface="Arial" panose="020B0604020202020204" pitchFamily="34" charset="0"/>
              </a:rPr>
              <a:t>True or False?</a:t>
            </a:r>
          </a:p>
          <a:p>
            <a:pPr lvl="1"/>
            <a:r>
              <a:rPr lang="en-US" sz="1400" dirty="0">
                <a:latin typeface="Arial" panose="020B0604020202020204" pitchFamily="34" charset="0"/>
                <a:cs typeface="Arial" panose="020B0604020202020204" pitchFamily="34" charset="0"/>
              </a:rPr>
              <a:t>A. True </a:t>
            </a:r>
          </a:p>
          <a:p>
            <a:pPr lvl="1"/>
            <a:r>
              <a:rPr lang="en-US" sz="1400" dirty="0">
                <a:latin typeface="Arial" panose="020B0604020202020204" pitchFamily="34" charset="0"/>
                <a:cs typeface="Arial" panose="020B0604020202020204" pitchFamily="34" charset="0"/>
              </a:rPr>
              <a:t>B. False </a:t>
            </a:r>
          </a:p>
          <a:p>
            <a:pPr marL="342900" indent="-342900">
              <a:spcBef>
                <a:spcPts val="600"/>
              </a:spcBef>
              <a:buFont typeface="+mj-lt"/>
              <a:buAutoNum type="arabicPeriod" startAt="18"/>
            </a:pPr>
            <a:r>
              <a:rPr lang="en-US" sz="1400" dirty="0" smtClean="0">
                <a:latin typeface="Arial" panose="020B0604020202020204" pitchFamily="34" charset="0"/>
                <a:cs typeface="Arial" panose="020B0604020202020204" pitchFamily="34" charset="0"/>
              </a:rPr>
              <a:t>What </a:t>
            </a:r>
            <a:r>
              <a:rPr lang="en-US" sz="1400" dirty="0">
                <a:latin typeface="Arial" panose="020B0604020202020204" pitchFamily="34" charset="0"/>
                <a:cs typeface="Arial" panose="020B0604020202020204" pitchFamily="34" charset="0"/>
              </a:rPr>
              <a:t>is the minimum amount of prison time </a:t>
            </a:r>
            <a:r>
              <a:rPr lang="en-US" sz="1400" dirty="0" smtClean="0">
                <a:latin typeface="Arial" panose="020B0604020202020204" pitchFamily="34" charset="0"/>
                <a:cs typeface="Arial" panose="020B0604020202020204" pitchFamily="34" charset="0"/>
              </a:rPr>
              <a:t>a person age 18 or older, or a person transferred from the juvenile court to the adult court, can receive if convicted of possession </a:t>
            </a:r>
            <a:r>
              <a:rPr lang="en-US" sz="1400" dirty="0">
                <a:latin typeface="Arial" panose="020B0604020202020204" pitchFamily="34" charset="0"/>
                <a:cs typeface="Arial" panose="020B0604020202020204" pitchFamily="34" charset="0"/>
              </a:rPr>
              <a:t>of child pornography 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degree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A. 6 months </a:t>
            </a:r>
          </a:p>
          <a:p>
            <a:pPr lvl="1"/>
            <a:r>
              <a:rPr lang="en-US" sz="1400" dirty="0">
                <a:latin typeface="Arial" panose="020B0604020202020204" pitchFamily="34" charset="0"/>
                <a:cs typeface="Arial" panose="020B0604020202020204" pitchFamily="34" charset="0"/>
              </a:rPr>
              <a:t>B. 1 year </a:t>
            </a:r>
          </a:p>
          <a:p>
            <a:pPr lvl="1"/>
            <a:r>
              <a:rPr lang="en-US" sz="1400" dirty="0">
                <a:latin typeface="Arial" panose="020B0604020202020204" pitchFamily="34" charset="0"/>
                <a:cs typeface="Arial" panose="020B0604020202020204" pitchFamily="34" charset="0"/>
              </a:rPr>
              <a:t>C. 2 years </a:t>
            </a:r>
          </a:p>
          <a:p>
            <a:pPr lvl="1"/>
            <a:r>
              <a:rPr lang="en-US" sz="1400" dirty="0">
                <a:latin typeface="Arial" panose="020B0604020202020204" pitchFamily="34" charset="0"/>
                <a:cs typeface="Arial" panose="020B0604020202020204" pitchFamily="34" charset="0"/>
              </a:rPr>
              <a:t>D. 10 years </a:t>
            </a:r>
          </a:p>
          <a:p>
            <a:pPr marL="342900" indent="-342900">
              <a:spcBef>
                <a:spcPts val="600"/>
              </a:spcBef>
              <a:buFont typeface="+mj-lt"/>
              <a:buAutoNum type="arabicPeriod" startAt="19"/>
            </a:pPr>
            <a:r>
              <a:rPr lang="en-US" sz="1400" dirty="0" smtClean="0">
                <a:latin typeface="Arial" panose="020B0604020202020204" pitchFamily="34" charset="0"/>
                <a:cs typeface="Arial" panose="020B0604020202020204" pitchFamily="34" charset="0"/>
              </a:rPr>
              <a:t>Which </a:t>
            </a:r>
            <a:r>
              <a:rPr lang="en-US" sz="1400" dirty="0">
                <a:latin typeface="Arial" panose="020B0604020202020204" pitchFamily="34" charset="0"/>
                <a:cs typeface="Arial" panose="020B0604020202020204" pitchFamily="34" charset="0"/>
              </a:rPr>
              <a:t>of the following are appropriate ways to report bullying to a trusted friend or adult?</a:t>
            </a:r>
          </a:p>
          <a:p>
            <a:pPr marL="457200"/>
            <a:r>
              <a:rPr lang="en-US" sz="1400" dirty="0">
                <a:latin typeface="Arial" panose="020B0604020202020204" pitchFamily="34" charset="0"/>
                <a:cs typeface="Arial" panose="020B0604020202020204" pitchFamily="34" charset="0"/>
              </a:rPr>
              <a:t>A. Talk to him/her in person before or after school/class </a:t>
            </a:r>
          </a:p>
          <a:p>
            <a:pPr marL="457200"/>
            <a:r>
              <a:rPr lang="en-US" sz="1400" dirty="0">
                <a:latin typeface="Arial" panose="020B0604020202020204" pitchFamily="34" charset="0"/>
                <a:cs typeface="Arial" panose="020B0604020202020204" pitchFamily="34" charset="0"/>
              </a:rPr>
              <a:t>B. Write a note and drop it off at the counselor’s office </a:t>
            </a:r>
          </a:p>
          <a:p>
            <a:pPr marL="457200"/>
            <a:r>
              <a:rPr lang="en-US" sz="1400" dirty="0">
                <a:latin typeface="Arial" panose="020B0604020202020204" pitchFamily="34" charset="0"/>
                <a:cs typeface="Arial" panose="020B0604020202020204" pitchFamily="34" charset="0"/>
              </a:rPr>
              <a:t>C. Use an anonymous text or email reporting service that will notify an adult at the school </a:t>
            </a:r>
          </a:p>
          <a:p>
            <a:pPr marL="457200"/>
            <a:r>
              <a:rPr lang="en-US" sz="1400" dirty="0">
                <a:latin typeface="Arial" panose="020B0604020202020204" pitchFamily="34" charset="0"/>
                <a:cs typeface="Arial" panose="020B0604020202020204" pitchFamily="34" charset="0"/>
              </a:rPr>
              <a:t>D. All of the above </a:t>
            </a:r>
          </a:p>
        </p:txBody>
      </p:sp>
    </p:spTree>
    <p:extLst>
      <p:ext uri="{BB962C8B-B14F-4D97-AF65-F5344CB8AC3E}">
        <p14:creationId xmlns:p14="http://schemas.microsoft.com/office/powerpoint/2010/main" val="1403890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095" y="301553"/>
            <a:ext cx="8846545" cy="6724918"/>
          </a:xfrm>
          <a:prstGeom prst="rect">
            <a:avLst/>
          </a:prstGeom>
        </p:spPr>
        <p:txBody>
          <a:bodyPr wrap="square">
            <a:spAutoFit/>
          </a:bodyPr>
          <a:lstStyle/>
          <a:p>
            <a:pPr marL="342900" indent="-342900">
              <a:buFont typeface="+mj-lt"/>
              <a:buAutoNum type="arabicPeriod" startAt="20"/>
            </a:pPr>
            <a:r>
              <a:rPr lang="en-US" sz="1400" dirty="0" smtClean="0">
                <a:latin typeface="Arial" panose="020B0604020202020204" pitchFamily="34" charset="0"/>
                <a:cs typeface="Arial" panose="020B0604020202020204" pitchFamily="34" charset="0"/>
              </a:rPr>
              <a:t>Someone </a:t>
            </a:r>
            <a:r>
              <a:rPr lang="en-US" sz="1400" dirty="0">
                <a:latin typeface="Arial" panose="020B0604020202020204" pitchFamily="34" charset="0"/>
                <a:cs typeface="Arial" panose="020B0604020202020204" pitchFamily="34" charset="0"/>
              </a:rPr>
              <a:t>who engages in bullying someone else physically, verbally, or electronically is called:</a:t>
            </a:r>
          </a:p>
          <a:p>
            <a:pPr indent="457200"/>
            <a:r>
              <a:rPr lang="en-US" sz="1400" dirty="0">
                <a:latin typeface="Arial" panose="020B0604020202020204" pitchFamily="34" charset="0"/>
                <a:cs typeface="Arial" panose="020B0604020202020204" pitchFamily="34" charset="0"/>
              </a:rPr>
              <a:t>A. An abstainer </a:t>
            </a:r>
          </a:p>
          <a:p>
            <a:pPr indent="457200"/>
            <a:r>
              <a:rPr lang="en-US" sz="1400" dirty="0">
                <a:latin typeface="Arial" panose="020B0604020202020204" pitchFamily="34" charset="0"/>
                <a:cs typeface="Arial" panose="020B0604020202020204" pitchFamily="34" charset="0"/>
              </a:rPr>
              <a:t>B. An alligator </a:t>
            </a:r>
          </a:p>
          <a:p>
            <a:pPr indent="457200"/>
            <a:r>
              <a:rPr lang="en-US" sz="1400" dirty="0">
                <a:latin typeface="Arial" panose="020B0604020202020204" pitchFamily="34" charset="0"/>
                <a:cs typeface="Arial" panose="020B0604020202020204" pitchFamily="34" charset="0"/>
              </a:rPr>
              <a:t>C. An alleviator </a:t>
            </a:r>
          </a:p>
          <a:p>
            <a:pPr indent="457200"/>
            <a:r>
              <a:rPr lang="en-US" sz="1400" dirty="0">
                <a:latin typeface="Arial" panose="020B0604020202020204" pitchFamily="34" charset="0"/>
                <a:cs typeface="Arial" panose="020B0604020202020204" pitchFamily="34" charset="0"/>
              </a:rPr>
              <a:t>D. An aggressor </a:t>
            </a:r>
          </a:p>
          <a:p>
            <a:pPr marL="342900" indent="-342900">
              <a:spcBef>
                <a:spcPts val="600"/>
              </a:spcBef>
              <a:buFont typeface="+mj-lt"/>
              <a:buAutoNum type="arabicPeriod" startAt="21"/>
            </a:pPr>
            <a:r>
              <a:rPr lang="en-US" sz="1400" dirty="0" smtClean="0">
                <a:latin typeface="Arial" panose="020B0604020202020204" pitchFamily="34" charset="0"/>
                <a:cs typeface="Arial" panose="020B0604020202020204" pitchFamily="34" charset="0"/>
              </a:rPr>
              <a:t>Which </a:t>
            </a:r>
            <a:r>
              <a:rPr lang="en-US" sz="1400" dirty="0">
                <a:latin typeface="Arial" panose="020B0604020202020204" pitchFamily="34" charset="0"/>
                <a:cs typeface="Arial" panose="020B0604020202020204" pitchFamily="34" charset="0"/>
              </a:rPr>
              <a:t>of the following is NOT an effective strategy to prevent bullying?</a:t>
            </a:r>
          </a:p>
          <a:p>
            <a:pPr marL="457200"/>
            <a:r>
              <a:rPr lang="en-US" sz="1400" dirty="0">
                <a:latin typeface="Arial" panose="020B0604020202020204" pitchFamily="34" charset="0"/>
                <a:cs typeface="Arial" panose="020B0604020202020204" pitchFamily="34" charset="0"/>
              </a:rPr>
              <a:t>A. Enforcement of school policy prohibiting bullying </a:t>
            </a:r>
          </a:p>
          <a:p>
            <a:pPr marL="457200"/>
            <a:r>
              <a:rPr lang="en-US" sz="1400" dirty="0">
                <a:latin typeface="Arial" panose="020B0604020202020204" pitchFamily="34" charset="0"/>
                <a:cs typeface="Arial" panose="020B0604020202020204" pitchFamily="34" charset="0"/>
              </a:rPr>
              <a:t>B. Teaching students and adults kindness and understanding towards everyone </a:t>
            </a:r>
          </a:p>
          <a:p>
            <a:pPr marL="457200"/>
            <a:r>
              <a:rPr lang="en-US" sz="1400" dirty="0">
                <a:latin typeface="Arial" panose="020B0604020202020204" pitchFamily="34" charset="0"/>
                <a:cs typeface="Arial" panose="020B0604020202020204" pitchFamily="34" charset="0"/>
              </a:rPr>
              <a:t>C. Calling someone names when you see her/him bullying </a:t>
            </a:r>
          </a:p>
          <a:p>
            <a:pPr marL="457200"/>
            <a:r>
              <a:rPr lang="en-US" sz="1400" dirty="0">
                <a:latin typeface="Arial" panose="020B0604020202020204" pitchFamily="34" charset="0"/>
                <a:cs typeface="Arial" panose="020B0604020202020204" pitchFamily="34" charset="0"/>
              </a:rPr>
              <a:t>D. Create an attitude among everyone that bullying is not appropriate </a:t>
            </a:r>
          </a:p>
          <a:p>
            <a:pPr marL="342900" indent="-342900">
              <a:spcBef>
                <a:spcPts val="600"/>
              </a:spcBef>
              <a:buFont typeface="+mj-lt"/>
              <a:buAutoNum type="arabicPeriod" startAt="22"/>
            </a:pPr>
            <a:r>
              <a:rPr lang="en-US" sz="1400" dirty="0" smtClean="0">
                <a:latin typeface="Arial" panose="020B0604020202020204" pitchFamily="34" charset="0"/>
                <a:cs typeface="Arial" panose="020B0604020202020204" pitchFamily="34" charset="0"/>
              </a:rPr>
              <a:t>It </a:t>
            </a:r>
            <a:r>
              <a:rPr lang="en-US" sz="1400" dirty="0">
                <a:latin typeface="Arial" panose="020B0604020202020204" pitchFamily="34" charset="0"/>
                <a:cs typeface="Arial" panose="020B0604020202020204" pitchFamily="34" charset="0"/>
              </a:rPr>
              <a:t>is possible for sexting material you sent years ago to continue to bother you. True or False?</a:t>
            </a:r>
          </a:p>
          <a:p>
            <a:pPr marL="457200"/>
            <a:r>
              <a:rPr lang="en-US" sz="1400" dirty="0">
                <a:latin typeface="Arial" panose="020B0604020202020204" pitchFamily="34" charset="0"/>
                <a:cs typeface="Arial" panose="020B0604020202020204" pitchFamily="34" charset="0"/>
              </a:rPr>
              <a:t>A. True </a:t>
            </a:r>
          </a:p>
          <a:p>
            <a:pPr marL="457200"/>
            <a:r>
              <a:rPr lang="en-US" sz="1400" dirty="0">
                <a:latin typeface="Arial" panose="020B0604020202020204" pitchFamily="34" charset="0"/>
                <a:cs typeface="Arial" panose="020B0604020202020204" pitchFamily="34" charset="0"/>
              </a:rPr>
              <a:t>B. False </a:t>
            </a:r>
          </a:p>
          <a:p>
            <a:pPr marL="342900" indent="-342900">
              <a:spcBef>
                <a:spcPts val="600"/>
              </a:spcBef>
              <a:buFont typeface="+mj-lt"/>
              <a:buAutoNum type="arabicPeriod" startAt="23"/>
            </a:pPr>
            <a:r>
              <a:rPr lang="en-US" sz="1400" dirty="0" smtClean="0">
                <a:latin typeface="Arial" panose="020B0604020202020204" pitchFamily="34" charset="0"/>
                <a:cs typeface="Arial" panose="020B0604020202020204" pitchFamily="34" charset="0"/>
              </a:rPr>
              <a:t>Bullying</a:t>
            </a:r>
            <a:r>
              <a:rPr lang="en-US" sz="1400" dirty="0">
                <a:latin typeface="Arial" panose="020B0604020202020204" pitchFamily="34" charset="0"/>
                <a:cs typeface="Arial" panose="020B0604020202020204" pitchFamily="34" charset="0"/>
              </a:rPr>
              <a:t>, sexting, and harassment may overlap in certain cases</a:t>
            </a:r>
          </a:p>
          <a:p>
            <a:pPr indent="457200"/>
            <a:r>
              <a:rPr lang="en-US" sz="1400" dirty="0">
                <a:latin typeface="Arial" panose="020B0604020202020204" pitchFamily="34" charset="0"/>
                <a:cs typeface="Arial" panose="020B0604020202020204" pitchFamily="34" charset="0"/>
              </a:rPr>
              <a:t>A. True </a:t>
            </a:r>
          </a:p>
          <a:p>
            <a:pPr indent="457200"/>
            <a:r>
              <a:rPr lang="en-US" sz="1400" dirty="0">
                <a:latin typeface="Arial" panose="020B0604020202020204" pitchFamily="34" charset="0"/>
                <a:cs typeface="Arial" panose="020B0604020202020204" pitchFamily="34" charset="0"/>
              </a:rPr>
              <a:t>B. False </a:t>
            </a:r>
          </a:p>
          <a:p>
            <a:pPr marL="342900" indent="-342900">
              <a:spcBef>
                <a:spcPts val="600"/>
              </a:spcBef>
              <a:buFont typeface="+mj-lt"/>
              <a:buAutoNum type="arabicPeriod" startAt="24"/>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you are </a:t>
            </a:r>
            <a:r>
              <a:rPr lang="en-US" sz="1400" dirty="0" smtClean="0">
                <a:latin typeface="Arial" panose="020B0604020202020204" pitchFamily="34" charset="0"/>
                <a:cs typeface="Arial" panose="020B0604020202020204" pitchFamily="34" charset="0"/>
              </a:rPr>
              <a:t>involved </a:t>
            </a:r>
            <a:r>
              <a:rPr lang="en-US" sz="1400" dirty="0">
                <a:latin typeface="Arial" panose="020B0604020202020204" pitchFamily="34" charset="0"/>
                <a:cs typeface="Arial" panose="020B0604020202020204" pitchFamily="34" charset="0"/>
              </a:rPr>
              <a:t>in sending sexting material, how might your </a:t>
            </a:r>
            <a:r>
              <a:rPr lang="en-US" sz="1400" dirty="0" smtClean="0">
                <a:latin typeface="Arial" panose="020B0604020202020204" pitchFamily="34" charset="0"/>
                <a:cs typeface="Arial" panose="020B0604020202020204" pitchFamily="34" charset="0"/>
              </a:rPr>
              <a:t>education and career be </a:t>
            </a:r>
            <a:r>
              <a:rPr lang="en-US" sz="1400" dirty="0">
                <a:latin typeface="Arial" panose="020B0604020202020204" pitchFamily="34" charset="0"/>
                <a:cs typeface="Arial" panose="020B0604020202020204" pitchFamily="34" charset="0"/>
              </a:rPr>
              <a:t>affected?</a:t>
            </a:r>
          </a:p>
          <a:p>
            <a:pPr marL="457200"/>
            <a:r>
              <a:rPr lang="en-US" sz="1400" dirty="0">
                <a:latin typeface="Arial" panose="020B0604020202020204" pitchFamily="34" charset="0"/>
                <a:cs typeface="Arial" panose="020B0604020202020204" pitchFamily="34" charset="0"/>
              </a:rPr>
              <a:t>A. </a:t>
            </a:r>
            <a:r>
              <a:rPr lang="en-US" sz="1400" dirty="0" smtClean="0">
                <a:latin typeface="Arial" panose="020B0604020202020204" pitchFamily="34" charset="0"/>
                <a:cs typeface="Arial" panose="020B0604020202020204" pitchFamily="34" charset="0"/>
              </a:rPr>
              <a:t>Employers might not want someone working for them that has inappropriate pictures of themselves on the Internet</a:t>
            </a:r>
            <a:endParaRPr lang="en-US" sz="1400" dirty="0">
              <a:latin typeface="Arial" panose="020B0604020202020204" pitchFamily="34" charset="0"/>
              <a:cs typeface="Arial" panose="020B0604020202020204" pitchFamily="34" charset="0"/>
            </a:endParaRPr>
          </a:p>
          <a:p>
            <a:pPr marL="457200"/>
            <a:r>
              <a:rPr lang="en-US" sz="1400" dirty="0">
                <a:latin typeface="Arial" panose="020B0604020202020204" pitchFamily="34" charset="0"/>
                <a:cs typeface="Arial" panose="020B0604020202020204" pitchFamily="34" charset="0"/>
              </a:rPr>
              <a:t>B. </a:t>
            </a:r>
            <a:r>
              <a:rPr lang="en-US" sz="1400" dirty="0" smtClean="0">
                <a:latin typeface="Arial" panose="020B0604020202020204" pitchFamily="34" charset="0"/>
                <a:cs typeface="Arial" panose="020B0604020202020204" pitchFamily="34" charset="0"/>
              </a:rPr>
              <a:t>College admissions staff may look critically at someone who choose to send inappropriate pictures or video that ended up on the Internet</a:t>
            </a:r>
            <a:endParaRPr lang="en-US" sz="1400" dirty="0">
              <a:latin typeface="Arial" panose="020B0604020202020204" pitchFamily="34" charset="0"/>
              <a:cs typeface="Arial" panose="020B0604020202020204" pitchFamily="34" charset="0"/>
            </a:endParaRPr>
          </a:p>
          <a:p>
            <a:pPr marL="457200"/>
            <a:r>
              <a:rPr lang="en-US" sz="1400" dirty="0">
                <a:latin typeface="Arial" panose="020B0604020202020204" pitchFamily="34" charset="0"/>
                <a:cs typeface="Arial" panose="020B0604020202020204" pitchFamily="34" charset="0"/>
              </a:rPr>
              <a:t>C. Teachers or coaches may decide that your participation in an activity could cause a distraction, so they may choose to hold you out of activities </a:t>
            </a:r>
          </a:p>
          <a:p>
            <a:pPr marL="457200"/>
            <a:r>
              <a:rPr lang="en-US" sz="1400" dirty="0">
                <a:latin typeface="Arial" panose="020B0604020202020204" pitchFamily="34" charset="0"/>
                <a:cs typeface="Arial" panose="020B0604020202020204" pitchFamily="34" charset="0"/>
              </a:rPr>
              <a:t>D. All of the above </a:t>
            </a:r>
            <a:endParaRPr lang="en-US" sz="1400" dirty="0" smtClean="0">
              <a:latin typeface="Arial" panose="020B0604020202020204" pitchFamily="34" charset="0"/>
              <a:cs typeface="Arial" panose="020B0604020202020204" pitchFamily="34" charset="0"/>
            </a:endParaRPr>
          </a:p>
          <a:p>
            <a:pPr marL="342900" indent="-342900">
              <a:spcBef>
                <a:spcPts val="600"/>
              </a:spcBef>
              <a:buFont typeface="+mj-lt"/>
              <a:buAutoNum type="arabicPeriod" startAt="25"/>
            </a:pPr>
            <a:r>
              <a:rPr lang="en-US" sz="1400" dirty="0" smtClean="0">
                <a:latin typeface="Arial" panose="020B0604020202020204" pitchFamily="34" charset="0"/>
                <a:cs typeface="Arial" panose="020B0604020202020204" pitchFamily="34" charset="0"/>
              </a:rPr>
              <a:t>Because </a:t>
            </a:r>
            <a:r>
              <a:rPr lang="en-US" sz="1400" dirty="0">
                <a:latin typeface="Arial" panose="020B0604020202020204" pitchFamily="34" charset="0"/>
                <a:cs typeface="Arial" panose="020B0604020202020204" pitchFamily="34" charset="0"/>
              </a:rPr>
              <a:t>of technology, it is possible for a message, picture, or video you post in elementary, middle school, or high school to affect job or college opportunities you have later in life. True or False?</a:t>
            </a:r>
          </a:p>
          <a:p>
            <a:pPr indent="457200"/>
            <a:r>
              <a:rPr lang="en-US" sz="1400" dirty="0">
                <a:latin typeface="Arial" panose="020B0604020202020204" pitchFamily="34" charset="0"/>
                <a:cs typeface="Arial" panose="020B0604020202020204" pitchFamily="34" charset="0"/>
              </a:rPr>
              <a:t>A. True </a:t>
            </a:r>
          </a:p>
          <a:p>
            <a:pPr indent="457200"/>
            <a:r>
              <a:rPr lang="en-US" sz="1400" dirty="0">
                <a:latin typeface="Arial" panose="020B0604020202020204" pitchFamily="34" charset="0"/>
                <a:cs typeface="Arial" panose="020B0604020202020204" pitchFamily="34" charset="0"/>
              </a:rPr>
              <a:t>B. </a:t>
            </a:r>
            <a:r>
              <a:rPr lang="en-US" sz="1400" dirty="0" smtClean="0">
                <a:latin typeface="Arial" panose="020B0604020202020204" pitchFamily="34" charset="0"/>
                <a:cs typeface="Arial" panose="020B0604020202020204" pitchFamily="34" charset="0"/>
              </a:rPr>
              <a:t>False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33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776036"/>
              </p:ext>
            </p:extLst>
          </p:nvPr>
        </p:nvGraphicFramePr>
        <p:xfrm>
          <a:off x="29882" y="13604"/>
          <a:ext cx="9070847" cy="6879371"/>
        </p:xfrm>
        <a:graphic>
          <a:graphicData uri="http://schemas.openxmlformats.org/drawingml/2006/table">
            <a:tbl>
              <a:tblPr firstRow="1" bandRow="1">
                <a:tableStyleId>{5C22544A-7EE6-4342-B048-85BDC9FD1C3A}</a:tableStyleId>
              </a:tblPr>
              <a:tblGrid>
                <a:gridCol w="975958"/>
                <a:gridCol w="8094889"/>
              </a:tblGrid>
              <a:tr h="35757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74737">
                <a:tc gridSpan="2">
                  <a:txBody>
                    <a:bodyPr/>
                    <a:lstStyle/>
                    <a:p>
                      <a:r>
                        <a:rPr lang="en-US" sz="2800" b="1" dirty="0" smtClean="0"/>
                        <a:t>Table of Contents</a:t>
                      </a:r>
                    </a:p>
                    <a:p>
                      <a:r>
                        <a:rPr lang="en-US" sz="1800" dirty="0" smtClean="0"/>
                        <a:t>A brief overview of the program modules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721131">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a:spcBef>
                          <a:spcPts val="0"/>
                        </a:spcBef>
                      </a:pPr>
                      <a:r>
                        <a:rPr lang="en-US" sz="1400" b="1" dirty="0" smtClean="0"/>
                        <a:t>Module 4 </a:t>
                      </a:r>
                    </a:p>
                    <a:p>
                      <a:pPr algn="l">
                        <a:spcBef>
                          <a:spcPts val="0"/>
                        </a:spcBef>
                      </a:pPr>
                      <a:r>
                        <a:rPr lang="en-US" sz="1400" dirty="0" smtClean="0"/>
                        <a:t>Consequences of Sexting – Social</a:t>
                      </a:r>
                      <a:endParaRPr lang="en-US" sz="1400" dirty="0" smtClean="0">
                        <a:hlinkClick r:id="rId12"/>
                      </a:endParaRPr>
                    </a:p>
                    <a:p>
                      <a:pPr marL="182880" indent="-182880" algn="l">
                        <a:buFont typeface="Arial" panose="020B0604020202020204" pitchFamily="34" charset="0"/>
                        <a:buChar char="•"/>
                      </a:pPr>
                      <a:r>
                        <a:rPr lang="en-US" sz="1400" dirty="0" smtClean="0"/>
                        <a:t>What some of the social losses that might result from sexting?</a:t>
                      </a:r>
                    </a:p>
                    <a:p>
                      <a:pPr marL="182880" indent="-182880" algn="l">
                        <a:buFont typeface="Arial" panose="020B0604020202020204" pitchFamily="34" charset="0"/>
                        <a:buChar char="•"/>
                      </a:pPr>
                      <a:r>
                        <a:rPr lang="en-US" sz="1400" dirty="0" smtClean="0"/>
                        <a:t>How might your sexting behavior affect other people in your life?</a:t>
                      </a:r>
                    </a:p>
                    <a:p>
                      <a:pPr marL="182880" marR="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Megan’s story</a:t>
                      </a:r>
                      <a:endParaRPr lang="en-US" sz="1400" b="1" dirty="0" smtClean="0"/>
                    </a:p>
                    <a:p>
                      <a:pPr algn="l">
                        <a:spcBef>
                          <a:spcPts val="1200"/>
                        </a:spcBef>
                      </a:pPr>
                      <a:r>
                        <a:rPr lang="en-US" sz="1400" b="1" dirty="0" smtClean="0"/>
                        <a:t>Module 5 </a:t>
                      </a:r>
                    </a:p>
                    <a:p>
                      <a:pPr algn="l"/>
                      <a:r>
                        <a:rPr lang="en-US" sz="1400" dirty="0" smtClean="0"/>
                        <a:t>Consequences of Sexting - Emotional</a:t>
                      </a:r>
                      <a:endParaRPr lang="en-US" sz="1400" dirty="0" smtClean="0">
                        <a:hlinkClick r:id="rId13"/>
                      </a:endParaRPr>
                    </a:p>
                    <a:p>
                      <a:pPr marL="182880" indent="-182880" algn="l">
                        <a:buFont typeface="Arial" panose="020B0604020202020204" pitchFamily="34" charset="0"/>
                        <a:buChar char="•"/>
                      </a:pPr>
                      <a:r>
                        <a:rPr lang="en-US" sz="1400" dirty="0" smtClean="0"/>
                        <a:t>What are possible emotional consequences of sexting?</a:t>
                      </a:r>
                    </a:p>
                    <a:p>
                      <a:pPr marL="182880" indent="-182880" algn="l">
                        <a:buFont typeface="Arial" panose="020B0604020202020204" pitchFamily="34" charset="0"/>
                        <a:buChar char="•"/>
                      </a:pPr>
                      <a:r>
                        <a:rPr lang="en-US" sz="1400" dirty="0" smtClean="0"/>
                        <a:t>How might the consequences of sexting have long-term emotional effects?</a:t>
                      </a:r>
                    </a:p>
                    <a:p>
                      <a:pPr algn="l">
                        <a:spcBef>
                          <a:spcPts val="1200"/>
                        </a:spcBef>
                      </a:pPr>
                      <a:r>
                        <a:rPr lang="en-US" sz="1400" b="1" dirty="0" smtClean="0"/>
                        <a:t>Module 6 </a:t>
                      </a:r>
                    </a:p>
                    <a:p>
                      <a:pPr algn="l"/>
                      <a:r>
                        <a:rPr lang="en-US" sz="1400" dirty="0" smtClean="0"/>
                        <a:t>Consequences of Sexting – Educational &amp; Career</a:t>
                      </a:r>
                      <a:endParaRPr lang="en-US" sz="1400" dirty="0" smtClean="0">
                        <a:hlinkClick r:id="rId14"/>
                      </a:endParaRPr>
                    </a:p>
                    <a:p>
                      <a:pPr marL="182880" indent="-182880" algn="l">
                        <a:buFont typeface="Arial" panose="020B0604020202020204" pitchFamily="34" charset="0"/>
                        <a:buChar char="•"/>
                      </a:pPr>
                      <a:r>
                        <a:rPr lang="en-US" sz="1400" dirty="0" smtClean="0"/>
                        <a:t>How can sexting negatively affect your participation in extracurricular activities?</a:t>
                      </a:r>
                    </a:p>
                    <a:p>
                      <a:pPr marL="182880" indent="-182880" algn="l">
                        <a:buFont typeface="Arial" panose="020B0604020202020204" pitchFamily="34" charset="0"/>
                        <a:buChar char="•"/>
                      </a:pPr>
                      <a:r>
                        <a:rPr lang="en-US" sz="1400" dirty="0" smtClean="0"/>
                        <a:t>How can sexting create obstacles in your job application process?</a:t>
                      </a:r>
                    </a:p>
                    <a:p>
                      <a:pPr marL="182880" indent="-182880" algn="l">
                        <a:buFont typeface="Arial" panose="020B0604020202020204" pitchFamily="34" charset="0"/>
                        <a:buChar char="•"/>
                      </a:pPr>
                      <a:r>
                        <a:rPr lang="en-US" sz="1400" dirty="0" smtClean="0"/>
                        <a:t>How can sexting create obstacles in your school application process?</a:t>
                      </a:r>
                    </a:p>
                    <a:p>
                      <a:pPr algn="l">
                        <a:spcBef>
                          <a:spcPts val="1200"/>
                        </a:spcBef>
                      </a:pPr>
                      <a:r>
                        <a:rPr lang="en-US" sz="1400" b="1" dirty="0" smtClean="0"/>
                        <a:t>Module 7</a:t>
                      </a:r>
                      <a:r>
                        <a:rPr lang="en-US" sz="1400" dirty="0" smtClean="0"/>
                        <a:t> </a:t>
                      </a:r>
                    </a:p>
                    <a:p>
                      <a:pPr algn="l"/>
                      <a:r>
                        <a:rPr lang="en-US" sz="1400" dirty="0" smtClean="0"/>
                        <a:t>How Sexting, Bullying, &amp; Harassment are Related</a:t>
                      </a:r>
                      <a:endParaRPr lang="en-US" sz="1400" dirty="0" smtClean="0">
                        <a:hlinkClick r:id="rId15"/>
                      </a:endParaRPr>
                    </a:p>
                    <a:p>
                      <a:pPr marL="182880" indent="-182880" algn="l">
                        <a:buFont typeface="Arial" panose="020B0604020202020204" pitchFamily="34" charset="0"/>
                        <a:buChar char="•"/>
                      </a:pPr>
                      <a:r>
                        <a:rPr lang="en-US" sz="1400" dirty="0" smtClean="0"/>
                        <a:t>What are the various roles involved in bullying?</a:t>
                      </a:r>
                    </a:p>
                    <a:p>
                      <a:pPr marL="182880" indent="-182880" algn="l">
                        <a:buFont typeface="Arial" panose="020B0604020202020204" pitchFamily="34" charset="0"/>
                        <a:buChar char="•"/>
                      </a:pPr>
                      <a:r>
                        <a:rPr lang="en-US" sz="1400" dirty="0" smtClean="0"/>
                        <a:t>How can bullying be prevented?</a:t>
                      </a:r>
                    </a:p>
                    <a:p>
                      <a:pPr marL="182880" indent="-182880" algn="l">
                        <a:buFont typeface="Arial" panose="020B0604020202020204" pitchFamily="34" charset="0"/>
                        <a:buChar char="•"/>
                      </a:pPr>
                      <a:r>
                        <a:rPr lang="en-US" sz="1400" dirty="0" smtClean="0"/>
                        <a:t>How should you respond to bullying?</a:t>
                      </a:r>
                    </a:p>
                    <a:p>
                      <a:pPr marL="182880" indent="-182880" algn="l">
                        <a:buFont typeface="Arial" panose="020B0604020202020204" pitchFamily="34" charset="0"/>
                        <a:buChar char="•"/>
                      </a:pPr>
                      <a:r>
                        <a:rPr lang="en-US" sz="1400" dirty="0" smtClean="0"/>
                        <a:t>What are different ways you can report bullying?</a:t>
                      </a:r>
                    </a:p>
                    <a:p>
                      <a:pPr marL="182880" indent="-182880" algn="l">
                        <a:buFont typeface="Arial" panose="020B0604020202020204" pitchFamily="34" charset="0"/>
                        <a:buChar char="•"/>
                      </a:pPr>
                      <a:r>
                        <a:rPr lang="en-US" sz="1400" dirty="0" smtClean="0"/>
                        <a:t>How are sexting, bullying, and harassment related?</a:t>
                      </a:r>
                    </a:p>
                    <a:p>
                      <a:pPr marL="182880" indent="-182880" algn="l">
                        <a:buFont typeface="Arial" panose="020B0604020202020204" pitchFamily="34" charset="0"/>
                        <a:buChar char="•"/>
                      </a:pPr>
                      <a:r>
                        <a:rPr lang="en-US" sz="1400" dirty="0" smtClean="0"/>
                        <a:t>What does the Connecticut law require schools to do about bullying?</a:t>
                      </a:r>
                    </a:p>
                    <a:p>
                      <a:pPr marL="0" indent="0" algn="l">
                        <a:spcBef>
                          <a:spcPts val="1200"/>
                        </a:spcBef>
                        <a:buFont typeface="Arial" panose="020B0604020202020204" pitchFamily="34" charset="0"/>
                        <a:buNone/>
                      </a:pPr>
                      <a:r>
                        <a:rPr lang="en-US" sz="1400" b="1" dirty="0" smtClean="0"/>
                        <a:t>Summary &amp; Test</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bl>
          </a:graphicData>
        </a:graphic>
      </p:graphicFrame>
      <p:cxnSp>
        <p:nvCxnSpPr>
          <p:cNvPr id="6" name="Straight Connector 5"/>
          <p:cNvCxnSpPr/>
          <p:nvPr/>
        </p:nvCxnSpPr>
        <p:spPr>
          <a:xfrm flipV="1">
            <a:off x="41271"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921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1515826"/>
              </p:ext>
            </p:extLst>
          </p:nvPr>
        </p:nvGraphicFramePr>
        <p:xfrm>
          <a:off x="29882" y="11953"/>
          <a:ext cx="9070847" cy="6766560"/>
        </p:xfrm>
        <a:graphic>
          <a:graphicData uri="http://schemas.openxmlformats.org/drawingml/2006/table">
            <a:tbl>
              <a:tblPr firstRow="1" bandRow="1">
                <a:tableStyleId>{5C22544A-7EE6-4342-B048-85BDC9FD1C3A}</a:tableStyleId>
              </a:tblPr>
              <a:tblGrid>
                <a:gridCol w="926353"/>
                <a:gridCol w="4572000"/>
                <a:gridCol w="3572494"/>
              </a:tblGrid>
              <a:tr h="248434">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538274">
                <a:tc gridSpan="3">
                  <a:txBody>
                    <a:bodyPr/>
                    <a:lstStyle/>
                    <a:p>
                      <a:r>
                        <a:rPr lang="en-US" sz="2800" b="1" kern="1200" dirty="0" smtClean="0">
                          <a:solidFill>
                            <a:schemeClr val="dk1"/>
                          </a:solidFill>
                          <a:latin typeface="+mn-lt"/>
                          <a:ea typeface="+mn-ea"/>
                          <a:cs typeface="+mn-cs"/>
                        </a:rPr>
                        <a:t>Module 1</a:t>
                      </a:r>
                    </a:p>
                    <a:p>
                      <a:r>
                        <a:rPr lang="en-US" sz="1800" b="0" kern="1200" dirty="0" smtClean="0">
                          <a:solidFill>
                            <a:schemeClr val="dk1"/>
                          </a:solidFill>
                          <a:latin typeface="+mn-lt"/>
                          <a:ea typeface="+mn-ea"/>
                          <a:cs typeface="+mn-cs"/>
                        </a:rPr>
                        <a:t>Definitions &amp; Examples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81336">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Module Overview</a:t>
                      </a:r>
                    </a:p>
                    <a:p>
                      <a:r>
                        <a:rPr lang="en-US" sz="1400" b="0" kern="1200" dirty="0" smtClean="0">
                          <a:solidFill>
                            <a:schemeClr val="dk1"/>
                          </a:solidFill>
                          <a:latin typeface="+mn-lt"/>
                          <a:ea typeface="+mn-ea"/>
                          <a:cs typeface="+mn-cs"/>
                        </a:rPr>
                        <a:t>In order to understand concerns about "sexting," it is important to be able to define it. Although there is currently no legal definition of sexting, this module will define sexting and related terms as used in the Sexting Prevention Educational Program.</a:t>
                      </a:r>
                    </a:p>
                    <a:p>
                      <a:r>
                        <a:rPr lang="en-US" sz="1400" b="0" kern="1200" dirty="0" smtClean="0">
                          <a:solidFill>
                            <a:schemeClr val="dk1"/>
                          </a:solidFill>
                          <a:latin typeface="+mn-lt"/>
                          <a:ea typeface="+mn-ea"/>
                          <a:cs typeface="+mn-cs"/>
                        </a:rPr>
                        <a:t>Throughout this program you will see links to the Connecticut</a:t>
                      </a:r>
                      <a:r>
                        <a:rPr lang="en-US" sz="1400" b="0" kern="1200" baseline="0" dirty="0" smtClean="0">
                          <a:solidFill>
                            <a:schemeClr val="dk1"/>
                          </a:solidFill>
                          <a:latin typeface="+mn-lt"/>
                          <a:ea typeface="+mn-ea"/>
                          <a:cs typeface="+mn-cs"/>
                        </a:rPr>
                        <a:t> General Statutes (CGS), Connecticut Public Acts (PA) and selected websites. If you are connected to the Internet while watching the slideshow, by clicking on these links during the slideshow, you will be brought to the text of the actual Connecticut statutes, Public Acts and referenced websites.</a:t>
                      </a:r>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68824">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pPr marL="0" indent="0">
                        <a:buFont typeface="Arial"/>
                        <a:buNone/>
                      </a:pPr>
                      <a:r>
                        <a:rPr lang="en-US" sz="1400" b="0" kern="1200" dirty="0" smtClean="0">
                          <a:solidFill>
                            <a:schemeClr val="dk1"/>
                          </a:solidFill>
                          <a:latin typeface="+mn-lt"/>
                          <a:ea typeface="+mn-ea"/>
                          <a:cs typeface="+mn-cs"/>
                        </a:rPr>
                        <a:t>At the end of this module, you will be able to:</a:t>
                      </a:r>
                    </a:p>
                    <a:p>
                      <a:pPr marL="182880" indent="-182880">
                        <a:buFont typeface="Arial"/>
                        <a:buChar char="•"/>
                      </a:pPr>
                      <a:r>
                        <a:rPr lang="en-US" sz="1400" b="0" kern="1200" dirty="0" smtClean="0">
                          <a:solidFill>
                            <a:schemeClr val="dk1"/>
                          </a:solidFill>
                          <a:latin typeface="+mn-lt"/>
                          <a:ea typeface="+mn-ea"/>
                          <a:cs typeface="+mn-cs"/>
                        </a:rPr>
                        <a:t>Identify two ways to commit the crime of sexting;</a:t>
                      </a:r>
                    </a:p>
                    <a:p>
                      <a:pPr marL="182880" indent="-182880">
                        <a:buFont typeface="Arial"/>
                        <a:buChar char="•"/>
                      </a:pPr>
                      <a:r>
                        <a:rPr lang="en-US" sz="1400" b="0" kern="1200" dirty="0" smtClean="0">
                          <a:solidFill>
                            <a:schemeClr val="dk1"/>
                          </a:solidFill>
                          <a:latin typeface="+mn-lt"/>
                          <a:ea typeface="+mn-ea"/>
                          <a:cs typeface="+mn-cs"/>
                        </a:rPr>
                        <a:t>Recognize the legal definitions of bullying;</a:t>
                      </a:r>
                    </a:p>
                    <a:p>
                      <a:pPr marL="182880" indent="-182880">
                        <a:buFont typeface="Arial"/>
                        <a:buChar char="•"/>
                      </a:pPr>
                      <a:r>
                        <a:rPr lang="en-US" sz="1400" b="0" kern="1200" dirty="0" smtClean="0">
                          <a:solidFill>
                            <a:schemeClr val="dk1"/>
                          </a:solidFill>
                          <a:latin typeface="+mn-lt"/>
                          <a:ea typeface="+mn-ea"/>
                          <a:cs typeface="+mn-cs"/>
                        </a:rPr>
                        <a:t>Identify two ways to commit the crime of harassment;</a:t>
                      </a:r>
                    </a:p>
                    <a:p>
                      <a:pPr marL="182880" indent="-182880">
                        <a:buFont typeface="Arial"/>
                        <a:buChar char="•"/>
                      </a:pPr>
                      <a:r>
                        <a:rPr lang="en-US" sz="1400" b="0" kern="1200" dirty="0" smtClean="0">
                          <a:solidFill>
                            <a:schemeClr val="dk1"/>
                          </a:solidFill>
                          <a:latin typeface="+mn-lt"/>
                          <a:ea typeface="+mn-ea"/>
                          <a:cs typeface="+mn-cs"/>
                        </a:rPr>
                        <a:t>Identify examples of sexting, bullying, cyberbullying, and harassment;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Topics</a:t>
                      </a:r>
                    </a:p>
                    <a:p>
                      <a:r>
                        <a:rPr lang="en-US" sz="1400" b="0" kern="1200" dirty="0" smtClean="0">
                          <a:solidFill>
                            <a:schemeClr val="dk1"/>
                          </a:solidFill>
                          <a:latin typeface="+mn-lt"/>
                          <a:ea typeface="+mn-ea"/>
                          <a:cs typeface="+mn-cs"/>
                        </a:rPr>
                        <a:t>This module will review the following topics:</a:t>
                      </a:r>
                    </a:p>
                    <a:p>
                      <a:pPr marL="182880" indent="-182880">
                        <a:buFont typeface="Arial"/>
                        <a:buChar char="•"/>
                      </a:pPr>
                      <a:r>
                        <a:rPr lang="en-US" sz="1400" b="0" kern="1200" dirty="0" smtClean="0">
                          <a:solidFill>
                            <a:schemeClr val="dk1"/>
                          </a:solidFill>
                          <a:latin typeface="+mn-lt"/>
                          <a:ea typeface="+mn-ea"/>
                          <a:cs typeface="+mn-cs"/>
                        </a:rPr>
                        <a:t>What is sexting?</a:t>
                      </a:r>
                    </a:p>
                    <a:p>
                      <a:pPr marL="182880" indent="-182880">
                        <a:buFont typeface="Arial"/>
                        <a:buChar char="•"/>
                      </a:pPr>
                      <a:r>
                        <a:rPr lang="en-US" sz="1400" b="0" kern="1200" dirty="0" smtClean="0">
                          <a:solidFill>
                            <a:schemeClr val="dk1"/>
                          </a:solidFill>
                          <a:latin typeface="+mn-lt"/>
                          <a:ea typeface="+mn-ea"/>
                          <a:cs typeface="+mn-cs"/>
                        </a:rPr>
                        <a:t>What is bullying?</a:t>
                      </a:r>
                    </a:p>
                    <a:p>
                      <a:pPr marL="182880" indent="-182880">
                        <a:buFont typeface="Arial"/>
                        <a:buChar char="•"/>
                      </a:pPr>
                      <a:r>
                        <a:rPr lang="en-US" sz="1400" b="0" kern="1200" dirty="0" smtClean="0">
                          <a:solidFill>
                            <a:schemeClr val="dk1"/>
                          </a:solidFill>
                          <a:latin typeface="+mn-lt"/>
                          <a:ea typeface="+mn-ea"/>
                          <a:cs typeface="+mn-cs"/>
                        </a:rPr>
                        <a:t>What is </a:t>
                      </a:r>
                      <a:r>
                        <a:rPr lang="en-US" sz="1400" b="0" kern="1200" dirty="0" err="1" smtClean="0">
                          <a:solidFill>
                            <a:schemeClr val="dk1"/>
                          </a:solidFill>
                          <a:latin typeface="+mn-lt"/>
                          <a:ea typeface="+mn-ea"/>
                          <a:cs typeface="+mn-cs"/>
                        </a:rPr>
                        <a:t>cyberbullying</a:t>
                      </a:r>
                      <a:r>
                        <a:rPr lang="en-US" sz="1400" b="0" kern="1200" dirty="0" smtClean="0">
                          <a:solidFill>
                            <a:schemeClr val="dk1"/>
                          </a:solidFill>
                          <a:latin typeface="+mn-lt"/>
                          <a:ea typeface="+mn-ea"/>
                          <a:cs typeface="+mn-cs"/>
                        </a:rPr>
                        <a:t>?</a:t>
                      </a:r>
                    </a:p>
                    <a:p>
                      <a:pPr marL="182880" indent="-182880">
                        <a:buFont typeface="Arial"/>
                        <a:buChar char="•"/>
                      </a:pPr>
                      <a:r>
                        <a:rPr lang="en-US" sz="1400" b="0" kern="1200" dirty="0" smtClean="0">
                          <a:solidFill>
                            <a:schemeClr val="dk1"/>
                          </a:solidFill>
                          <a:latin typeface="+mn-lt"/>
                          <a:ea typeface="+mn-ea"/>
                          <a:cs typeface="+mn-cs"/>
                        </a:rPr>
                        <a:t>What is harassment?</a:t>
                      </a:r>
                      <a:endParaRPr lang="en-US" sz="1100" dirty="0" smtClean="0"/>
                    </a:p>
                    <a:p>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77680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What is sexting?</a:t>
                      </a:r>
                      <a:endParaRPr lang="en-US" sz="1400" b="0" kern="1200" dirty="0" smtClean="0">
                        <a:solidFill>
                          <a:schemeClr val="dk1"/>
                        </a:solidFill>
                        <a:latin typeface="+mn-lt"/>
                        <a:ea typeface="+mn-ea"/>
                        <a:cs typeface="+mn-cs"/>
                      </a:endParaRPr>
                    </a:p>
                    <a:p>
                      <a:r>
                        <a:rPr lang="en-US" sz="1400" b="1" kern="1200" dirty="0" smtClean="0">
                          <a:solidFill>
                            <a:schemeClr val="dk1"/>
                          </a:solidFill>
                          <a:latin typeface="+mn-lt"/>
                          <a:ea typeface="+mn-ea"/>
                          <a:cs typeface="+mn-cs"/>
                        </a:rPr>
                        <a:t>Sexting</a:t>
                      </a:r>
                      <a:r>
                        <a:rPr lang="en-US" sz="1400" b="0" kern="1200" dirty="0" smtClean="0">
                          <a:solidFill>
                            <a:schemeClr val="dk1"/>
                          </a:solidFill>
                          <a:latin typeface="+mn-lt"/>
                          <a:ea typeface="+mn-ea"/>
                          <a:cs typeface="+mn-cs"/>
                        </a:rPr>
                        <a:t> is the act of sending sexually explicit messages, photographs, or videos primarily between mobile phones (Wikipedia) — Connecticut law, </a:t>
                      </a:r>
                      <a:r>
                        <a:rPr lang="en-US" sz="1400" b="0" kern="1200" dirty="0" smtClean="0">
                          <a:solidFill>
                            <a:schemeClr val="dk1"/>
                          </a:solidFill>
                          <a:latin typeface="+mn-lt"/>
                          <a:ea typeface="+mn-ea"/>
                          <a:cs typeface="+mn-cs"/>
                          <a:hlinkClick r:id="rId12"/>
                        </a:rPr>
                        <a:t>CGS §53a-196h</a:t>
                      </a:r>
                      <a:r>
                        <a:rPr lang="en-US" sz="1400" b="0" kern="1200" dirty="0" smtClean="0">
                          <a:solidFill>
                            <a:schemeClr val="dk1"/>
                          </a:solidFill>
                          <a:latin typeface="+mn-lt"/>
                          <a:ea typeface="+mn-ea"/>
                          <a:cs typeface="+mn-cs"/>
                        </a:rPr>
                        <a:t>, does not specifically define “sexting” and does not</a:t>
                      </a:r>
                      <a:r>
                        <a:rPr lang="en-US" sz="1400" b="0" kern="1200" baseline="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include “messages,” only “visual depictions,” but it does include sending or receiving</a:t>
                      </a:r>
                      <a:r>
                        <a:rPr lang="en-US" sz="1400" b="0" kern="1200" baseline="0" dirty="0" smtClean="0">
                          <a:solidFill>
                            <a:schemeClr val="dk1"/>
                          </a:solidFill>
                          <a:latin typeface="+mn-lt"/>
                          <a:ea typeface="+mn-ea"/>
                          <a:cs typeface="+mn-cs"/>
                        </a:rPr>
                        <a:t> such images using </a:t>
                      </a:r>
                      <a:r>
                        <a:rPr lang="en-US" sz="1400" b="0" kern="1200" dirty="0" smtClean="0">
                          <a:solidFill>
                            <a:schemeClr val="dk1"/>
                          </a:solidFill>
                          <a:latin typeface="+mn-lt"/>
                          <a:ea typeface="+mn-ea"/>
                          <a:cs typeface="+mn-cs"/>
                        </a:rPr>
                        <a:t>any "electronic communication</a:t>
                      </a:r>
                      <a:r>
                        <a:rPr lang="en-US" sz="1400" b="0" kern="1200" baseline="0" dirty="0" smtClean="0">
                          <a:solidFill>
                            <a:schemeClr val="dk1"/>
                          </a:solidFill>
                          <a:latin typeface="+mn-lt"/>
                          <a:ea typeface="+mn-ea"/>
                          <a:cs typeface="+mn-cs"/>
                        </a:rPr>
                        <a:t> device</a:t>
                      </a:r>
                      <a:r>
                        <a:rPr lang="en-US" sz="1400" b="0" kern="1200" dirty="0" smtClean="0">
                          <a:solidFill>
                            <a:schemeClr val="dk1"/>
                          </a:solidFill>
                          <a:latin typeface="+mn-lt"/>
                          <a:ea typeface="+mn-ea"/>
                          <a:cs typeface="+mn-cs"/>
                        </a:rPr>
                        <a:t>” such as computers and other digital devices. The term was first popularized in early 21st century, and combines the words "sex" with "texting."</a:t>
                      </a:r>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2" name="Picture 1" descr="M1_A.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62594" y="4628571"/>
            <a:ext cx="2826067" cy="1880716"/>
          </a:xfrm>
          <a:prstGeom prst="rect">
            <a:avLst/>
          </a:prstGeom>
        </p:spPr>
      </p:pic>
    </p:spTree>
    <p:extLst>
      <p:ext uri="{BB962C8B-B14F-4D97-AF65-F5344CB8AC3E}">
        <p14:creationId xmlns:p14="http://schemas.microsoft.com/office/powerpoint/2010/main" val="4116351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3356139"/>
              </p:ext>
            </p:extLst>
          </p:nvPr>
        </p:nvGraphicFramePr>
        <p:xfrm>
          <a:off x="29882" y="11953"/>
          <a:ext cx="9070847" cy="6888480"/>
        </p:xfrm>
        <a:graphic>
          <a:graphicData uri="http://schemas.openxmlformats.org/drawingml/2006/table">
            <a:tbl>
              <a:tblPr firstRow="1" bandRow="1">
                <a:tableStyleId>{5C22544A-7EE6-4342-B048-85BDC9FD1C3A}</a:tableStyleId>
              </a:tblPr>
              <a:tblGrid>
                <a:gridCol w="926353"/>
                <a:gridCol w="5752353"/>
                <a:gridCol w="2392141"/>
              </a:tblGrid>
              <a:tr h="248434">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538274">
                <a:tc gridSpan="3">
                  <a:txBody>
                    <a:bodyPr/>
                    <a:lstStyle/>
                    <a:p>
                      <a:r>
                        <a:rPr lang="en-US" sz="2800" b="1" kern="1200" dirty="0" smtClean="0">
                          <a:solidFill>
                            <a:schemeClr val="dk1"/>
                          </a:solidFill>
                          <a:latin typeface="+mn-lt"/>
                          <a:ea typeface="+mn-ea"/>
                          <a:cs typeface="+mn-cs"/>
                        </a:rPr>
                        <a:t>Module 1</a:t>
                      </a:r>
                    </a:p>
                    <a:p>
                      <a:r>
                        <a:rPr lang="en-US" sz="1800" b="0" kern="1200" dirty="0" smtClean="0">
                          <a:solidFill>
                            <a:schemeClr val="dk1"/>
                          </a:solidFill>
                          <a:latin typeface="+mn-lt"/>
                          <a:ea typeface="+mn-ea"/>
                          <a:cs typeface="+mn-cs"/>
                        </a:rPr>
                        <a:t>Definitions &amp; Examples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81336">
                <a:tc rowSpan="2">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Examples of Sexting</a:t>
                      </a:r>
                    </a:p>
                    <a:p>
                      <a:r>
                        <a:rPr lang="en-US" sz="1400" b="0" kern="1200" dirty="0" smtClean="0">
                          <a:solidFill>
                            <a:schemeClr val="dk1"/>
                          </a:solidFill>
                          <a:latin typeface="+mn-lt"/>
                          <a:ea typeface="+mn-ea"/>
                          <a:cs typeface="+mn-cs"/>
                        </a:rPr>
                        <a:t>You are at a party with a group of friends. They think it would liven up the party to take pictures of each other, without clothes, and send them to each other.</a:t>
                      </a:r>
                    </a:p>
                    <a:p>
                      <a:r>
                        <a:rPr lang="en-US" sz="1400" b="0" kern="1200" dirty="0" smtClean="0">
                          <a:solidFill>
                            <a:schemeClr val="dk1"/>
                          </a:solidFill>
                          <a:latin typeface="+mn-lt"/>
                          <a:ea typeface="+mn-ea"/>
                          <a:cs typeface="+mn-cs"/>
                        </a:rPr>
                        <a:t>During exam week you are too busy to see your boyfriend/girlfriend in person, yet you want them to know that you are thinking of them. You decide to email them photos you took of yourself with your clothes off.</a:t>
                      </a:r>
                    </a:p>
                    <a:p>
                      <a:r>
                        <a:rPr lang="en-US" sz="1400" b="0" kern="1200" dirty="0" smtClean="0">
                          <a:solidFill>
                            <a:schemeClr val="dk1"/>
                          </a:solidFill>
                          <a:latin typeface="+mn-lt"/>
                          <a:ea typeface="+mn-ea"/>
                          <a:cs typeface="+mn-cs"/>
                        </a:rPr>
                        <a:t>After you break up with them, your ex-boyfriend/girlfriend forwards a photo of you without clothes on—a photo you sent them, back when you were still dating— to a close friend of theirs who has promised not to share it with anyone else.</a:t>
                      </a:r>
                    </a:p>
                    <a:p>
                      <a:r>
                        <a:rPr lang="en-US" sz="1400" b="0" kern="1200" dirty="0" smtClean="0">
                          <a:solidFill>
                            <a:schemeClr val="dk1"/>
                          </a:solidFill>
                          <a:latin typeface="+mn-lt"/>
                          <a:ea typeface="+mn-ea"/>
                          <a:cs typeface="+mn-cs"/>
                        </a:rPr>
                        <a:t>It</a:t>
                      </a:r>
                      <a:r>
                        <a:rPr lang="en-US" sz="1400" b="0" kern="1200" baseline="0" dirty="0" smtClean="0">
                          <a:solidFill>
                            <a:schemeClr val="dk1"/>
                          </a:solidFill>
                          <a:latin typeface="+mn-lt"/>
                          <a:ea typeface="+mn-ea"/>
                          <a:cs typeface="+mn-cs"/>
                        </a:rPr>
                        <a:t> was “sexting” when you sent the photos of you to your ex-boyfriend/girlfriend but, if they sent the photos to someone else, they could be charged with a more serious child pornography charge. </a:t>
                      </a:r>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68824">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What is bullying?</a:t>
                      </a:r>
                      <a:endParaRPr lang="en-US" sz="1400" b="0" kern="1200" dirty="0" smtClean="0">
                        <a:solidFill>
                          <a:schemeClr val="dk1"/>
                        </a:solidFill>
                        <a:latin typeface="+mn-lt"/>
                        <a:ea typeface="+mn-ea"/>
                        <a:cs typeface="+mn-cs"/>
                      </a:endParaRPr>
                    </a:p>
                    <a:p>
                      <a:r>
                        <a:rPr lang="en-US" sz="1400" b="0" kern="1200" dirty="0" smtClean="0">
                          <a:solidFill>
                            <a:schemeClr val="dk1"/>
                          </a:solidFill>
                          <a:latin typeface="+mn-lt"/>
                          <a:ea typeface="+mn-ea"/>
                          <a:cs typeface="+mn-cs"/>
                        </a:rPr>
                        <a:t>According to </a:t>
                      </a:r>
                      <a:r>
                        <a:rPr lang="en-US" sz="1400" b="0" kern="1200" dirty="0" smtClean="0">
                          <a:solidFill>
                            <a:schemeClr val="dk1"/>
                          </a:solidFill>
                          <a:latin typeface="+mn-lt"/>
                          <a:ea typeface="+mn-ea"/>
                          <a:cs typeface="+mn-cs"/>
                          <a:hlinkClick r:id="rId12"/>
                        </a:rPr>
                        <a:t>StopBullying.gov</a:t>
                      </a:r>
                      <a:r>
                        <a:rPr lang="en-US" sz="1400" b="0" u="none" kern="1200" dirty="0" smtClean="0">
                          <a:solidFill>
                            <a:schemeClr val="tx1"/>
                          </a:solidFill>
                          <a:latin typeface="+mn-lt"/>
                          <a:ea typeface="+mn-ea"/>
                          <a:cs typeface="+mn-cs"/>
                        </a:rPr>
                        <a:t>, bullying involves:</a:t>
                      </a:r>
                      <a:endParaRPr lang="en-US" sz="1400" b="0" u="none" kern="1200" dirty="0" smtClean="0">
                        <a:solidFill>
                          <a:schemeClr val="tx1"/>
                        </a:solidFill>
                        <a:latin typeface="+mn-lt"/>
                        <a:ea typeface="+mn-ea"/>
                        <a:cs typeface="+mn-cs"/>
                        <a:hlinkClick r:id="rId13"/>
                      </a:endParaRPr>
                    </a:p>
                    <a:p>
                      <a:pPr marL="182880" indent="-182880">
                        <a:buFont typeface="Arial" panose="020B0604020202020204" pitchFamily="34" charset="0"/>
                        <a:buChar char="•"/>
                      </a:pPr>
                      <a:r>
                        <a:rPr lang="en-US" sz="1400" b="1" kern="1200" dirty="0" smtClean="0">
                          <a:solidFill>
                            <a:schemeClr val="dk1"/>
                          </a:solidFill>
                          <a:latin typeface="+mn-lt"/>
                          <a:ea typeface="+mn-ea"/>
                          <a:cs typeface="+mn-cs"/>
                        </a:rPr>
                        <a:t>Imbalance of Power</a:t>
                      </a:r>
                      <a:r>
                        <a:rPr lang="en-US" sz="1400" b="0" kern="1200" dirty="0" smtClean="0">
                          <a:solidFill>
                            <a:schemeClr val="dk1"/>
                          </a:solidFill>
                          <a:latin typeface="+mn-lt"/>
                          <a:ea typeface="+mn-ea"/>
                          <a:cs typeface="+mn-cs"/>
                        </a:rPr>
                        <a:t>: people who bully use their power to control or harm; the people being bullied may have a hard time defending themselves.</a:t>
                      </a:r>
                    </a:p>
                    <a:p>
                      <a:pPr marL="182880" indent="-182880">
                        <a:buFont typeface="Arial" panose="020B0604020202020204" pitchFamily="34" charset="0"/>
                        <a:buChar char="•"/>
                      </a:pPr>
                      <a:r>
                        <a:rPr lang="en-US" sz="1400" b="1" kern="1200" dirty="0" smtClean="0">
                          <a:solidFill>
                            <a:schemeClr val="dk1"/>
                          </a:solidFill>
                          <a:latin typeface="+mn-lt"/>
                          <a:ea typeface="+mn-ea"/>
                          <a:cs typeface="+mn-cs"/>
                        </a:rPr>
                        <a:t>Intent to Cause Harm</a:t>
                      </a:r>
                      <a:r>
                        <a:rPr lang="en-US" sz="1400" b="0" kern="1200" dirty="0" smtClean="0">
                          <a:solidFill>
                            <a:schemeClr val="dk1"/>
                          </a:solidFill>
                          <a:latin typeface="+mn-lt"/>
                          <a:ea typeface="+mn-ea"/>
                          <a:cs typeface="+mn-cs"/>
                        </a:rPr>
                        <a:t>: actions done by accident are not bullying; the person bullying has a goal to cause harm.</a:t>
                      </a:r>
                    </a:p>
                    <a:p>
                      <a:pPr marL="182880" indent="-182880">
                        <a:buFont typeface="Arial" panose="020B0604020202020204" pitchFamily="34" charset="0"/>
                        <a:buChar char="•"/>
                      </a:pPr>
                      <a:r>
                        <a:rPr lang="en-US" sz="1400" b="1" kern="1200" dirty="0" smtClean="0">
                          <a:solidFill>
                            <a:schemeClr val="dk1"/>
                          </a:solidFill>
                          <a:latin typeface="+mn-lt"/>
                          <a:ea typeface="+mn-ea"/>
                          <a:cs typeface="+mn-cs"/>
                        </a:rPr>
                        <a:t>Repetition</a:t>
                      </a:r>
                      <a:r>
                        <a:rPr lang="en-US" sz="1400" b="0" kern="1200" dirty="0" smtClean="0">
                          <a:solidFill>
                            <a:schemeClr val="dk1"/>
                          </a:solidFill>
                          <a:latin typeface="+mn-lt"/>
                          <a:ea typeface="+mn-ea"/>
                          <a:cs typeface="+mn-cs"/>
                        </a:rPr>
                        <a:t>: incidents of bullying happen to the same person over and over by the same person or group.</a:t>
                      </a:r>
                    </a:p>
                    <a:p>
                      <a:r>
                        <a:rPr lang="en-US" sz="1400" b="0" kern="1200" dirty="0" smtClean="0">
                          <a:solidFill>
                            <a:schemeClr val="dk1"/>
                          </a:solidFill>
                          <a:latin typeface="+mn-lt"/>
                          <a:ea typeface="+mn-ea"/>
                          <a:cs typeface="+mn-cs"/>
                        </a:rPr>
                        <a:t>Under Connecticut law, </a:t>
                      </a:r>
                      <a:r>
                        <a:rPr lang="en-US" sz="1400" b="0" kern="1200" dirty="0" smtClean="0">
                          <a:solidFill>
                            <a:schemeClr val="dk1"/>
                          </a:solidFill>
                          <a:latin typeface="+mn-lt"/>
                          <a:ea typeface="+mn-ea"/>
                          <a:cs typeface="+mn-cs"/>
                          <a:hlinkClick r:id="rId14"/>
                        </a:rPr>
                        <a:t>CGS §10-222d</a:t>
                      </a:r>
                      <a:r>
                        <a:rPr lang="en-US" sz="1400" b="0" kern="1200" dirty="0" smtClean="0">
                          <a:solidFill>
                            <a:schemeClr val="dk1"/>
                          </a:solidFill>
                          <a:latin typeface="+mn-lt"/>
                          <a:ea typeface="+mn-ea"/>
                          <a:cs typeface="+mn-cs"/>
                        </a:rPr>
                        <a:t>, bullying can occur in two ways:</a:t>
                      </a:r>
                    </a:p>
                    <a:p>
                      <a:pPr marL="0" indent="0">
                        <a:buNone/>
                      </a:pPr>
                      <a:r>
                        <a:rPr lang="en-US" sz="1400" kern="1200" dirty="0" smtClean="0">
                          <a:solidFill>
                            <a:schemeClr val="dk1"/>
                          </a:solidFill>
                          <a:latin typeface="+mn-lt"/>
                          <a:ea typeface="+mn-ea"/>
                          <a:cs typeface="+mn-cs"/>
                        </a:rPr>
                        <a:t>First, the repeated use by one or more students of a written, oral or electronic communication, such as cyberbullying, directed at or referring to another student attending school in the same school district, or a physical act or gesture by one or more students repeatedly directed at another student attending school in the same school district, that has any of the following effects:</a:t>
                      </a:r>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3" name="Picture 2" descr="M1_B.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48186" y="4130810"/>
            <a:ext cx="2342749" cy="1554480"/>
          </a:xfrm>
          <a:prstGeom prst="rect">
            <a:avLst/>
          </a:prstGeom>
        </p:spPr>
      </p:pic>
    </p:spTree>
    <p:extLst>
      <p:ext uri="{BB962C8B-B14F-4D97-AF65-F5344CB8AC3E}">
        <p14:creationId xmlns:p14="http://schemas.microsoft.com/office/powerpoint/2010/main" val="1269668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63546715"/>
              </p:ext>
            </p:extLst>
          </p:nvPr>
        </p:nvGraphicFramePr>
        <p:xfrm>
          <a:off x="29882" y="11953"/>
          <a:ext cx="9070848" cy="6477000"/>
        </p:xfrm>
        <a:graphic>
          <a:graphicData uri="http://schemas.openxmlformats.org/drawingml/2006/table">
            <a:tbl>
              <a:tblPr firstRow="1" bandRow="1">
                <a:tableStyleId>{5C22544A-7EE6-4342-B048-85BDC9FD1C3A}</a:tableStyleId>
              </a:tblPr>
              <a:tblGrid>
                <a:gridCol w="929256"/>
                <a:gridCol w="5391059"/>
                <a:gridCol w="2750533"/>
              </a:tblGrid>
              <a:tr h="248434">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538274">
                <a:tc gridSpan="3">
                  <a:txBody>
                    <a:bodyPr/>
                    <a:lstStyle/>
                    <a:p>
                      <a:r>
                        <a:rPr lang="en-US" sz="2800" b="1" kern="1200" dirty="0" smtClean="0">
                          <a:solidFill>
                            <a:schemeClr val="dk1"/>
                          </a:solidFill>
                          <a:latin typeface="+mn-lt"/>
                          <a:ea typeface="+mn-ea"/>
                          <a:cs typeface="+mn-cs"/>
                        </a:rPr>
                        <a:t>Module 1</a:t>
                      </a:r>
                    </a:p>
                    <a:p>
                      <a:r>
                        <a:rPr lang="en-US" sz="1800" b="0" kern="1200" dirty="0" smtClean="0">
                          <a:solidFill>
                            <a:schemeClr val="dk1"/>
                          </a:solidFill>
                          <a:latin typeface="+mn-lt"/>
                          <a:ea typeface="+mn-ea"/>
                          <a:cs typeface="+mn-cs"/>
                        </a:rPr>
                        <a:t>Definitions &amp; Examples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981336">
                <a:tc rowSpan="2">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pPr marL="182880" indent="-182880">
                        <a:buFont typeface="+mj-lt"/>
                        <a:buNone/>
                      </a:pPr>
                      <a:r>
                        <a:rPr lang="en-US" sz="1400" b="1" kern="1200" dirty="0" smtClean="0">
                          <a:solidFill>
                            <a:schemeClr val="dk1"/>
                          </a:solidFill>
                          <a:latin typeface="+mn-lt"/>
                          <a:ea typeface="+mn-ea"/>
                          <a:cs typeface="+mn-cs"/>
                        </a:rPr>
                        <a:t>What is bullying (cont’d)?</a:t>
                      </a:r>
                      <a:endParaRPr lang="en-US" sz="1400" b="0" kern="1200" dirty="0" smtClean="0">
                        <a:solidFill>
                          <a:schemeClr val="dk1"/>
                        </a:solidFill>
                        <a:latin typeface="+mn-lt"/>
                        <a:ea typeface="+mn-ea"/>
                        <a:cs typeface="+mn-cs"/>
                      </a:endParaRPr>
                    </a:p>
                    <a:p>
                      <a:pPr marL="182880" indent="-182880">
                        <a:spcBef>
                          <a:spcPts val="600"/>
                        </a:spcBef>
                        <a:buFont typeface="+mj-lt"/>
                        <a:buAutoNum type="romanLcPeriod"/>
                      </a:pPr>
                      <a:r>
                        <a:rPr lang="en-US" sz="1400" kern="1200" dirty="0" smtClean="0">
                          <a:solidFill>
                            <a:schemeClr val="dk1"/>
                          </a:solidFill>
                          <a:latin typeface="+mn-lt"/>
                          <a:ea typeface="+mn-ea"/>
                          <a:cs typeface="+mn-cs"/>
                        </a:rPr>
                        <a:t>causes physical or emotional harm to such student or damage to such student’s property, </a:t>
                      </a:r>
                    </a:p>
                    <a:p>
                      <a:pPr marL="182880" indent="-182880">
                        <a:buFont typeface="+mj-lt"/>
                        <a:buAutoNum type="romanLcPeriod"/>
                      </a:pPr>
                      <a:r>
                        <a:rPr lang="en-US" sz="1400" kern="1200" dirty="0" smtClean="0">
                          <a:solidFill>
                            <a:schemeClr val="dk1"/>
                          </a:solidFill>
                          <a:latin typeface="+mn-lt"/>
                          <a:ea typeface="+mn-ea"/>
                          <a:cs typeface="+mn-cs"/>
                        </a:rPr>
                        <a:t>places such student in reasonable fear of harm to himself or herself, or of damage to his or her property,</a:t>
                      </a:r>
                    </a:p>
                    <a:p>
                      <a:pPr marL="182880" indent="-182880">
                        <a:buFont typeface="+mj-lt"/>
                        <a:buAutoNum type="romanLcPeriod"/>
                      </a:pPr>
                      <a:r>
                        <a:rPr lang="en-US" sz="1400" kern="1200" dirty="0" smtClean="0">
                          <a:solidFill>
                            <a:schemeClr val="dk1"/>
                          </a:solidFill>
                          <a:latin typeface="+mn-lt"/>
                          <a:ea typeface="+mn-ea"/>
                          <a:cs typeface="+mn-cs"/>
                        </a:rPr>
                        <a:t>creates a hostile environment at school for such student, </a:t>
                      </a:r>
                    </a:p>
                    <a:p>
                      <a:pPr marL="182880" indent="-182880">
                        <a:buFont typeface="+mj-lt"/>
                        <a:buAutoNum type="romanLcPeriod"/>
                      </a:pPr>
                      <a:r>
                        <a:rPr lang="en-US" sz="1400" kern="1200" dirty="0" smtClean="0">
                          <a:solidFill>
                            <a:schemeClr val="dk1"/>
                          </a:solidFill>
                          <a:latin typeface="+mn-lt"/>
                          <a:ea typeface="+mn-ea"/>
                          <a:cs typeface="+mn-cs"/>
                        </a:rPr>
                        <a:t>infringes on the rights of such student at school, or </a:t>
                      </a:r>
                    </a:p>
                    <a:p>
                      <a:pPr marL="182880" indent="-182880">
                        <a:buFont typeface="+mj-lt"/>
                        <a:buAutoNum type="romanLcPeriod"/>
                      </a:pPr>
                      <a:r>
                        <a:rPr lang="en-US" sz="1400" kern="1200" dirty="0" smtClean="0">
                          <a:solidFill>
                            <a:schemeClr val="dk1"/>
                          </a:solidFill>
                          <a:latin typeface="+mn-lt"/>
                          <a:ea typeface="+mn-ea"/>
                          <a:cs typeface="+mn-cs"/>
                        </a:rPr>
                        <a:t>substantially disrupts the education process or the orderly operation of a school. </a:t>
                      </a:r>
                    </a:p>
                    <a:p>
                      <a:pPr marL="182880" indent="-182880">
                        <a:buFont typeface="+mj-lt"/>
                        <a:buNone/>
                      </a:pPr>
                      <a:endParaRPr lang="en-US" sz="1400" kern="1200" dirty="0" smtClean="0">
                        <a:solidFill>
                          <a:schemeClr val="dk1"/>
                        </a:solidFill>
                        <a:latin typeface="+mn-lt"/>
                        <a:ea typeface="+mn-ea"/>
                        <a:cs typeface="+mn-cs"/>
                      </a:endParaRPr>
                    </a:p>
                    <a:p>
                      <a:pPr marL="0" indent="0">
                        <a:buFont typeface="+mj-lt"/>
                        <a:buNone/>
                      </a:pPr>
                      <a:r>
                        <a:rPr lang="en-US" sz="1400" kern="1200" dirty="0" smtClean="0">
                          <a:solidFill>
                            <a:schemeClr val="dk1"/>
                          </a:solidFill>
                          <a:latin typeface="+mn-lt"/>
                          <a:ea typeface="+mn-ea"/>
                          <a:cs typeface="+mn-cs"/>
                        </a:rPr>
                        <a:t>Second, “bullying” also includes a written, oral or electronic communication or physical act or gesture based on any actual or perceived differentiating characteristic, such as race, color, religion, ancestry, national origin, gender, sexual orientation, gender identity or expression, socioeconomic status, academic status, physical appearance, or mental, physical, developmental or sensory disability, or by association with an individual or group who has or is perceived to have one or more of such characteristics. </a:t>
                      </a:r>
                    </a:p>
                    <a:p>
                      <a:pPr marL="0" indent="0">
                        <a:spcBef>
                          <a:spcPts val="600"/>
                        </a:spcBef>
                        <a:buFont typeface="+mj-lt"/>
                        <a:buNone/>
                      </a:pPr>
                      <a:r>
                        <a:rPr lang="en-US" sz="1400" kern="1200" dirty="0" smtClean="0">
                          <a:solidFill>
                            <a:schemeClr val="dk1"/>
                          </a:solidFill>
                          <a:latin typeface="+mn-lt"/>
                          <a:ea typeface="+mn-ea"/>
                          <a:cs typeface="+mn-cs"/>
                        </a:rPr>
                        <a:t>In other words, if the motivation for the bully’s communication, act or gesture</a:t>
                      </a:r>
                      <a:r>
                        <a:rPr lang="en-US" sz="1400" kern="1200" baseline="0" dirty="0" smtClean="0">
                          <a:solidFill>
                            <a:schemeClr val="dk1"/>
                          </a:solidFill>
                          <a:latin typeface="+mn-lt"/>
                          <a:ea typeface="+mn-ea"/>
                          <a:cs typeface="+mn-cs"/>
                        </a:rPr>
                        <a:t> is the bully’s perception (whether correct or not) that the target of the bully’s communication, act or gesture possesses one or more of the listed characteristics, such as they are of a particular race or religion, then the bully’s communication act or gesture is an act of bullying.</a:t>
                      </a:r>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568824">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Examples of Bullying</a:t>
                      </a:r>
                    </a:p>
                    <a:p>
                      <a:pPr marL="182880" indent="-182880">
                        <a:spcBef>
                          <a:spcPts val="600"/>
                        </a:spcBef>
                        <a:buFont typeface="Arial" panose="020B0604020202020204" pitchFamily="34" charset="0"/>
                        <a:buChar char="•"/>
                      </a:pPr>
                      <a:r>
                        <a:rPr lang="en-US" sz="1400" b="1" kern="1200" dirty="0" smtClean="0">
                          <a:solidFill>
                            <a:schemeClr val="dk1"/>
                          </a:solidFill>
                          <a:latin typeface="+mn-lt"/>
                          <a:ea typeface="+mn-ea"/>
                          <a:cs typeface="+mn-cs"/>
                        </a:rPr>
                        <a:t>Verbal:</a:t>
                      </a:r>
                      <a:r>
                        <a:rPr lang="en-US" sz="1400" b="0" kern="1200" dirty="0" smtClean="0">
                          <a:solidFill>
                            <a:schemeClr val="dk1"/>
                          </a:solidFill>
                          <a:latin typeface="+mn-lt"/>
                          <a:ea typeface="+mn-ea"/>
                          <a:cs typeface="+mn-cs"/>
                        </a:rPr>
                        <a:t> name-calling, teasing;</a:t>
                      </a:r>
                    </a:p>
                    <a:p>
                      <a:pPr marL="182880" indent="-182880">
                        <a:buFont typeface="Arial" panose="020B0604020202020204" pitchFamily="34" charset="0"/>
                        <a:buChar char="•"/>
                      </a:pPr>
                      <a:r>
                        <a:rPr lang="en-US" sz="1400" b="1" kern="1200" dirty="0" smtClean="0">
                          <a:solidFill>
                            <a:schemeClr val="dk1"/>
                          </a:solidFill>
                          <a:latin typeface="+mn-lt"/>
                          <a:ea typeface="+mn-ea"/>
                          <a:cs typeface="+mn-cs"/>
                        </a:rPr>
                        <a:t>Social:</a:t>
                      </a:r>
                      <a:r>
                        <a:rPr lang="en-US" sz="1400" b="0" kern="1200" dirty="0" smtClean="0">
                          <a:solidFill>
                            <a:schemeClr val="dk1"/>
                          </a:solidFill>
                          <a:latin typeface="+mn-lt"/>
                          <a:ea typeface="+mn-ea"/>
                          <a:cs typeface="+mn-cs"/>
                        </a:rPr>
                        <a:t> spreading rumors, leaving people out on purpose, breaking up friendships;</a:t>
                      </a:r>
                    </a:p>
                    <a:p>
                      <a:pPr marL="182880" indent="-182880">
                        <a:buFont typeface="Arial" panose="020B0604020202020204" pitchFamily="34" charset="0"/>
                        <a:buChar char="•"/>
                      </a:pPr>
                      <a:r>
                        <a:rPr lang="en-US" sz="1400" b="1" kern="1200" dirty="0" smtClean="0">
                          <a:solidFill>
                            <a:schemeClr val="dk1"/>
                          </a:solidFill>
                          <a:latin typeface="+mn-lt"/>
                          <a:ea typeface="+mn-ea"/>
                          <a:cs typeface="+mn-cs"/>
                        </a:rPr>
                        <a:t>Physical:</a:t>
                      </a:r>
                      <a:r>
                        <a:rPr lang="en-US" sz="1400" b="0" kern="1200" dirty="0" smtClean="0">
                          <a:solidFill>
                            <a:schemeClr val="dk1"/>
                          </a:solidFill>
                          <a:latin typeface="+mn-lt"/>
                          <a:ea typeface="+mn-ea"/>
                          <a:cs typeface="+mn-cs"/>
                        </a:rPr>
                        <a:t> hitting, punching, shoving;</a:t>
                      </a:r>
                    </a:p>
                    <a:p>
                      <a:pPr marL="182880" indent="-182880">
                        <a:buFont typeface="Arial" panose="020B0604020202020204" pitchFamily="34" charset="0"/>
                        <a:buChar char="•"/>
                      </a:pPr>
                      <a:r>
                        <a:rPr lang="en-US" sz="1400" b="1" kern="1200" dirty="0" err="1" smtClean="0">
                          <a:solidFill>
                            <a:schemeClr val="dk1"/>
                          </a:solidFill>
                          <a:latin typeface="+mn-lt"/>
                          <a:ea typeface="+mn-ea"/>
                          <a:cs typeface="+mn-cs"/>
                        </a:rPr>
                        <a:t>Cyberbullying</a:t>
                      </a:r>
                      <a:r>
                        <a:rPr lang="en-US" sz="1400" b="1" kern="120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using the Internet,</a:t>
                      </a:r>
                      <a:r>
                        <a:rPr lang="en-US" sz="1400" b="0" kern="1200" baseline="0" dirty="0" smtClean="0">
                          <a:solidFill>
                            <a:schemeClr val="dk1"/>
                          </a:solidFill>
                          <a:latin typeface="+mn-lt"/>
                          <a:ea typeface="+mn-ea"/>
                          <a:cs typeface="+mn-cs"/>
                        </a:rPr>
                        <a:t> mobile phones or other digital technologies to harm others;</a:t>
                      </a:r>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182880" indent="-182880">
                        <a:buFont typeface="Arial" panose="020B0604020202020204" pitchFamily="34" charset="0"/>
                        <a:buChar char="•"/>
                      </a:pPr>
                      <a:endParaRPr lang="en-US" sz="1400" b="0" kern="1200" dirty="0" smtClean="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888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4399570"/>
              </p:ext>
            </p:extLst>
          </p:nvPr>
        </p:nvGraphicFramePr>
        <p:xfrm>
          <a:off x="29882" y="11955"/>
          <a:ext cx="9070847" cy="6766560"/>
        </p:xfrm>
        <a:graphic>
          <a:graphicData uri="http://schemas.openxmlformats.org/drawingml/2006/table">
            <a:tbl>
              <a:tblPr firstRow="1" bandRow="1">
                <a:tableStyleId>{5C22544A-7EE6-4342-B048-85BDC9FD1C3A}</a:tableStyleId>
              </a:tblPr>
              <a:tblGrid>
                <a:gridCol w="927549"/>
                <a:gridCol w="5630898"/>
                <a:gridCol w="2512400"/>
              </a:tblGrid>
              <a:tr h="3544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3">
                  <a:txBody>
                    <a:bodyPr/>
                    <a:lstStyle/>
                    <a:p>
                      <a:r>
                        <a:rPr lang="en-US" sz="2800" b="1" kern="1200" dirty="0" smtClean="0">
                          <a:solidFill>
                            <a:schemeClr val="dk1"/>
                          </a:solidFill>
                          <a:latin typeface="+mn-lt"/>
                          <a:ea typeface="+mn-ea"/>
                          <a:cs typeface="+mn-cs"/>
                        </a:rPr>
                        <a:t>Module 1</a:t>
                      </a:r>
                    </a:p>
                    <a:p>
                      <a:r>
                        <a:rPr lang="en-US" sz="1800" b="0" kern="1200" dirty="0" smtClean="0">
                          <a:solidFill>
                            <a:schemeClr val="dk1"/>
                          </a:solidFill>
                          <a:latin typeface="+mn-lt"/>
                          <a:ea typeface="+mn-ea"/>
                          <a:cs typeface="+mn-cs"/>
                        </a:rPr>
                        <a:t>Definitions &amp; Examples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927746">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is </a:t>
                      </a:r>
                      <a:r>
                        <a:rPr lang="en-US" sz="1400" b="1" kern="1200" dirty="0" err="1" smtClean="0">
                          <a:solidFill>
                            <a:schemeClr val="dk1"/>
                          </a:solidFill>
                          <a:latin typeface="+mn-lt"/>
                          <a:ea typeface="+mn-ea"/>
                          <a:cs typeface="+mn-cs"/>
                        </a:rPr>
                        <a:t>cyberbullying</a:t>
                      </a:r>
                      <a:r>
                        <a:rPr lang="en-US" sz="1400" b="1" kern="1200" dirty="0" smtClean="0">
                          <a:solidFill>
                            <a:schemeClr val="dk1"/>
                          </a:solidFill>
                          <a:latin typeface="+mn-lt"/>
                          <a:ea typeface="+mn-ea"/>
                          <a:cs typeface="+mn-cs"/>
                        </a:rPr>
                        <a:t>?</a:t>
                      </a:r>
                      <a:r>
                        <a:rPr lang="en-US" sz="1400" b="0" kern="1200" dirty="0" smtClean="0">
                          <a:solidFill>
                            <a:schemeClr val="dk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hlinkClick r:id="rId12"/>
                        </a:rPr>
                        <a:t>CGS §10-222d(2)</a:t>
                      </a:r>
                      <a:r>
                        <a:rPr lang="en-US" sz="1400" b="0" kern="1200" dirty="0" smtClean="0">
                          <a:solidFill>
                            <a:schemeClr val="dk1"/>
                          </a:solidFill>
                          <a:latin typeface="+mn-lt"/>
                          <a:ea typeface="+mn-ea"/>
                          <a:cs typeface="+mn-cs"/>
                        </a:rPr>
                        <a:t>, defines </a:t>
                      </a:r>
                      <a:r>
                        <a:rPr lang="en-US" sz="1400" b="0" kern="1200" dirty="0" err="1" smtClean="0">
                          <a:solidFill>
                            <a:schemeClr val="dk1"/>
                          </a:solidFill>
                          <a:latin typeface="+mn-lt"/>
                          <a:ea typeface="+mn-ea"/>
                          <a:cs typeface="+mn-cs"/>
                        </a:rPr>
                        <a:t>cyberbullying</a:t>
                      </a:r>
                      <a:r>
                        <a:rPr lang="en-US" sz="1400" b="0" kern="1200" dirty="0" smtClean="0">
                          <a:solidFill>
                            <a:schemeClr val="dk1"/>
                          </a:solidFill>
                          <a:latin typeface="+mn-lt"/>
                          <a:ea typeface="+mn-ea"/>
                          <a:cs typeface="+mn-cs"/>
                        </a:rPr>
                        <a:t> as: </a:t>
                      </a:r>
                      <a:r>
                        <a:rPr lang="en-US" sz="1400" kern="1200" dirty="0" smtClean="0">
                          <a:solidFill>
                            <a:schemeClr val="dk1"/>
                          </a:solidFill>
                          <a:latin typeface="+mn-lt"/>
                          <a:ea typeface="+mn-ea"/>
                          <a:cs typeface="+mn-cs"/>
                        </a:rPr>
                        <a:t>any act of bullying through the use of the Internet, interactive and digital technologies, cellular mobile telephone or other mobile electronic devices or any electronic communications;</a:t>
                      </a:r>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219200">
                <a:tc vMerge="1">
                  <a:txBody>
                    <a:bodyPr/>
                    <a:lstStyle/>
                    <a:p>
                      <a:endParaRPr lang="en-US"/>
                    </a:p>
                  </a:txBody>
                  <a:tcPr/>
                </a:tc>
                <a:tc gridSpan="2">
                  <a:txBody>
                    <a:bodyPr/>
                    <a:lstStyle/>
                    <a:p>
                      <a:r>
                        <a:rPr lang="en-US" sz="1400" b="1" kern="1200" dirty="0" smtClean="0">
                          <a:solidFill>
                            <a:schemeClr val="dk1"/>
                          </a:solidFill>
                          <a:latin typeface="+mn-lt"/>
                          <a:ea typeface="+mn-ea"/>
                          <a:cs typeface="+mn-cs"/>
                        </a:rPr>
                        <a:t>Examples of </a:t>
                      </a:r>
                      <a:r>
                        <a:rPr lang="en-US" sz="1400" b="1" kern="1200" dirty="0" err="1" smtClean="0">
                          <a:solidFill>
                            <a:schemeClr val="dk1"/>
                          </a:solidFill>
                          <a:latin typeface="+mn-lt"/>
                          <a:ea typeface="+mn-ea"/>
                          <a:cs typeface="+mn-cs"/>
                        </a:rPr>
                        <a:t>cyberbullying</a:t>
                      </a:r>
                      <a:endParaRPr lang="en-US" sz="1400" b="1" kern="1200" dirty="0" smtClean="0">
                        <a:solidFill>
                          <a:schemeClr val="dk1"/>
                        </a:solidFill>
                        <a:latin typeface="+mn-lt"/>
                        <a:ea typeface="+mn-ea"/>
                        <a:cs typeface="+mn-cs"/>
                      </a:endParaRP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Insulting, harassing, humiliating, embarrassing, threatening wall posts, emails, IMs, texts;</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Slam pages via profile, blog site, YouTube, etc.;</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Picture placed on voting site without permission;</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Profile on anonymous response site;</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Fake profiles used for humiliation (Connecticut does not currently have a law that specifically addresses this misconduct.);</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Fake profiles for fake relationship;</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Digital correspondence nurturing "fake" friendship, then "turn &amp; burn;”</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"Trolling" - provoking others into desired emotional response (push buttons);</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"Flaming" - "subtle" trolling that induces emotionally intense convo (gaming);</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742712">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What is harassment?</a:t>
                      </a:r>
                      <a:endParaRPr lang="en-US" sz="1400" b="0" kern="1200" dirty="0" smtClean="0">
                        <a:solidFill>
                          <a:schemeClr val="dk1"/>
                        </a:solidFill>
                        <a:latin typeface="+mn-lt"/>
                        <a:ea typeface="+mn-ea"/>
                        <a:cs typeface="+mn-cs"/>
                      </a:endParaRPr>
                    </a:p>
                    <a:p>
                      <a:pPr marL="0" indent="0">
                        <a:buFont typeface="Arial"/>
                        <a:buNone/>
                      </a:pPr>
                      <a:r>
                        <a:rPr lang="en-US" sz="1400" kern="1200" dirty="0" smtClean="0">
                          <a:solidFill>
                            <a:schemeClr val="dk1"/>
                          </a:solidFill>
                          <a:effectLst/>
                          <a:latin typeface="+mn-lt"/>
                          <a:ea typeface="+mn-ea"/>
                          <a:cs typeface="+mn-cs"/>
                        </a:rPr>
                        <a:t>Under Connecticut law, </a:t>
                      </a:r>
                      <a:r>
                        <a:rPr lang="en-US" sz="1400" kern="1200" dirty="0" smtClean="0">
                          <a:solidFill>
                            <a:schemeClr val="dk1"/>
                          </a:solidFill>
                          <a:effectLst/>
                          <a:latin typeface="+mn-lt"/>
                          <a:ea typeface="+mn-ea"/>
                          <a:cs typeface="+mn-cs"/>
                          <a:hlinkClick r:id="rId13"/>
                        </a:rPr>
                        <a:t>CGS §53a-182b </a:t>
                      </a:r>
                      <a:r>
                        <a:rPr lang="en-US" sz="1400" kern="1200" dirty="0" smtClean="0">
                          <a:solidFill>
                            <a:schemeClr val="dk1"/>
                          </a:solidFill>
                          <a:effectLst/>
                          <a:latin typeface="+mn-lt"/>
                          <a:ea typeface="+mn-ea"/>
                          <a:cs typeface="+mn-cs"/>
                        </a:rPr>
                        <a:t>&amp; </a:t>
                      </a:r>
                      <a:r>
                        <a:rPr lang="en-US" sz="1400" kern="1200" dirty="0" smtClean="0">
                          <a:solidFill>
                            <a:schemeClr val="dk1"/>
                          </a:solidFill>
                          <a:effectLst/>
                          <a:latin typeface="+mn-lt"/>
                          <a:ea typeface="+mn-ea"/>
                          <a:cs typeface="+mn-cs"/>
                          <a:hlinkClick r:id="rId14"/>
                        </a:rPr>
                        <a:t>§53a-183</a:t>
                      </a:r>
                      <a:r>
                        <a:rPr lang="en-US" sz="1400" kern="1200" dirty="0" smtClean="0">
                          <a:solidFill>
                            <a:schemeClr val="dk1"/>
                          </a:solidFill>
                          <a:effectLst/>
                          <a:latin typeface="+mn-lt"/>
                          <a:ea typeface="+mn-ea"/>
                          <a:cs typeface="+mn-cs"/>
                        </a:rPr>
                        <a:t>, harassment occurs when a person: </a:t>
                      </a:r>
                    </a:p>
                    <a:p>
                      <a:pPr marL="182880" indent="-182880">
                        <a:buFont typeface="Arial"/>
                        <a:buChar char="•"/>
                      </a:pPr>
                      <a:r>
                        <a:rPr lang="en-US" sz="1400" kern="1200" dirty="0" smtClean="0">
                          <a:solidFill>
                            <a:schemeClr val="dk1"/>
                          </a:solidFill>
                          <a:effectLst/>
                          <a:latin typeface="+mn-lt"/>
                          <a:ea typeface="+mn-ea"/>
                          <a:cs typeface="+mn-cs"/>
                        </a:rPr>
                        <a:t>with the intent to harass, annoy, alarm or terrorize another person, threatens to kill or physically injure that person or any other person, and communicates such threat by telephone, or by telegraph, mail, computer network, or any other form of written communication, in a manner likely to cause annoyance or alarm; or</a:t>
                      </a:r>
                    </a:p>
                    <a:p>
                      <a:pPr marL="182880" indent="-182880">
                        <a:buFont typeface="Arial"/>
                        <a:buChar char="•"/>
                      </a:pPr>
                      <a:r>
                        <a:rPr lang="en-US" sz="1400" kern="1200" dirty="0" smtClean="0">
                          <a:solidFill>
                            <a:schemeClr val="dk1"/>
                          </a:solidFill>
                          <a:effectLst/>
                          <a:latin typeface="+mn-lt"/>
                          <a:ea typeface="+mn-ea"/>
                          <a:cs typeface="+mn-cs"/>
                        </a:rPr>
                        <a:t>by telephone, they address another in or uses indecent or obscene language; or </a:t>
                      </a:r>
                    </a:p>
                    <a:p>
                      <a:pPr marL="182880" indent="-182880">
                        <a:buFont typeface="Arial"/>
                        <a:buChar char="•"/>
                      </a:pPr>
                      <a:r>
                        <a:rPr lang="en-US" sz="1400" kern="1200" dirty="0" smtClean="0">
                          <a:solidFill>
                            <a:schemeClr val="dk1"/>
                          </a:solidFill>
                          <a:effectLst/>
                          <a:latin typeface="+mn-lt"/>
                          <a:ea typeface="+mn-ea"/>
                          <a:cs typeface="+mn-cs"/>
                        </a:rPr>
                        <a:t>with intent to harass, annoy or alarm another person, they communicate with a person by telegraph or mail, by electronically transmitting a fax through connection with a telephone or computer network, or by any other form of written communication, in a manner likely to cause annoyance or alarm; or  </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7" name="Picture 6" descr="M1_C.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9330" y="1182897"/>
            <a:ext cx="1692200" cy="1122824"/>
          </a:xfrm>
          <a:prstGeom prst="rect">
            <a:avLst/>
          </a:prstGeom>
        </p:spPr>
      </p:pic>
    </p:spTree>
    <p:extLst>
      <p:ext uri="{BB962C8B-B14F-4D97-AF65-F5344CB8AC3E}">
        <p14:creationId xmlns:p14="http://schemas.microsoft.com/office/powerpoint/2010/main" val="318150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6298690"/>
              </p:ext>
            </p:extLst>
          </p:nvPr>
        </p:nvGraphicFramePr>
        <p:xfrm>
          <a:off x="29882" y="11955"/>
          <a:ext cx="9124876" cy="6766560"/>
        </p:xfrm>
        <a:graphic>
          <a:graphicData uri="http://schemas.openxmlformats.org/drawingml/2006/table">
            <a:tbl>
              <a:tblPr firstRow="1" bandRow="1">
                <a:tableStyleId>{5C22544A-7EE6-4342-B048-85BDC9FD1C3A}</a:tableStyleId>
              </a:tblPr>
              <a:tblGrid>
                <a:gridCol w="975958"/>
                <a:gridCol w="6693774"/>
                <a:gridCol w="1455144"/>
              </a:tblGrid>
              <a:tr h="3544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3">
                  <a:txBody>
                    <a:bodyPr/>
                    <a:lstStyle/>
                    <a:p>
                      <a:r>
                        <a:rPr lang="en-US" sz="2800" b="1" kern="1200" dirty="0" smtClean="0">
                          <a:solidFill>
                            <a:schemeClr val="dk1"/>
                          </a:solidFill>
                          <a:latin typeface="+mn-lt"/>
                          <a:ea typeface="+mn-ea"/>
                          <a:cs typeface="+mn-cs"/>
                        </a:rPr>
                        <a:t>Module 1</a:t>
                      </a:r>
                    </a:p>
                    <a:p>
                      <a:r>
                        <a:rPr lang="en-US" sz="1800" b="0" kern="1200" dirty="0" smtClean="0">
                          <a:solidFill>
                            <a:schemeClr val="dk1"/>
                          </a:solidFill>
                          <a:latin typeface="+mn-lt"/>
                          <a:ea typeface="+mn-ea"/>
                          <a:cs typeface="+mn-cs"/>
                        </a:rPr>
                        <a:t>Definitions &amp; Examples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707022">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What is harassment (cont’d)?</a:t>
                      </a:r>
                      <a:endParaRPr lang="en-US" sz="1400" b="0" kern="1200" dirty="0" smtClean="0">
                        <a:solidFill>
                          <a:schemeClr val="dk1"/>
                        </a:solidFill>
                        <a:latin typeface="+mn-lt"/>
                        <a:ea typeface="+mn-ea"/>
                        <a:cs typeface="+mn-cs"/>
                      </a:endParaRPr>
                    </a:p>
                    <a:p>
                      <a:pPr marL="0" indent="0">
                        <a:buFont typeface="Arial"/>
                        <a:buNone/>
                      </a:pPr>
                      <a:r>
                        <a:rPr lang="en-US" sz="1400" kern="1200" dirty="0" smtClean="0">
                          <a:solidFill>
                            <a:schemeClr val="dk1"/>
                          </a:solidFill>
                          <a:effectLst/>
                          <a:latin typeface="+mn-lt"/>
                          <a:ea typeface="+mn-ea"/>
                          <a:cs typeface="+mn-cs"/>
                        </a:rPr>
                        <a:t>Under Connecticut law, harassment also occurs when a person: </a:t>
                      </a:r>
                    </a:p>
                    <a:p>
                      <a:pPr marL="182880" indent="-182880">
                        <a:buFont typeface="Arial"/>
                        <a:buChar char="•"/>
                      </a:pPr>
                      <a:r>
                        <a:rPr lang="en-US" sz="1400" kern="1200" dirty="0" smtClean="0">
                          <a:solidFill>
                            <a:schemeClr val="dk1"/>
                          </a:solidFill>
                          <a:effectLst/>
                          <a:latin typeface="+mn-lt"/>
                          <a:ea typeface="+mn-ea"/>
                          <a:cs typeface="+mn-cs"/>
                        </a:rPr>
                        <a:t>with intent to harass, annoy or alarm another person, they make a telephone call, whether or not a conversation ensues, in a manner likely to cause annoyance or alarm. This would include “hang-up” calls where the caller hangs up when the phone is answered.</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2">
                  <a:txBody>
                    <a:bodyPr/>
                    <a:lstStyle/>
                    <a:p>
                      <a:pPr marL="182880" indent="-182880">
                        <a:buFont typeface="Arial"/>
                        <a:buChar char="•"/>
                      </a:pPr>
                      <a:endParaRPr lang="en-US" sz="1400" kern="1200" dirty="0" smtClean="0">
                        <a:solidFill>
                          <a:schemeClr val="dk1"/>
                        </a:solidFill>
                        <a:effectLst/>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07022">
                <a:tc vMerge="1">
                  <a:txBody>
                    <a:bodyPr/>
                    <a:lstStyle/>
                    <a:p>
                      <a:endParaRPr lang="en-US"/>
                    </a:p>
                  </a:txBody>
                  <a:tcPr/>
                </a:tc>
                <a:tc>
                  <a:txBody>
                    <a:bodyPr/>
                    <a:lstStyle/>
                    <a:p>
                      <a:r>
                        <a:rPr lang="en-US" sz="1400" b="1" kern="1200" dirty="0" smtClean="0">
                          <a:solidFill>
                            <a:schemeClr val="dk1"/>
                          </a:solidFill>
                          <a:latin typeface="+mn-lt"/>
                          <a:ea typeface="+mn-ea"/>
                          <a:cs typeface="+mn-cs"/>
                        </a:rPr>
                        <a:t>Examples of harassment</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Telling someone that you are going to beat them up;</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Unwanted groping, hugging, kissing; using vulgar or sexually provocative language;</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Knocking tray of food over in cafeteria; spitting in food, etc.;</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Shutting someone in a locker;</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Driving dangerously on purpose to frighten other people in the vehicle;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742712">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Other important definitions under Connecticut law:</a:t>
                      </a:r>
                      <a:endParaRPr lang="en-US" sz="1400" b="0" kern="1200" dirty="0" smtClean="0">
                        <a:solidFill>
                          <a:schemeClr val="dk1"/>
                        </a:solidFill>
                        <a:latin typeface="+mn-lt"/>
                        <a:ea typeface="+mn-ea"/>
                        <a:cs typeface="+mn-cs"/>
                      </a:endParaRPr>
                    </a:p>
                    <a:p>
                      <a:pPr marL="182880" marR="0" indent="-182880" algn="l" defTabSz="457200" rtl="0" eaLnBrk="1" fontAlgn="auto" latinLnBrk="0" hangingPunct="1">
                        <a:lnSpc>
                          <a:spcPct val="100000"/>
                        </a:lnSpc>
                        <a:spcBef>
                          <a:spcPts val="0"/>
                        </a:spcBef>
                        <a:spcAft>
                          <a:spcPts val="0"/>
                        </a:spcAft>
                        <a:buClrTx/>
                        <a:buSzTx/>
                        <a:buFont typeface="Arial"/>
                        <a:buChar char="•"/>
                        <a:tabLst/>
                        <a:defRPr/>
                      </a:pPr>
                      <a:r>
                        <a:rPr lang="en-US" sz="1400" kern="1200" dirty="0" smtClean="0">
                          <a:solidFill>
                            <a:schemeClr val="dk1"/>
                          </a:solidFill>
                          <a:latin typeface="+mn-lt"/>
                          <a:ea typeface="+mn-ea"/>
                          <a:cs typeface="+mn-cs"/>
                        </a:rPr>
                        <a:t>“Child pornography” means any visual depiction including any photograph, film, videotape, picture or computer-generated image or picture, whether made or produced by electronic, digital, mechanical or other means, of sexually explicit conduct, where the production of such visual depiction involves the use of a person under sixteen years of age engaging in sexually explicit conduct, provided whether the subject of a visual depiction was a person under sixteen years of age at the time the visual depiction was created is a question to be decided by the trier of fact. </a:t>
                      </a:r>
                      <a:r>
                        <a:rPr lang="en-US" sz="1400" kern="1200" dirty="0" smtClean="0">
                          <a:solidFill>
                            <a:schemeClr val="dk1"/>
                          </a:solidFill>
                          <a:effectLst/>
                          <a:latin typeface="+mn-lt"/>
                          <a:ea typeface="+mn-ea"/>
                          <a:cs typeface="+mn-cs"/>
                          <a:hlinkClick r:id="rId12"/>
                        </a:rPr>
                        <a:t>(CGS §53a-193(13))</a:t>
                      </a:r>
                      <a:endParaRPr lang="en-US" sz="1400" kern="1200" dirty="0" smtClean="0">
                        <a:solidFill>
                          <a:schemeClr val="dk1"/>
                        </a:solidFill>
                        <a:effectLst/>
                        <a:latin typeface="+mn-lt"/>
                        <a:ea typeface="+mn-ea"/>
                        <a:cs typeface="+mn-cs"/>
                      </a:endParaRPr>
                    </a:p>
                    <a:p>
                      <a:pPr marL="182880" marR="0" indent="-182880" algn="l" defTabSz="457200" rtl="0" eaLnBrk="1" fontAlgn="auto" latinLnBrk="0" hangingPunct="1">
                        <a:lnSpc>
                          <a:spcPct val="100000"/>
                        </a:lnSpc>
                        <a:spcBef>
                          <a:spcPts val="0"/>
                        </a:spcBef>
                        <a:spcAft>
                          <a:spcPts val="0"/>
                        </a:spcAft>
                        <a:buClrTx/>
                        <a:buSzTx/>
                        <a:buFont typeface="Arial"/>
                        <a:buChar char="•"/>
                        <a:tabLst/>
                        <a:defRPr/>
                      </a:pPr>
                      <a:r>
                        <a:rPr lang="en-US" sz="1400" kern="1200" dirty="0" smtClean="0">
                          <a:solidFill>
                            <a:schemeClr val="dk1"/>
                          </a:solidFill>
                          <a:effectLst/>
                          <a:latin typeface="+mn-lt"/>
                          <a:ea typeface="+mn-ea"/>
                          <a:cs typeface="+mn-cs"/>
                        </a:rPr>
                        <a:t> </a:t>
                      </a:r>
                      <a:r>
                        <a:rPr lang="en-US" sz="1400" kern="1200" dirty="0" smtClean="0">
                          <a:solidFill>
                            <a:schemeClr val="dk1"/>
                          </a:solidFill>
                          <a:latin typeface="+mn-lt"/>
                          <a:ea typeface="+mn-ea"/>
                          <a:cs typeface="+mn-cs"/>
                        </a:rPr>
                        <a:t>“Sexually explicit conduct” means actual or simulated (A) sexual intercourse, including genital-genital, oral-genital, anal-genital or oral-anal physical contact, whether between persons of the same or opposite sex, or with an artificial genital, (B) bestiality, (C) masturbation, (D) sadistic or masochistic abuse, or (E) lascivious exhibition of the genitals or pubic area of any person. </a:t>
                      </a:r>
                      <a:r>
                        <a:rPr lang="en-US" sz="1400" kern="1200" dirty="0" smtClean="0">
                          <a:solidFill>
                            <a:schemeClr val="dk1"/>
                          </a:solidFill>
                          <a:effectLst/>
                          <a:latin typeface="+mn-lt"/>
                          <a:ea typeface="+mn-ea"/>
                          <a:cs typeface="+mn-cs"/>
                          <a:hlinkClick r:id="rId12"/>
                        </a:rPr>
                        <a:t>(CGS §53a-193(14))</a:t>
                      </a:r>
                      <a:endParaRPr lang="en-US" sz="1400" kern="1200" dirty="0" smtClean="0">
                        <a:solidFill>
                          <a:schemeClr val="dk1"/>
                        </a:solidFill>
                        <a:effectLst/>
                        <a:latin typeface="+mn-lt"/>
                        <a:ea typeface="+mn-ea"/>
                        <a:cs typeface="+mn-cs"/>
                      </a:endParaRPr>
                    </a:p>
                    <a:p>
                      <a:pPr marL="182880" indent="-182880">
                        <a:buFont typeface="Arial"/>
                        <a:buChar char="•"/>
                      </a:pPr>
                      <a:r>
                        <a:rPr lang="en-US" sz="1400" kern="1200" dirty="0" smtClean="0">
                          <a:solidFill>
                            <a:schemeClr val="dk1"/>
                          </a:solidFill>
                          <a:latin typeface="+mn-lt"/>
                          <a:ea typeface="+mn-ea"/>
                          <a:cs typeface="+mn-cs"/>
                        </a:rPr>
                        <a:t>“Visual depiction” includes undeveloped film and videotape and data</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that is capable of conversion into a visual image and includes encrypted data. </a:t>
                      </a:r>
                      <a:r>
                        <a:rPr lang="en-US" sz="1400" kern="1200" dirty="0" smtClean="0">
                          <a:solidFill>
                            <a:schemeClr val="dk1"/>
                          </a:solidFill>
                          <a:effectLst/>
                          <a:latin typeface="+mn-lt"/>
                          <a:ea typeface="+mn-ea"/>
                          <a:cs typeface="+mn-cs"/>
                          <a:hlinkClick r:id="rId12"/>
                        </a:rPr>
                        <a:t>(CGS §53a-193(15))</a:t>
                      </a:r>
                      <a:endParaRPr lang="en-US" sz="14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5" name="Picture 4" descr="M1_D.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18500" y="1500611"/>
            <a:ext cx="1414193" cy="2082899"/>
          </a:xfrm>
          <a:prstGeom prst="rect">
            <a:avLst/>
          </a:prstGeom>
        </p:spPr>
      </p:pic>
    </p:spTree>
    <p:extLst>
      <p:ext uri="{BB962C8B-B14F-4D97-AF65-F5344CB8AC3E}">
        <p14:creationId xmlns:p14="http://schemas.microsoft.com/office/powerpoint/2010/main" val="28815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TotalTime>
  <Words>10085</Words>
  <Application>Microsoft Office PowerPoint</Application>
  <PresentationFormat>On-screen Show (4:3)</PresentationFormat>
  <Paragraphs>926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 Carino</dc:creator>
  <cp:lastModifiedBy>Bonnie Berk</cp:lastModifiedBy>
  <cp:revision>112</cp:revision>
  <cp:lastPrinted>2017-05-22T19:55:31Z</cp:lastPrinted>
  <dcterms:created xsi:type="dcterms:W3CDTF">2015-10-30T15:28:07Z</dcterms:created>
  <dcterms:modified xsi:type="dcterms:W3CDTF">2017-05-22T19:56:31Z</dcterms:modified>
</cp:coreProperties>
</file>