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6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2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342900" indent="1143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685800" indent="228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028700" indent="3429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371600" indent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Calibri" pitchFamily="34" charset="0"/>
              </a:rPr>
              <a:t>Second level</a:t>
            </a:r>
          </a:p>
          <a:p>
            <a:pPr lvl="2"/>
            <a:r>
              <a:rPr lang="en-US" noProof="0" smtClean="0">
                <a:sym typeface="Calibri" pitchFamily="34" charset="0"/>
              </a:rPr>
              <a:t>Third level</a:t>
            </a:r>
          </a:p>
          <a:p>
            <a:pPr lvl="3"/>
            <a:r>
              <a:rPr lang="en-US" noProof="0" smtClean="0">
                <a:sym typeface="Calibri" pitchFamily="34" charset="0"/>
              </a:rPr>
              <a:t>Fourth level</a:t>
            </a:r>
          </a:p>
          <a:p>
            <a:pPr lvl="4"/>
            <a:r>
              <a:rPr lang="en-US" noProof="0" smtClean="0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972417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defTabSz="457200" eaLnBrk="1"/>
            <a:r>
              <a:rPr lang="en-US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Describe the electric and natural gas statutes.</a:t>
            </a:r>
          </a:p>
          <a:p>
            <a:pPr defTabSz="457200" eaLnBrk="1"/>
            <a:r>
              <a:rPr lang="en-US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Why families might use this opportunity to divert funds they should spend on utilities.</a:t>
            </a:r>
          </a:p>
          <a:p>
            <a:pPr defTabSz="457200" eaLnBrk="1"/>
            <a:r>
              <a:rPr lang="en-US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Debt accumulates and on May 1 it may be too late.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Vagueness of “life-threatening”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-Examples: nebulizer, insulin, etc.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Uncomfortable position for medical professionals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Infant protection- Rhode Island/MA Infant Protection- child under 2, utilities cannot be shut off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Tried in CT, compromise was CT Infant Protection- child under 2 has been in hospital, discharged with notes saying the child needs heat and lights, then doctor can sign form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Discuss: 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Income: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TFA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SSI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SSDI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Children’s SSI, other possible state programs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Unemployment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Wages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Child Support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Alimony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Pension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Other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endParaRPr lang="en-US" smtClean="0"/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Expenses: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Housing- talk about subsidy housing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Food vs. Food Stamps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Cellphones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endParaRPr lang="en-US" smtClean="0"/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What can they do without?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Advice but ultimately their call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endParaRPr lang="en-US" smtClean="0"/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Income- Expenses: usually in the red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Arrearage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ITS THE SAME!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endParaRPr lang="en-US" smtClean="0"/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Aspirational situation--&gt; Change Expenses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Foodshare/Foodstamps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Community Resources- 211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Get rid of extra cell phone services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Eliminate landline, Free cell phone from state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Cable changes?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Medicaid- Husky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Income- Expenses: What’s the difference from before?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Discuss: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Wait list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goals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Cannot go below average monthly bill for lights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endParaRPr lang="en-US" smtClean="0"/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endParaRPr lang="en-US" smtClean="0"/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Areas of advocacy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Arrearage forgiveness program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Agreement is ultimately up to client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Do not enter agreement with clients who have zero income and no hope for it in the near future</a:t>
            </a:r>
          </a:p>
          <a:p>
            <a:pPr eaLnBrk="1">
              <a:buClr>
                <a:srgbClr val="000000"/>
              </a:buClr>
              <a:buFont typeface="Calibri" pitchFamily="34" charset="0"/>
              <a:buNone/>
            </a:pPr>
            <a:r>
              <a:rPr lang="en-US" smtClean="0"/>
              <a:t>	Black mark on record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7CE73-5263-445C-BA9F-62842CF3B3CB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20DC-75EE-421A-89EF-5FFEB44080B7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568575"/>
            <a:ext cx="1943100" cy="3565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568575"/>
            <a:ext cx="5676900" cy="3565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225A6-4AB5-4D94-91F5-70147A695DF9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22AB8-1A42-43F8-BE55-8A11759A7655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066BB-4173-4F2F-8981-7F811A5FA9FB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DAA95-29FF-490C-8700-90A7772D4D3F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8613"/>
            <a:ext cx="403860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16C9D-73F0-435B-B3CF-130CC16FF1B7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F9E18-6813-4E7E-8065-697BFA562C9A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627D-08D6-48B4-80C7-F3A413286AD5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AE5D-797F-413A-A91B-9EDCBCDA163B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5DF90-FA2E-4EAB-B978-122053FD5BF0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050F6-822B-443B-9A80-ED9BB5698FA0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1045D-ACF0-4F19-B659-DA0F31670753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C1519-86D4-4FDB-898A-EE41D5D1CD2E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776D8-0A7B-486D-9D7C-5BEA3E0EB454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0266-2C67-4CB7-AAD0-D6B11B8B5B03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3657600"/>
            <a:ext cx="312420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657600"/>
            <a:ext cx="3124200" cy="247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DCCA-A770-4A45-9DE5-F211BE529F30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B113C-364B-4644-8A39-AFB7E427CA06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6A375-F65A-42EE-B938-A9A9355952D5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B377B-F90D-40F2-B065-1646D307E1D8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B065-7D14-4F62-8C06-355459736DD6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8C50-CE87-48DC-B78E-9EA830BDB6E0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685800" y="2568575"/>
            <a:ext cx="7772400" cy="10128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295400" y="3657600"/>
            <a:ext cx="6400800" cy="24765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hangingPunct="0">
              <a:buClrTx/>
              <a:buFontTx/>
              <a:buNone/>
              <a:defRPr/>
            </a:lvl1pPr>
          </a:lstStyle>
          <a:p>
            <a:pPr>
              <a:defRPr/>
            </a:pPr>
            <a:fld id="{3B94352C-9579-42CE-A420-C497F88F859E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598613"/>
            <a:ext cx="8229600" cy="452755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" charset="0"/>
              </a:rPr>
              <a:t>Second level</a:t>
            </a:r>
          </a:p>
          <a:p>
            <a:pPr lvl="2"/>
            <a:r>
              <a:rPr lang="en-US" smtClean="0">
                <a:sym typeface="Helvetica" charset="0"/>
              </a:rPr>
              <a:t>Third level</a:t>
            </a:r>
          </a:p>
          <a:p>
            <a:pPr lvl="3"/>
            <a:r>
              <a:rPr lang="en-US" smtClean="0">
                <a:sym typeface="Helvetica" charset="0"/>
              </a:rPr>
              <a:t>Fourth level</a:t>
            </a:r>
          </a:p>
          <a:p>
            <a:pPr lvl="4"/>
            <a:r>
              <a:rPr lang="en-US" smtClean="0">
                <a:sym typeface="Helvetica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04225" y="6454775"/>
            <a:ext cx="282575" cy="266700"/>
          </a:xfrm>
          <a:prstGeom prst="rect">
            <a:avLst/>
          </a:prstGeom>
          <a:noFill/>
          <a:ln w="12700" cap="flat" cmpd="sng">
            <a:noFill/>
            <a:prstDash val="solid"/>
            <a:round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r" hangingPunct="0">
              <a:buClrTx/>
              <a:buFontTx/>
              <a:buNone/>
              <a:defRPr/>
            </a:lvl1pPr>
          </a:lstStyle>
          <a:p>
            <a:pPr>
              <a:defRPr/>
            </a:pPr>
            <a:fld id="{43DF5B16-A5C5-41F8-8EF5-45376C42919E}" type="slidenum">
              <a:rPr lang="en-US"/>
              <a:pPr>
                <a:defRPr/>
              </a:pPr>
              <a:t>‹#›</a:t>
            </a:fld>
            <a:endParaRPr lang="en-US" sz="1200">
              <a:solidFill>
                <a:srgbClr val="9A9A9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28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1pPr>
      <a:lvl2pPr marL="2286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2pPr>
      <a:lvl3pPr marL="4572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3pPr>
      <a:lvl4pPr marL="6858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4pPr>
      <a:lvl5pPr marL="914400"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5pPr>
      <a:lvl6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6pPr>
      <a:lvl7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7pPr>
      <a:lvl8pPr marL="22860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8pPr>
      <a:lvl9pPr marL="2743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cca-sv-001\shared_data\MLPP\Utility%20Clinic%20Powerpoint\10-22-15\Narrated%20tracks%20for%20KTPO%20PPT\01%20Slide1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7%20Slide10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Training%20Interview%20Outline%20Processsmaller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8%20Slide12.mp3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9%20Slide13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Slide14.mp3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Slide15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2%20Slide16.mp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3%20Slide17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4%20Slide18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5%20Slide19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2%20Slide2.mp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6%20Slide20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7%20Slide21.mp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Training%20Interview%20Good%20Mothersmaller.m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8%20Slide23.mp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19%20Slide24.mp3" TargetMode="Externa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20%20Slide25.mp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Walked%20to%20Eversourcesmaller.m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file:///E:\ArrearageIntro.mp3" TargetMode="External"/><Relationship Id="rId1" Type="http://schemas.openxmlformats.org/officeDocument/2006/relationships/audio" Target="file:///\\cca-sv-001\shared_data\MLPP\Utility%20Clinic%20Powerpoint\10-22-15\Narrated%20tracks%20for%20KTPO%20PPT\21%20Slide27.mp3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dgoldman\Downloads\Arrearage%20Video%20with%20Narration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22%20Slide29.mp3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dgoldman\Desktop\Utility%20Clinic\Powerpoint%20Intro3smaller.mov" TargetMode="External"/><Relationship Id="rId1" Type="http://schemas.openxmlformats.org/officeDocument/2006/relationships/video" Target="file:///\\cca-sv-001\shared_data\MLPP\Utility%20Clinic%20Powerpoint\10-22-15\Powerpoint%20Intro3smaller.mov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Training%20Interview%20WrapUpsmaller.mov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23%20Slide31.mp3" TargetMode="Externa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Powerpoint%20Ending3smaller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24%20Slide33.mp3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kidscounsel.org/mlpp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broswig@connecticutchildrens.org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3%20Slide4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4%20Slide5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5%20Slide6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Who%20are%20the%20Lawyers2smaller.mo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cca-sv-001\shared_data\MLPP\Utility%20Clinic%20Powerpoint\10-22-15\Narrated%20tracks%20for%20KTPO%20PPT\06%20Slide8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cca-sv-001\shared_data\MLPP\Utility%20Clinic%20Powerpoint\10-22-15\Powerpoint%20Working%20with%20Clients%20Option%202-Kidsmaller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971801"/>
            <a:ext cx="8458200" cy="1138238"/>
          </a:xfrm>
        </p:spPr>
        <p:txBody>
          <a:bodyPr/>
          <a:lstStyle/>
          <a:p>
            <a:pPr eaLnBrk="1"/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</a:rPr>
              <a:t>Helping Low-Income Families Keep the Power On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2600" dirty="0" smtClean="0"/>
              <a:t>Utility Clinic Training for Volunteers</a:t>
            </a:r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0" y="4953000"/>
            <a:ext cx="4495800" cy="1066800"/>
          </a:xfrm>
        </p:spPr>
        <p:txBody>
          <a:bodyPr/>
          <a:lstStyle/>
          <a:p>
            <a:pPr algn="ctr" defTabSz="914400" eaLnBrk="1">
              <a:spcBef>
                <a:spcPts val="400"/>
              </a:spcBef>
              <a:buClr>
                <a:srgbClr val="9A9A9A"/>
              </a:buClr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Center for Children’s Advocacy</a:t>
            </a:r>
          </a:p>
          <a:p>
            <a:pPr algn="ctr" defTabSz="914400" eaLnBrk="1">
              <a:spcBef>
                <a:spcPts val="400"/>
              </a:spcBef>
              <a:buClr>
                <a:srgbClr val="9A9A9A"/>
              </a:buClr>
            </a:pP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Medical Legal Partnership Project</a:t>
            </a:r>
          </a:p>
          <a:p>
            <a:pPr algn="ctr" defTabSz="914400" eaLnBrk="1">
              <a:spcBef>
                <a:spcPts val="400"/>
              </a:spcBef>
              <a:buClr>
                <a:srgbClr val="9A9A9A"/>
              </a:buClr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kidscounsel.org/</a:t>
            </a:r>
            <a:r>
              <a:rPr lang="en-US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mlpp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4" name="01 Slide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Greet the Client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751013"/>
            <a:ext cx="6781800" cy="3811587"/>
          </a:xfrm>
        </p:spPr>
        <p:txBody>
          <a:bodyPr/>
          <a:lstStyle/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Introduce yourself</a:t>
            </a: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Set out clinic goals and schedule</a:t>
            </a:r>
            <a:endParaRPr lang="en-US" sz="28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1092200" lvl="1" indent="-4572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Discuss utility arrearage</a:t>
            </a:r>
          </a:p>
          <a:p>
            <a:pPr marL="1092200" lvl="1" indent="-4572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Obtain demographic information</a:t>
            </a:r>
          </a:p>
          <a:p>
            <a:pPr marL="1092200" lvl="1" indent="-4572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Discuss household budget</a:t>
            </a:r>
          </a:p>
          <a:p>
            <a:pPr marL="1092200" lvl="1" indent="-4572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Offer cost-saving tips</a:t>
            </a:r>
          </a:p>
          <a:p>
            <a:pPr marL="1092200" lvl="1" indent="-4572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Meet with Utility Company</a:t>
            </a:r>
            <a:endParaRPr lang="en-US" dirty="0" smtClean="0"/>
          </a:p>
        </p:txBody>
      </p:sp>
      <p:sp>
        <p:nvSpPr>
          <p:cNvPr id="14340" name="AutoShape 3"/>
          <p:cNvSpPr>
            <a:spLocks/>
          </p:cNvSpPr>
          <p:nvPr/>
        </p:nvSpPr>
        <p:spPr bwMode="auto">
          <a:xfrm>
            <a:off x="8404225" y="6454775"/>
            <a:ext cx="280988" cy="266700"/>
          </a:xfrm>
          <a:custGeom>
            <a:avLst/>
            <a:gdLst>
              <a:gd name="T0" fmla="*/ 1827645 w 21600"/>
              <a:gd name="T1" fmla="*/ 1646502 h 21600"/>
              <a:gd name="T2" fmla="*/ 1827645 w 21600"/>
              <a:gd name="T3" fmla="*/ 1646502 h 21600"/>
              <a:gd name="T4" fmla="*/ 1827645 w 21600"/>
              <a:gd name="T5" fmla="*/ 1646502 h 21600"/>
              <a:gd name="T6" fmla="*/ 182764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7 Slide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ining Interview Outline Process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Collecting Information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47025" cy="4038600"/>
          </a:xfrm>
        </p:spPr>
        <p:txBody>
          <a:bodyPr/>
          <a:lstStyle/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Demographic information used by </a:t>
            </a: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Arial" pitchFamily="34" charset="0"/>
                <a:cs typeface="Arial" pitchFamily="34" charset="0"/>
                <a:sym typeface="Arial" pitchFamily="34" charset="0"/>
              </a:rPr>
              <a:t>U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tility </a:t>
            </a:r>
            <a:r>
              <a:rPr lang="en-US" sz="3200" dirty="0">
                <a:latin typeface="Arial" pitchFamily="34" charset="0"/>
                <a:cs typeface="Arial" pitchFamily="34" charset="0"/>
                <a:sym typeface="Arial" pitchFamily="34" charset="0"/>
              </a:rPr>
              <a:t>C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ompany</a:t>
            </a: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Center for Children’s Advocacy</a:t>
            </a: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endParaRPr lang="en-US" sz="20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Remember to ask:</a:t>
            </a: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How did you learn </a:t>
            </a: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bout this clinic?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388" name="AutoShape 3"/>
          <p:cNvSpPr>
            <a:spLocks/>
          </p:cNvSpPr>
          <p:nvPr/>
        </p:nvSpPr>
        <p:spPr bwMode="auto">
          <a:xfrm>
            <a:off x="8404225" y="6454775"/>
            <a:ext cx="280988" cy="266700"/>
          </a:xfrm>
          <a:custGeom>
            <a:avLst/>
            <a:gdLst>
              <a:gd name="T0" fmla="*/ 1827645 w 21600"/>
              <a:gd name="T1" fmla="*/ 1646502 h 21600"/>
              <a:gd name="T2" fmla="*/ 1827645 w 21600"/>
              <a:gd name="T3" fmla="*/ 1646502 h 21600"/>
              <a:gd name="T4" fmla="*/ 1827645 w 21600"/>
              <a:gd name="T5" fmla="*/ 1646502 h 21600"/>
              <a:gd name="T6" fmla="*/ 182764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pic>
        <p:nvPicPr>
          <p:cNvPr id="16389" name="Picture 4" descr="pasted-image.png"/>
          <p:cNvPicPr>
            <a:picLocks noChangeAspect="1"/>
          </p:cNvPicPr>
          <p:nvPr/>
        </p:nvPicPr>
        <p:blipFill rotWithShape="1">
          <a:blip r:embed="rId3" cstate="print"/>
          <a:srcRect l="6720" b="11401"/>
          <a:stretch/>
        </p:blipFill>
        <p:spPr bwMode="auto">
          <a:xfrm>
            <a:off x="4430428" y="3648478"/>
            <a:ext cx="4561171" cy="243771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8 Slide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pic>
        <p:nvPicPr>
          <p:cNvPr id="17411" name="Picture 2" descr="pasted-image.tif"/>
          <p:cNvPicPr>
            <a:picLocks noChangeAspect="1"/>
          </p:cNvPicPr>
          <p:nvPr/>
        </p:nvPicPr>
        <p:blipFill rotWithShape="1">
          <a:blip r:embed="rId3" cstate="print"/>
          <a:srcRect l="8445" t="4100" r="5737" b="3748"/>
          <a:stretch/>
        </p:blipFill>
        <p:spPr bwMode="auto">
          <a:xfrm>
            <a:off x="3962400" y="228600"/>
            <a:ext cx="4265282" cy="597515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104471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Intake Form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9 Slide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Medical Protection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827213"/>
            <a:ext cx="6248400" cy="1601787"/>
          </a:xfrm>
        </p:spPr>
        <p:txBody>
          <a:bodyPr/>
          <a:lstStyle/>
          <a:p>
            <a:pPr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Life threatening condition</a:t>
            </a:r>
          </a:p>
          <a:p>
            <a:pPr marL="342900" indent="-3429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Physician must verify </a:t>
            </a:r>
            <a:b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 writing</a:t>
            </a:r>
            <a:endParaRPr lang="en-US" sz="3200" dirty="0" smtClean="0"/>
          </a:p>
        </p:txBody>
      </p:sp>
      <p:pic>
        <p:nvPicPr>
          <p:cNvPr id="9221" name="Picture 4" descr="pasted-image.png"/>
          <p:cNvPicPr>
            <a:picLocks noChangeAspect="1"/>
          </p:cNvPicPr>
          <p:nvPr/>
        </p:nvPicPr>
        <p:blipFill rotWithShape="1">
          <a:blip r:embed="rId3" cstate="print"/>
          <a:srcRect l="18740"/>
          <a:stretch/>
        </p:blipFill>
        <p:spPr bwMode="auto">
          <a:xfrm>
            <a:off x="5971624" y="2590800"/>
            <a:ext cx="2943776" cy="36226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de1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46163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Infant Protection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3737" y="1219200"/>
            <a:ext cx="7764463" cy="2430462"/>
          </a:xfrm>
        </p:spPr>
        <p:txBody>
          <a:bodyPr/>
          <a:lstStyle/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Infant under 24 months</a:t>
            </a:r>
          </a:p>
          <a:p>
            <a:pPr marL="342900" indent="-3429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Point of hospital discharge</a:t>
            </a:r>
          </a:p>
          <a:p>
            <a:pPr marL="342900" indent="-3429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Absence of heat or light affects </a:t>
            </a:r>
            <a:b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infant’s “health and well-being”</a:t>
            </a:r>
            <a:endParaRPr lang="en-US" dirty="0" smtClean="0"/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pic>
        <p:nvPicPr>
          <p:cNvPr id="10245" name="Picture 4" descr="pasted-image.tif"/>
          <p:cNvPicPr>
            <a:picLocks noChangeAspect="1"/>
          </p:cNvPicPr>
          <p:nvPr/>
        </p:nvPicPr>
        <p:blipFill rotWithShape="1">
          <a:blip r:embed="rId4" cstate="print"/>
          <a:srcRect t="4556" b="8147"/>
          <a:stretch/>
        </p:blipFill>
        <p:spPr bwMode="auto">
          <a:xfrm>
            <a:off x="5867400" y="3555748"/>
            <a:ext cx="3048000" cy="261645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de1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5715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00125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Budget Counseling</a:t>
            </a:r>
          </a:p>
        </p:txBody>
      </p:sp>
      <p:sp>
        <p:nvSpPr>
          <p:cNvPr id="18435" name="AutoShape 2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18436" name="AutoShape 3"/>
          <p:cNvSpPr>
            <a:spLocks/>
          </p:cNvSpPr>
          <p:nvPr/>
        </p:nvSpPr>
        <p:spPr bwMode="auto">
          <a:xfrm>
            <a:off x="1676400" y="3136900"/>
            <a:ext cx="5867400" cy="368300"/>
          </a:xfrm>
          <a:custGeom>
            <a:avLst/>
            <a:gdLst>
              <a:gd name="T0" fmla="*/ 796906992 w 21600"/>
              <a:gd name="T1" fmla="*/ 3139928 h 21600"/>
              <a:gd name="T2" fmla="*/ 796906992 w 21600"/>
              <a:gd name="T3" fmla="*/ 3139928 h 21600"/>
              <a:gd name="T4" fmla="*/ 796906992 w 21600"/>
              <a:gd name="T5" fmla="*/ 3139928 h 21600"/>
              <a:gd name="T6" fmla="*/ 796906992 w 21600"/>
              <a:gd name="T7" fmla="*/ 313992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>
              <a:buClr>
                <a:srgbClr val="000000"/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  <a:p>
            <a:pPr marL="514350" indent="-514350" algn="ctr" hangingPunct="0">
              <a:buClr>
                <a:srgbClr val="000000"/>
              </a:buClr>
              <a:buAutoNum type="arabicPeriod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hangingPunct="0">
              <a:buClr>
                <a:srgbClr val="000000"/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aspirational budget</a:t>
            </a:r>
          </a:p>
          <a:p>
            <a:pPr marL="514350" indent="-514350" algn="ctr" hangingPunct="0">
              <a:buClr>
                <a:srgbClr val="000000"/>
              </a:buClr>
              <a:buFont typeface="Calibri" pitchFamily="34" charset="0"/>
              <a:buAutoNum type="arabicParenR"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2 Slide1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19460" name="AutoShape 3"/>
          <p:cNvSpPr>
            <a:spLocks/>
          </p:cNvSpPr>
          <p:nvPr/>
        </p:nvSpPr>
        <p:spPr bwMode="auto">
          <a:xfrm>
            <a:off x="457200" y="1828800"/>
            <a:ext cx="3200400" cy="1600200"/>
          </a:xfrm>
          <a:custGeom>
            <a:avLst/>
            <a:gdLst>
              <a:gd name="T0" fmla="*/ 951209679 w 21600"/>
              <a:gd name="T1" fmla="*/ 13440833 h 21600"/>
              <a:gd name="T2" fmla="*/ 951209679 w 21600"/>
              <a:gd name="T3" fmla="*/ 13440833 h 21600"/>
              <a:gd name="T4" fmla="*/ 951209679 w 21600"/>
              <a:gd name="T5" fmla="*/ 13440833 h 21600"/>
              <a:gd name="T6" fmla="*/ 951209679 w 21600"/>
              <a:gd name="T7" fmla="*/ 134408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Sheet 1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3 Slide1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5791200"/>
            <a:ext cx="304800" cy="304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4671677" cy="61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19212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Budget Counseling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400" b="1" dirty="0" smtClean="0">
                <a:solidFill>
                  <a:schemeClr val="accent6">
                    <a:lumMod val="75000"/>
                  </a:schemeClr>
                </a:solidFill>
              </a:rPr>
              <a:t>Evaluating Income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2328863"/>
            <a:ext cx="6781800" cy="2547937"/>
          </a:xfrm>
        </p:spPr>
        <p:txBody>
          <a:bodyPr/>
          <a:lstStyle/>
          <a:p>
            <a:pPr defTabSz="914400" eaLnBrk="1">
              <a:spcBef>
                <a:spcPts val="700"/>
              </a:spcBef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Income Sources</a:t>
            </a:r>
          </a:p>
          <a:p>
            <a:pPr defTabSz="914400" eaLnBrk="1">
              <a:spcBef>
                <a:spcPts val="7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State and Federal Programs (monthly)</a:t>
            </a:r>
          </a:p>
          <a:p>
            <a:pPr defTabSz="914400" eaLnBrk="1">
              <a:spcBef>
                <a:spcPts val="7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Employment (weekly/biweekly)</a:t>
            </a:r>
          </a:p>
          <a:p>
            <a:pPr defTabSz="914400" eaLnBrk="1">
              <a:spcBef>
                <a:spcPts val="700"/>
              </a:spcBef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3.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Alimony/child support (only if reliable)</a:t>
            </a:r>
            <a:endParaRPr lang="en-US" dirty="0" smtClean="0"/>
          </a:p>
        </p:txBody>
      </p:sp>
      <p:sp>
        <p:nvSpPr>
          <p:cNvPr id="20484" name="AutoShape 3"/>
          <p:cNvSpPr>
            <a:spLocks/>
          </p:cNvSpPr>
          <p:nvPr/>
        </p:nvSpPr>
        <p:spPr bwMode="auto">
          <a:xfrm>
            <a:off x="8404225" y="6454775"/>
            <a:ext cx="280988" cy="266700"/>
          </a:xfrm>
          <a:custGeom>
            <a:avLst/>
            <a:gdLst>
              <a:gd name="T0" fmla="*/ 1827645 w 21600"/>
              <a:gd name="T1" fmla="*/ 1646502 h 21600"/>
              <a:gd name="T2" fmla="*/ 1827645 w 21600"/>
              <a:gd name="T3" fmla="*/ 1646502 h 21600"/>
              <a:gd name="T4" fmla="*/ 1827645 w 21600"/>
              <a:gd name="T5" fmla="*/ 1646502 h 21600"/>
              <a:gd name="T6" fmla="*/ 182764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4 Slide1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8087"/>
          </a:xfrm>
        </p:spPr>
        <p:txBody>
          <a:bodyPr/>
          <a:lstStyle/>
          <a:p>
            <a:pPr eaLnBrk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Budget Counseling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3400" b="1" dirty="0">
                <a:solidFill>
                  <a:srgbClr val="C00000"/>
                </a:solidFill>
              </a:rPr>
              <a:t>Evaluating </a:t>
            </a:r>
            <a:r>
              <a:rPr lang="en-US" sz="3400" b="1" dirty="0" smtClean="0">
                <a:solidFill>
                  <a:srgbClr val="C00000"/>
                </a:solidFill>
              </a:rPr>
              <a:t>Expenses</a:t>
            </a:r>
            <a:endParaRPr lang="en-US" sz="3400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2132013"/>
            <a:ext cx="7696200" cy="3354387"/>
          </a:xfrm>
        </p:spPr>
        <p:txBody>
          <a:bodyPr/>
          <a:lstStyle/>
          <a:p>
            <a:pPr defTabSz="914400" eaLnBrk="1">
              <a:spcBef>
                <a:spcPts val="7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Expenses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 eaLnBrk="1">
              <a:spcBef>
                <a:spcPts val="7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Housing (subsidized rent)</a:t>
            </a:r>
          </a:p>
          <a:p>
            <a:pPr defTabSz="914400" eaLnBrk="1">
              <a:spcBef>
                <a:spcPts val="7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Food (not including food stamps)</a:t>
            </a:r>
          </a:p>
          <a:p>
            <a:pPr defTabSz="914400" eaLnBrk="1">
              <a:spcBef>
                <a:spcPts val="7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3.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Cell phone (all cell phones in the household)</a:t>
            </a:r>
          </a:p>
          <a:p>
            <a:pPr defTabSz="914400" eaLnBrk="1">
              <a:spcBef>
                <a:spcPts val="700"/>
              </a:spcBef>
            </a:pP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 eaLnBrk="1">
              <a:spcBef>
                <a:spcPts val="700"/>
              </a:spcBef>
            </a:pP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Expenses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m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ay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xceed </a:t>
            </a: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ncome</a:t>
            </a:r>
            <a:endParaRPr lang="en-US" sz="3600" b="1" dirty="0" smtClean="0">
              <a:solidFill>
                <a:srgbClr val="C00000"/>
              </a:solidFill>
            </a:endParaRPr>
          </a:p>
        </p:txBody>
      </p:sp>
      <p:sp>
        <p:nvSpPr>
          <p:cNvPr id="21508" name="AutoShape 3"/>
          <p:cNvSpPr>
            <a:spLocks/>
          </p:cNvSpPr>
          <p:nvPr/>
        </p:nvSpPr>
        <p:spPr bwMode="auto">
          <a:xfrm>
            <a:off x="8404225" y="6454775"/>
            <a:ext cx="280988" cy="266700"/>
          </a:xfrm>
          <a:custGeom>
            <a:avLst/>
            <a:gdLst>
              <a:gd name="T0" fmla="*/ 1827645 w 21600"/>
              <a:gd name="T1" fmla="*/ 1646502 h 21600"/>
              <a:gd name="T2" fmla="*/ 1827645 w 21600"/>
              <a:gd name="T3" fmla="*/ 1646502 h 21600"/>
              <a:gd name="T4" fmla="*/ 1827645 w 21600"/>
              <a:gd name="T5" fmla="*/ 1646502 h 21600"/>
              <a:gd name="T6" fmla="*/ 182764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15 Slide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Utility Clinic Goals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00200" y="1979613"/>
            <a:ext cx="6096000" cy="2287587"/>
          </a:xfrm>
        </p:spPr>
        <p:txBody>
          <a:bodyPr/>
          <a:lstStyle/>
          <a:p>
            <a:pPr defTabSz="914400" eaLnBrk="1">
              <a:spcBef>
                <a:spcPts val="700"/>
              </a:spcBef>
              <a:buClr>
                <a:schemeClr val="accent5">
                  <a:lumMod val="50000"/>
                </a:schemeClr>
              </a:buClr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1. 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Maintain Utility Service</a:t>
            </a:r>
          </a:p>
          <a:p>
            <a:pPr defTabSz="914400" eaLnBrk="1">
              <a:spcBef>
                <a:spcPts val="700"/>
              </a:spcBef>
              <a:buClr>
                <a:schemeClr val="accent5">
                  <a:lumMod val="50000"/>
                </a:schemeClr>
              </a:buClr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2. 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Budget Counseling</a:t>
            </a:r>
          </a:p>
          <a:p>
            <a:pPr defTabSz="914400" eaLnBrk="1">
              <a:spcBef>
                <a:spcPts val="700"/>
              </a:spcBef>
              <a:buClr>
                <a:schemeClr val="accent5">
                  <a:lumMod val="50000"/>
                </a:schemeClr>
              </a:buClr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3. 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Educate and Support Clients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2 Slide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582"/>
          <a:stretch/>
        </p:blipFill>
        <p:spPr bwMode="auto">
          <a:xfrm>
            <a:off x="4114800" y="0"/>
            <a:ext cx="4760966" cy="6266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3"/>
          <p:cNvSpPr>
            <a:spLocks/>
          </p:cNvSpPr>
          <p:nvPr/>
        </p:nvSpPr>
        <p:spPr bwMode="auto">
          <a:xfrm>
            <a:off x="152400" y="1676400"/>
            <a:ext cx="3962400" cy="1600200"/>
          </a:xfrm>
          <a:custGeom>
            <a:avLst/>
            <a:gdLst>
              <a:gd name="T0" fmla="*/ 951209679 w 21600"/>
              <a:gd name="T1" fmla="*/ 13440833 h 21600"/>
              <a:gd name="T2" fmla="*/ 951209679 w 21600"/>
              <a:gd name="T3" fmla="*/ 13440833 h 21600"/>
              <a:gd name="T4" fmla="*/ 951209679 w 21600"/>
              <a:gd name="T5" fmla="*/ 13440833 h 21600"/>
              <a:gd name="T6" fmla="*/ 951209679 w 21600"/>
              <a:gd name="T7" fmla="*/ 13440833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Sheet 2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Aspirational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6 Slide2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286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1425"/>
          </a:xfrm>
        </p:spPr>
        <p:txBody>
          <a:bodyPr/>
          <a:lstStyle/>
          <a:p>
            <a:pPr eaLnBrk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Budget Counseling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3400" b="1" dirty="0">
                <a:solidFill>
                  <a:srgbClr val="C00000"/>
                </a:solidFill>
              </a:rPr>
              <a:t>Evaluating Expenses</a:t>
            </a:r>
            <a:endParaRPr lang="en-US" sz="3400" dirty="0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692275"/>
            <a:ext cx="7391400" cy="4251325"/>
          </a:xfrm>
        </p:spPr>
        <p:txBody>
          <a:bodyPr/>
          <a:lstStyle/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2500" b="1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Phone</a:t>
            </a:r>
          </a:p>
          <a:p>
            <a:pPr marL="774700" lvl="1" indent="-3429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Evaluate service contract</a:t>
            </a:r>
          </a:p>
          <a:p>
            <a:pPr marL="774700" lvl="1" indent="-3429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Necessity of landline</a:t>
            </a:r>
          </a:p>
          <a:p>
            <a:pPr marL="774700" lvl="1" indent="-342900" defTabSz="914400" eaLnBrk="1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No-cost cell phone programs (211 INFOLINE)</a:t>
            </a: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endParaRPr lang="en-US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Cable</a:t>
            </a:r>
          </a:p>
          <a:p>
            <a:pPr marL="677863" lvl="1" indent="-246063" defTabSz="914400" eaLnBrk="1">
              <a:spcBef>
                <a:spcPts val="600"/>
              </a:spcBef>
            </a:pPr>
            <a:r>
              <a:rPr lang="en-US" sz="2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	Evaluate services</a:t>
            </a: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endParaRPr lang="en-US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25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Basic Needs</a:t>
            </a:r>
          </a:p>
          <a:p>
            <a:pPr marL="677863" lvl="1" indent="-246063" defTabSz="914400" eaLnBrk="1">
              <a:spcBef>
                <a:spcPts val="600"/>
              </a:spcBef>
            </a:pPr>
            <a:r>
              <a:rPr lang="en-US" sz="25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	Food, clothing, etc. (211 INFOLINE)</a:t>
            </a:r>
            <a:endParaRPr lang="en-US" dirty="0" smtClean="0"/>
          </a:p>
        </p:txBody>
      </p:sp>
      <p:sp>
        <p:nvSpPr>
          <p:cNvPr id="23556" name="AutoShape 3"/>
          <p:cNvSpPr>
            <a:spLocks/>
          </p:cNvSpPr>
          <p:nvPr/>
        </p:nvSpPr>
        <p:spPr bwMode="auto">
          <a:xfrm>
            <a:off x="8404225" y="6454775"/>
            <a:ext cx="280988" cy="266700"/>
          </a:xfrm>
          <a:custGeom>
            <a:avLst/>
            <a:gdLst>
              <a:gd name="T0" fmla="*/ 1827645 w 21600"/>
              <a:gd name="T1" fmla="*/ 1646502 h 21600"/>
              <a:gd name="T2" fmla="*/ 1827645 w 21600"/>
              <a:gd name="T3" fmla="*/ 1646502 h 21600"/>
              <a:gd name="T4" fmla="*/ 1827645 w 21600"/>
              <a:gd name="T5" fmla="*/ 1646502 h 21600"/>
              <a:gd name="T6" fmla="*/ 182764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17 Slide2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8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ining Interview Good Mother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Budget Counseling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400" b="1" dirty="0" err="1" smtClean="0">
                <a:solidFill>
                  <a:schemeClr val="accent1"/>
                </a:solidFill>
              </a:rPr>
              <a:t>Aspirational</a:t>
            </a:r>
            <a:r>
              <a:rPr lang="en-US" sz="3400" b="1" dirty="0" smtClean="0">
                <a:solidFill>
                  <a:schemeClr val="accent1"/>
                </a:solidFill>
              </a:rPr>
              <a:t> Budget</a:t>
            </a:r>
            <a:endParaRPr lang="en-US" sz="3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8229600" cy="2287587"/>
          </a:xfrm>
        </p:spPr>
        <p:txBody>
          <a:bodyPr/>
          <a:lstStyle/>
          <a:p>
            <a:pPr algn="ctr"/>
            <a:r>
              <a:rPr lang="en-US" sz="2800" b="1" dirty="0" smtClean="0">
                <a:latin typeface="+mj-lt"/>
              </a:rPr>
              <a:t>Cost-saving tips generate </a:t>
            </a:r>
            <a:r>
              <a:rPr lang="en-US" sz="2800" b="1" dirty="0" err="1" smtClean="0">
                <a:latin typeface="+mj-lt"/>
              </a:rPr>
              <a:t>aspirational</a:t>
            </a:r>
            <a:r>
              <a:rPr lang="en-US" sz="2800" b="1" dirty="0" smtClean="0">
                <a:latin typeface="+mj-lt"/>
              </a:rPr>
              <a:t> budget</a:t>
            </a:r>
          </a:p>
          <a:p>
            <a:pPr algn="ctr"/>
            <a:endParaRPr lang="en-US" sz="3200" dirty="0" smtClean="0">
              <a:latin typeface="+mj-lt"/>
            </a:endParaRPr>
          </a:p>
          <a:p>
            <a:pPr algn="ctr"/>
            <a:r>
              <a:rPr lang="en-US" sz="2800" b="1" dirty="0" smtClean="0">
                <a:latin typeface="+mj-lt"/>
              </a:rPr>
              <a:t>Expenses less than income allow for </a:t>
            </a:r>
            <a:r>
              <a:rPr lang="en-US" sz="2800" b="1" dirty="0" smtClean="0">
                <a:solidFill>
                  <a:schemeClr val="accent1"/>
                </a:solidFill>
                <a:latin typeface="+mj-lt"/>
              </a:rPr>
              <a:t>sustainable utility budget</a:t>
            </a:r>
            <a:endParaRPr lang="en-US" sz="2800" b="1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4" name="18 Slide2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8392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11187"/>
            <a:ext cx="2514600" cy="1141413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Retainer</a:t>
            </a:r>
          </a:p>
        </p:txBody>
      </p:sp>
      <p:sp>
        <p:nvSpPr>
          <p:cNvPr id="25603" name="AutoShape 2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25605" name="Line 4"/>
          <p:cNvSpPr>
            <a:spLocks noChangeShapeType="1"/>
          </p:cNvSpPr>
          <p:nvPr/>
        </p:nvSpPr>
        <p:spPr bwMode="auto">
          <a:xfrm>
            <a:off x="3505200" y="5029201"/>
            <a:ext cx="838200" cy="9144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6" name="AutoShape 5"/>
          <p:cNvSpPr>
            <a:spLocks/>
          </p:cNvSpPr>
          <p:nvPr/>
        </p:nvSpPr>
        <p:spPr bwMode="auto">
          <a:xfrm>
            <a:off x="228600" y="4419600"/>
            <a:ext cx="4187228" cy="635000"/>
          </a:xfrm>
          <a:custGeom>
            <a:avLst/>
            <a:gdLst>
              <a:gd name="T0" fmla="*/ 65300317 w 21600"/>
              <a:gd name="T1" fmla="*/ 9333912 h 21600"/>
              <a:gd name="T2" fmla="*/ 65300317 w 21600"/>
              <a:gd name="T3" fmla="*/ 9333912 h 21600"/>
              <a:gd name="T4" fmla="*/ 65300317 w 21600"/>
              <a:gd name="T5" fmla="*/ 9333912 h 21600"/>
              <a:gd name="T6" fmla="*/ 65300317 w 21600"/>
              <a:gd name="T7" fmla="*/ 933391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Children’s Advocacy Attorney signs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19 Slide2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"/>
            <a:ext cx="4471988" cy="588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AutoShape 6"/>
          <p:cNvSpPr>
            <a:spLocks/>
          </p:cNvSpPr>
          <p:nvPr/>
        </p:nvSpPr>
        <p:spPr bwMode="auto">
          <a:xfrm>
            <a:off x="4572000" y="5791200"/>
            <a:ext cx="3988397" cy="457200"/>
          </a:xfrm>
          <a:prstGeom prst="roundRect">
            <a:avLst>
              <a:gd name="adj" fmla="val 50000"/>
            </a:avLst>
          </a:prstGeom>
          <a:noFill/>
          <a:ln w="25400">
            <a:solidFill>
              <a:srgbClr val="C00000"/>
            </a:solidFill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9600" cy="1143000"/>
          </a:xfrm>
        </p:spPr>
        <p:txBody>
          <a:bodyPr/>
          <a:lstStyle/>
          <a:p>
            <a:pPr eaLnBrk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Retainer</a:t>
            </a:r>
            <a:endParaRPr lang="en-US" sz="4000" dirty="0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3575" y="1598613"/>
            <a:ext cx="7947025" cy="4116387"/>
          </a:xfrm>
        </p:spPr>
        <p:txBody>
          <a:bodyPr/>
          <a:lstStyle/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Retainer must be signed by</a:t>
            </a: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Client</a:t>
            </a: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Center for Children’s Advocacy attorney</a:t>
            </a: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endParaRPr lang="en-US" sz="3200" dirty="0" smtClean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defTabSz="914400" eaLnBrk="1">
              <a:spcBef>
                <a:spcPts val="700"/>
              </a:spcBef>
              <a:buClr>
                <a:srgbClr val="000000"/>
              </a:buClr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 copies of Retainer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Client copy</a:t>
            </a:r>
          </a:p>
          <a:p>
            <a:pPr marL="457200" indent="-4572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Center copy</a:t>
            </a:r>
            <a:endParaRPr lang="en-US" sz="3200" dirty="0" smtClean="0"/>
          </a:p>
        </p:txBody>
      </p:sp>
      <p:sp>
        <p:nvSpPr>
          <p:cNvPr id="26628" name="AutoShape 3"/>
          <p:cNvSpPr>
            <a:spLocks/>
          </p:cNvSpPr>
          <p:nvPr/>
        </p:nvSpPr>
        <p:spPr bwMode="auto">
          <a:xfrm>
            <a:off x="8404225" y="6454775"/>
            <a:ext cx="280988" cy="266700"/>
          </a:xfrm>
          <a:custGeom>
            <a:avLst/>
            <a:gdLst>
              <a:gd name="T0" fmla="*/ 1827645 w 21600"/>
              <a:gd name="T1" fmla="*/ 1646502 h 21600"/>
              <a:gd name="T2" fmla="*/ 1827645 w 21600"/>
              <a:gd name="T3" fmla="*/ 1646502 h 21600"/>
              <a:gd name="T4" fmla="*/ 1827645 w 21600"/>
              <a:gd name="T5" fmla="*/ 1646502 h 21600"/>
              <a:gd name="T6" fmla="*/ 182764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0 Slide2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alked to Eversource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005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Meet with Utility Company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1" y="2171701"/>
            <a:ext cx="8458199" cy="2476499"/>
          </a:xfrm>
        </p:spPr>
        <p:txBody>
          <a:bodyPr/>
          <a:lstStyle/>
          <a:p>
            <a:pPr marL="341313" indent="-341313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Account information</a:t>
            </a:r>
          </a:p>
          <a:p>
            <a:pPr marL="341313" indent="-341313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Payment history</a:t>
            </a:r>
          </a:p>
          <a:p>
            <a:pPr marL="341313" indent="-341313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Payment arrangement</a:t>
            </a:r>
          </a:p>
          <a:p>
            <a:pPr marL="341313" indent="-341313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Participation in arrearage forgiveness program</a:t>
            </a:r>
            <a:endParaRPr lang="en-US" sz="3000" dirty="0" smtClean="0"/>
          </a:p>
        </p:txBody>
      </p:sp>
      <p:sp>
        <p:nvSpPr>
          <p:cNvPr id="28676" name="AutoShape 3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1 Slide2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153400" y="5943600"/>
            <a:ext cx="304800" cy="304800"/>
          </a:xfrm>
          <a:prstGeom prst="rect">
            <a:avLst/>
          </a:prstGeom>
        </p:spPr>
      </p:pic>
      <p:pic>
        <p:nvPicPr>
          <p:cNvPr id="7" name="ArrearageIntr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10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23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7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rrearage Video with Narra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628650"/>
            <a:ext cx="7696200" cy="577215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Client Wrap Up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696200" cy="1905000"/>
          </a:xfrm>
        </p:spPr>
        <p:txBody>
          <a:bodyPr/>
          <a:lstStyle/>
          <a:p>
            <a:pPr marL="342900" indent="-3429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Review arrangement</a:t>
            </a:r>
          </a:p>
          <a:p>
            <a:pPr marL="342900" indent="-3429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Stress compliance</a:t>
            </a:r>
          </a:p>
          <a:p>
            <a:pPr marL="342900" indent="-3429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Complete 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 Payment Agreement Forms</a:t>
            </a:r>
            <a:endParaRPr lang="en-US" sz="3200" dirty="0" smtClean="0"/>
          </a:p>
        </p:txBody>
      </p:sp>
      <p:pic>
        <p:nvPicPr>
          <p:cNvPr id="30725" name="Picture 4" descr="pasted-image.png"/>
          <p:cNvPicPr>
            <a:picLocks noChangeAspect="1"/>
          </p:cNvPicPr>
          <p:nvPr/>
        </p:nvPicPr>
        <p:blipFill rotWithShape="1">
          <a:blip r:embed="rId3" cstate="print"/>
          <a:srcRect l="14228" t="6075" r="24935"/>
          <a:stretch/>
        </p:blipFill>
        <p:spPr bwMode="auto">
          <a:xfrm>
            <a:off x="5334001" y="3335825"/>
            <a:ext cx="3352800" cy="291054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22 Slide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 Intro3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334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owerpoint Intro3smaller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ining Interview WrapUp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09600"/>
            <a:ext cx="205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</a:p>
          <a:p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Copies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3 Slide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86800" y="5867400"/>
            <a:ext cx="304800" cy="3048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066800"/>
            <a:ext cx="5238750" cy="38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 Ending3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 descr="Patient'sGuide.jpg"/>
          <p:cNvPicPr>
            <a:picLocks noChangeAspect="1"/>
          </p:cNvPicPr>
          <p:nvPr/>
        </p:nvPicPr>
        <p:blipFill rotWithShape="1">
          <a:blip r:embed="rId3" cstate="print"/>
          <a:srcRect t="-1" r="5614" b="44226"/>
          <a:stretch/>
        </p:blipFill>
        <p:spPr bwMode="auto">
          <a:xfrm>
            <a:off x="2649176" y="304800"/>
            <a:ext cx="6266224" cy="483208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5844" name="AutoShape 3"/>
          <p:cNvSpPr>
            <a:spLocks/>
          </p:cNvSpPr>
          <p:nvPr/>
        </p:nvSpPr>
        <p:spPr bwMode="auto">
          <a:xfrm>
            <a:off x="228600" y="3581400"/>
            <a:ext cx="4648200" cy="2743200"/>
          </a:xfrm>
          <a:custGeom>
            <a:avLst/>
            <a:gdLst>
              <a:gd name="T0" fmla="*/ 148969533 w 21600"/>
              <a:gd name="T1" fmla="*/ 9333912 h 21600"/>
              <a:gd name="T2" fmla="*/ 148969533 w 21600"/>
              <a:gd name="T3" fmla="*/ 9333912 h 21600"/>
              <a:gd name="T4" fmla="*/ 148969533 w 21600"/>
              <a:gd name="T5" fmla="*/ 9333912 h 21600"/>
              <a:gd name="T6" fmla="*/ 148969533 w 21600"/>
              <a:gd name="T7" fmla="*/ 933391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Center for </a:t>
            </a:r>
          </a:p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Children’s </a:t>
            </a:r>
          </a:p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+mj-lt"/>
              </a:rPr>
              <a:t>Advocacy</a:t>
            </a:r>
          </a:p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Publications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sz="2400" b="1" u="sng" dirty="0">
                <a:solidFill>
                  <a:srgbClr val="0070C0"/>
                </a:solidFill>
                <a:latin typeface="+mj-lt"/>
                <a:hlinkClick r:id="rId4"/>
              </a:rPr>
              <a:t>kidscounsel.org/</a:t>
            </a:r>
            <a:r>
              <a:rPr lang="en-US" sz="2400" b="1" u="sng" dirty="0" err="1">
                <a:solidFill>
                  <a:srgbClr val="0070C0"/>
                </a:solidFill>
                <a:latin typeface="+mj-lt"/>
                <a:hlinkClick r:id="rId4"/>
              </a:rPr>
              <a:t>mlpp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24 Slide3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2743200" y="1676400"/>
            <a:ext cx="3200400" cy="1143000"/>
          </a:xfrm>
        </p:spPr>
        <p:txBody>
          <a:bodyPr/>
          <a:lstStyle/>
          <a:p>
            <a:pPr eaLnBrk="1"/>
            <a:r>
              <a:rPr lang="en-US" sz="4000" b="1" dirty="0" smtClean="0"/>
              <a:t>Thank You</a:t>
            </a:r>
          </a:p>
        </p:txBody>
      </p:sp>
      <p:pic>
        <p:nvPicPr>
          <p:cNvPr id="36868" name="Picture 3" descr="ur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1300" y="2843463"/>
            <a:ext cx="3543300" cy="111893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3820180"/>
            <a:ext cx="525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hangingPunct="0">
              <a:buClr>
                <a:srgbClr val="000000"/>
              </a:buClr>
              <a:buFont typeface="Calibri" pitchFamily="34" charset="0"/>
              <a:buNone/>
              <a:defRPr/>
            </a:pPr>
            <a:r>
              <a:rPr lang="en-US" sz="2800" b="1" dirty="0">
                <a:latin typeface="+mj-lt"/>
              </a:rPr>
              <a:t>for funding this </a:t>
            </a:r>
            <a:r>
              <a:rPr lang="en-US" sz="2800" b="1" dirty="0" smtClean="0">
                <a:latin typeface="+mj-lt"/>
              </a:rPr>
              <a:t>video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990600"/>
          </a:xfrm>
        </p:spPr>
        <p:txBody>
          <a:bodyPr/>
          <a:lstStyle/>
          <a:p>
            <a:pPr eaLnBrk="1"/>
            <a:r>
              <a:rPr lang="en-US" sz="3600" b="1" dirty="0" smtClean="0"/>
              <a:t>Center for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Children</a:t>
            </a:r>
            <a:r>
              <a:rPr lang="en-US" sz="3600" b="1" dirty="0" smtClean="0"/>
              <a:t>’s Advocacy</a:t>
            </a:r>
            <a:br>
              <a:rPr lang="en-US" sz="3600" b="1" dirty="0" smtClean="0"/>
            </a:br>
            <a:r>
              <a:rPr lang="en-US" sz="1800" dirty="0" smtClean="0"/>
              <a:t>Fighting for the legal rights of Connecticut’s most vulnerable children</a:t>
            </a:r>
            <a:endParaRPr lang="en-US" dirty="0" smtClean="0"/>
          </a:p>
        </p:txBody>
      </p:sp>
      <p:sp>
        <p:nvSpPr>
          <p:cNvPr id="37892" name="AutoShape 3"/>
          <p:cNvSpPr>
            <a:spLocks/>
          </p:cNvSpPr>
          <p:nvPr/>
        </p:nvSpPr>
        <p:spPr bwMode="auto">
          <a:xfrm>
            <a:off x="2057400" y="4211638"/>
            <a:ext cx="5105400" cy="1427162"/>
          </a:xfrm>
          <a:custGeom>
            <a:avLst/>
            <a:gdLst>
              <a:gd name="T0" fmla="*/ 310752972 w 21600"/>
              <a:gd name="T1" fmla="*/ 47147948 h 21600"/>
              <a:gd name="T2" fmla="*/ 310752972 w 21600"/>
              <a:gd name="T3" fmla="*/ 47147948 h 21600"/>
              <a:gd name="T4" fmla="*/ 310752972 w 21600"/>
              <a:gd name="T5" fmla="*/ 47147948 h 21600"/>
              <a:gd name="T6" fmla="*/ 310752972 w 21600"/>
              <a:gd name="T7" fmla="*/ 4714794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b="1" dirty="0">
                <a:latin typeface="Arial" pitchFamily="34" charset="0"/>
                <a:cs typeface="Arial" pitchFamily="34" charset="0"/>
                <a:sym typeface="Arial" pitchFamily="34" charset="0"/>
              </a:rPr>
              <a:t>Bonnie Roswig</a:t>
            </a:r>
          </a:p>
          <a:p>
            <a:pPr algn="ctr"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b="1" dirty="0">
                <a:latin typeface="Arial" pitchFamily="34" charset="0"/>
                <a:cs typeface="Arial" pitchFamily="34" charset="0"/>
                <a:sym typeface="Arial" pitchFamily="34" charset="0"/>
              </a:rPr>
              <a:t>Senior Staff Attorney</a:t>
            </a:r>
          </a:p>
          <a:p>
            <a:pPr algn="ctr"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b="1" dirty="0">
                <a:latin typeface="Arial" pitchFamily="34" charset="0"/>
                <a:cs typeface="Arial" pitchFamily="34" charset="0"/>
                <a:sym typeface="Arial" pitchFamily="34" charset="0"/>
              </a:rPr>
              <a:t>Medical-Legal Partnership Project</a:t>
            </a:r>
          </a:p>
          <a:p>
            <a:pPr algn="ctr"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dirty="0">
                <a:latin typeface="Arial" pitchFamily="34" charset="0"/>
                <a:cs typeface="Arial" pitchFamily="34" charset="0"/>
                <a:sym typeface="Arial" pitchFamily="34" charset="0"/>
                <a:hlinkClick r:id="rId2"/>
              </a:rPr>
              <a:t>broswig@connecticutchildrens.org</a:t>
            </a:r>
            <a:endParaRPr lang="en-US" dirty="0"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ctr" hangingPunct="0">
              <a:buClr>
                <a:srgbClr val="000000"/>
              </a:buClr>
              <a:buFont typeface="Calibri" pitchFamily="34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860-545-8581</a:t>
            </a:r>
            <a:endParaRPr lang="en-US" dirty="0"/>
          </a:p>
        </p:txBody>
      </p:sp>
      <p:pic>
        <p:nvPicPr>
          <p:cNvPr id="37893" name="Picture 4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0600" y="685800"/>
            <a:ext cx="1803400" cy="18034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608013"/>
            <a:ext cx="8229600" cy="1220787"/>
          </a:xfrm>
        </p:spPr>
        <p:txBody>
          <a:bodyPr/>
          <a:lstStyle/>
          <a:p>
            <a:pPr eaLnBrk="1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Connecticut Law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Protects Utility Service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038" y="2590800"/>
            <a:ext cx="7218362" cy="309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03 Slide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4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Winter or “Hardship” Protection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0675" y="1766888"/>
            <a:ext cx="8747125" cy="1281112"/>
          </a:xfrm>
        </p:spPr>
        <p:txBody>
          <a:bodyPr/>
          <a:lstStyle/>
          <a:p>
            <a:pPr defTabSz="914400" eaLnBrk="1">
              <a:spcBef>
                <a:spcPts val="700"/>
              </a:spcBef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Electric Service </a:t>
            </a:r>
          </a:p>
          <a:p>
            <a:pPr defTabSz="914400" eaLnBrk="1">
              <a:spcBef>
                <a:spcPts val="700"/>
              </a:spcBef>
            </a:pP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Protected Nov 1- May 1 </a:t>
            </a:r>
            <a:r>
              <a:rPr lang="en-US" sz="3000" b="1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regardless of arrearage</a:t>
            </a:r>
            <a:endParaRPr lang="en-US" b="1" dirty="0" smtClean="0"/>
          </a:p>
        </p:txBody>
      </p:sp>
      <p:pic>
        <p:nvPicPr>
          <p:cNvPr id="7173" name="Picture 4" descr="HERi - A client's child studying at night under a clean and bright light.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7886" y="3124200"/>
            <a:ext cx="4507040" cy="29972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4 Slide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Winter or “Hardship” Protection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2971800"/>
          </a:xfrm>
        </p:spPr>
        <p:txBody>
          <a:bodyPr/>
          <a:lstStyle/>
          <a:p>
            <a:pPr defTabSz="914400" eaLnBrk="1">
              <a:spcBef>
                <a:spcPts val="700"/>
              </a:spcBef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Gas</a:t>
            </a:r>
          </a:p>
          <a:p>
            <a:pPr marL="762000" lvl="1" indent="-3048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If service is on</a:t>
            </a: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Protected Nov 1- May 1</a:t>
            </a:r>
          </a:p>
          <a:p>
            <a:pPr marL="762000" lvl="1" indent="-304800" defTabSz="914400" eaLnBrk="1">
              <a:spcBef>
                <a:spcPts val="700"/>
              </a:spcBef>
              <a:buClr>
                <a:schemeClr val="accent6">
                  <a:lumMod val="75000"/>
                </a:schemeClr>
              </a:buClr>
              <a:buFontTx/>
              <a:buChar char="•"/>
            </a:pP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If service was terminated</a:t>
            </a: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/>
            </a:r>
            <a:b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Client must pay </a:t>
            </a:r>
            <a:r>
              <a:rPr lang="en-US" sz="3000" dirty="0" smtClean="0">
                <a:latin typeface="Arial" pitchFamily="34" charset="0"/>
                <a:cs typeface="Arial" pitchFamily="34" charset="0"/>
                <a:sym typeface="Arial" pitchFamily="34" charset="0"/>
              </a:rPr>
              <a:t>$100</a:t>
            </a: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or 20% of balance </a:t>
            </a:r>
            <a:b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</a:br>
            <a:r>
              <a:rPr lang="en-US" sz="3000" dirty="0" smtClean="0">
                <a:solidFill>
                  <a:srgbClr val="04050E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for reinstatement</a:t>
            </a:r>
            <a:endParaRPr lang="en-US" dirty="0" smtClean="0"/>
          </a:p>
        </p:txBody>
      </p:sp>
      <p:sp>
        <p:nvSpPr>
          <p:cNvPr id="8196" name="AutoShape 3"/>
          <p:cNvSpPr>
            <a:spLocks/>
          </p:cNvSpPr>
          <p:nvPr/>
        </p:nvSpPr>
        <p:spPr bwMode="auto">
          <a:xfrm>
            <a:off x="8501063" y="6454775"/>
            <a:ext cx="184150" cy="266700"/>
          </a:xfrm>
          <a:custGeom>
            <a:avLst/>
            <a:gdLst>
              <a:gd name="T0" fmla="*/ 784982 w 21600"/>
              <a:gd name="T1" fmla="*/ 1646502 h 21600"/>
              <a:gd name="T2" fmla="*/ 784982 w 21600"/>
              <a:gd name="T3" fmla="*/ 1646502 h 21600"/>
              <a:gd name="T4" fmla="*/ 784982 w 21600"/>
              <a:gd name="T5" fmla="*/ 1646502 h 21600"/>
              <a:gd name="T6" fmla="*/ 784982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481" y="4191000"/>
            <a:ext cx="411891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05 Slide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62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o are the Lawyers2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Working with the Client</a:t>
            </a:r>
          </a:p>
        </p:txBody>
      </p:sp>
      <p:sp>
        <p:nvSpPr>
          <p:cNvPr id="12291" name="AutoShape 2"/>
          <p:cNvSpPr>
            <a:spLocks/>
          </p:cNvSpPr>
          <p:nvPr/>
        </p:nvSpPr>
        <p:spPr bwMode="auto">
          <a:xfrm>
            <a:off x="8404225" y="6454775"/>
            <a:ext cx="282575" cy="266700"/>
          </a:xfrm>
          <a:custGeom>
            <a:avLst/>
            <a:gdLst>
              <a:gd name="T0" fmla="*/ 1848355 w 21600"/>
              <a:gd name="T1" fmla="*/ 1646502 h 21600"/>
              <a:gd name="T2" fmla="*/ 1848355 w 21600"/>
              <a:gd name="T3" fmla="*/ 1646502 h 21600"/>
              <a:gd name="T4" fmla="*/ 1848355 w 21600"/>
              <a:gd name="T5" fmla="*/ 1646502 h 21600"/>
              <a:gd name="T6" fmla="*/ 1848355 w 21600"/>
              <a:gd name="T7" fmla="*/ 1646502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>
            <a:noFill/>
            <a:round/>
            <a:headEnd/>
            <a:tailEnd/>
          </a:ln>
        </p:spPr>
        <p:txBody>
          <a:bodyPr lIns="38100" tIns="38100" rIns="38100" bIns="38100" anchor="ctr"/>
          <a:lstStyle/>
          <a:p>
            <a:pPr algn="r" hangingPunct="0"/>
            <a:endParaRPr lang="en-US" dirty="0"/>
          </a:p>
        </p:txBody>
      </p:sp>
      <p:pic>
        <p:nvPicPr>
          <p:cNvPr id="12292" name="Picture 3" descr="pasted-image.png"/>
          <p:cNvPicPr>
            <a:picLocks noChangeAspect="1"/>
          </p:cNvPicPr>
          <p:nvPr/>
        </p:nvPicPr>
        <p:blipFill rotWithShape="1">
          <a:blip r:embed="rId3" cstate="print"/>
          <a:srcRect t="7529" b="10550"/>
          <a:stretch/>
        </p:blipFill>
        <p:spPr bwMode="auto">
          <a:xfrm>
            <a:off x="2010938" y="3810000"/>
            <a:ext cx="5108575" cy="235390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293" name="Picture 4" descr="pasted-image.png"/>
          <p:cNvPicPr>
            <a:picLocks noChangeAspect="1"/>
          </p:cNvPicPr>
          <p:nvPr/>
        </p:nvPicPr>
        <p:blipFill rotWithShape="1">
          <a:blip r:embed="rId4" cstate="print"/>
          <a:srcRect l="9348" t="6732" r="13446" b="24430"/>
          <a:stretch/>
        </p:blipFill>
        <p:spPr bwMode="auto">
          <a:xfrm>
            <a:off x="2391938" y="1455019"/>
            <a:ext cx="4389862" cy="2202581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397823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idscounsel.org/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mlpp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06 Slide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86800" y="5867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werpoint Working with Clients Option 2-Kidsmaller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00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"/>
        <a:cs typeface="Arial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 typeface="Calibri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 typeface="Calibri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"/>
        <a:cs typeface="Arial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 typeface="Calibri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81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34290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Tx/>
          <a:buFont typeface="Calibri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itchFamily="34" charset="0"/>
            <a:ea typeface="Calibri" pitchFamily="34" charset="0"/>
            <a:cs typeface="Calibri" pitchFamily="34" charset="0"/>
            <a:sym typeface="Calibri" pitchFamily="34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615</Words>
  <Application>Microsoft Office PowerPoint</Application>
  <PresentationFormat>On-screen Show (4:3)</PresentationFormat>
  <Paragraphs>189</Paragraphs>
  <Slides>35</Slides>
  <Notes>5</Notes>
  <HiddenSlides>0</HiddenSlides>
  <MMClips>35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1_Office Theme</vt:lpstr>
      <vt:lpstr>Helping Low-Income Families Keep the Power On Utility Clinic Training for Volunteers</vt:lpstr>
      <vt:lpstr>Utility Clinic Goals</vt:lpstr>
      <vt:lpstr>Slide 3</vt:lpstr>
      <vt:lpstr>Connecticut Law Protects Utility Service</vt:lpstr>
      <vt:lpstr>Winter or “Hardship” Protection</vt:lpstr>
      <vt:lpstr>Winter or “Hardship” Protection</vt:lpstr>
      <vt:lpstr>Slide 7</vt:lpstr>
      <vt:lpstr>Working with the Client</vt:lpstr>
      <vt:lpstr>Slide 9</vt:lpstr>
      <vt:lpstr>Greet the Client</vt:lpstr>
      <vt:lpstr>Slide 11</vt:lpstr>
      <vt:lpstr>Collecting Information</vt:lpstr>
      <vt:lpstr>Slide 13</vt:lpstr>
      <vt:lpstr>Medical Protection</vt:lpstr>
      <vt:lpstr>Infant Protection</vt:lpstr>
      <vt:lpstr>Budget Counseling</vt:lpstr>
      <vt:lpstr>Slide 17</vt:lpstr>
      <vt:lpstr>Budget Counseling Evaluating Income</vt:lpstr>
      <vt:lpstr>Budget Counseling Evaluating Expenses</vt:lpstr>
      <vt:lpstr>Slide 20</vt:lpstr>
      <vt:lpstr>Budget Counseling Evaluating Expenses</vt:lpstr>
      <vt:lpstr>Slide 22</vt:lpstr>
      <vt:lpstr>Budget Counseling Aspirational Budget</vt:lpstr>
      <vt:lpstr>Retainer</vt:lpstr>
      <vt:lpstr>Retainer</vt:lpstr>
      <vt:lpstr>Slide 26</vt:lpstr>
      <vt:lpstr>Meet with Utility Company</vt:lpstr>
      <vt:lpstr>Slide 28</vt:lpstr>
      <vt:lpstr>Client Wrap Up</vt:lpstr>
      <vt:lpstr>Slide 30</vt:lpstr>
      <vt:lpstr>Slide 31</vt:lpstr>
      <vt:lpstr>Slide 32</vt:lpstr>
      <vt:lpstr>Slide 33</vt:lpstr>
      <vt:lpstr>Thank You</vt:lpstr>
      <vt:lpstr>Center for Children’s Advocacy Fighting for the legal rights of Connecticut’s most vulnerable children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FAMILIES KEEP THE POWER ON UTILITY CLINIC TRAINING FOR VOLUNTEERS</dc:title>
  <dc:creator>David Goldman</dc:creator>
  <cp:lastModifiedBy>dgoldman</cp:lastModifiedBy>
  <cp:revision>57</cp:revision>
  <dcterms:modified xsi:type="dcterms:W3CDTF">2015-11-03T17:14:51Z</dcterms:modified>
</cp:coreProperties>
</file>