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6"/>
  </p:notesMasterIdLst>
  <p:sldIdLst>
    <p:sldId id="256" r:id="rId2"/>
    <p:sldId id="257" r:id="rId3"/>
    <p:sldId id="258" r:id="rId4"/>
    <p:sldId id="323" r:id="rId5"/>
    <p:sldId id="324" r:id="rId6"/>
    <p:sldId id="325" r:id="rId7"/>
    <p:sldId id="260" r:id="rId8"/>
    <p:sldId id="261" r:id="rId9"/>
    <p:sldId id="314" r:id="rId10"/>
    <p:sldId id="267" r:id="rId11"/>
    <p:sldId id="289" r:id="rId12"/>
    <p:sldId id="349" r:id="rId13"/>
    <p:sldId id="350" r:id="rId14"/>
    <p:sldId id="351" r:id="rId15"/>
    <p:sldId id="291" r:id="rId16"/>
    <p:sldId id="292" r:id="rId17"/>
    <p:sldId id="270" r:id="rId18"/>
    <p:sldId id="271" r:id="rId19"/>
    <p:sldId id="273" r:id="rId20"/>
    <p:sldId id="274" r:id="rId21"/>
    <p:sldId id="275" r:id="rId22"/>
    <p:sldId id="326" r:id="rId23"/>
    <p:sldId id="359" r:id="rId24"/>
    <p:sldId id="328" r:id="rId25"/>
    <p:sldId id="358" r:id="rId26"/>
    <p:sldId id="329" r:id="rId27"/>
    <p:sldId id="330" r:id="rId28"/>
    <p:sldId id="332" r:id="rId29"/>
    <p:sldId id="333" r:id="rId30"/>
    <p:sldId id="334" r:id="rId31"/>
    <p:sldId id="335" r:id="rId32"/>
    <p:sldId id="336" r:id="rId33"/>
    <p:sldId id="337" r:id="rId34"/>
    <p:sldId id="338" r:id="rId35"/>
    <p:sldId id="284" r:id="rId36"/>
    <p:sldId id="294" r:id="rId37"/>
    <p:sldId id="295" r:id="rId38"/>
    <p:sldId id="296" r:id="rId39"/>
    <p:sldId id="339" r:id="rId40"/>
    <p:sldId id="340" r:id="rId41"/>
    <p:sldId id="341" r:id="rId42"/>
    <p:sldId id="342" r:id="rId43"/>
    <p:sldId id="343" r:id="rId44"/>
    <p:sldId id="344" r:id="rId45"/>
    <p:sldId id="345" r:id="rId46"/>
    <p:sldId id="346" r:id="rId47"/>
    <p:sldId id="347" r:id="rId48"/>
    <p:sldId id="348" r:id="rId49"/>
    <p:sldId id="306" r:id="rId50"/>
    <p:sldId id="307" r:id="rId51"/>
    <p:sldId id="308" r:id="rId52"/>
    <p:sldId id="309" r:id="rId53"/>
    <p:sldId id="354" r:id="rId54"/>
    <p:sldId id="352" r:id="rId55"/>
    <p:sldId id="353" r:id="rId56"/>
    <p:sldId id="310" r:id="rId57"/>
    <p:sldId id="311" r:id="rId58"/>
    <p:sldId id="312" r:id="rId59"/>
    <p:sldId id="355" r:id="rId60"/>
    <p:sldId id="360" r:id="rId61"/>
    <p:sldId id="356" r:id="rId62"/>
    <p:sldId id="361" r:id="rId63"/>
    <p:sldId id="357" r:id="rId64"/>
    <p:sldId id="36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4660"/>
  </p:normalViewPr>
  <p:slideViewPr>
    <p:cSldViewPr>
      <p:cViewPr varScale="1">
        <p:scale>
          <a:sx n="89" d="100"/>
          <a:sy n="89" d="100"/>
        </p:scale>
        <p:origin x="-58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BB9D7-A18A-430D-B776-3A757874CD26}" type="datetimeFigureOut">
              <a:rPr lang="en-US" smtClean="0"/>
              <a:pPr/>
              <a:t>12/8/2009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EEB501-E4B3-4C53-B431-335359ECB7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r>
              <a:rPr lang="en-US" smtClean="0"/>
              <a:t>Cathy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r>
              <a:rPr lang="en-US" smtClean="0"/>
              <a:t>Lynn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BC00D095-EA1F-41C1-B2FE-6BFCF8154F71}" type="slidenum">
              <a:rPr lang="en-US"/>
              <a:pPr/>
              <a:t>33</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smtClean="0"/>
              <a:t>What about those kids who you know should have been ID’d for sp ed </a:t>
            </a:r>
          </a:p>
          <a:p>
            <a:r>
              <a:rPr lang="en-US" smtClean="0"/>
              <a:t>Same protections as sp ed kids if district had knowledge </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r>
              <a:rPr lang="en-US" smtClean="0"/>
              <a:t>Cathy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r>
              <a:rPr lang="en-US" smtClean="0"/>
              <a:t>Cathy </a:t>
            </a:r>
          </a:p>
          <a:p>
            <a:endParaRPr lang="en-US" smtClean="0"/>
          </a:p>
          <a:p>
            <a:r>
              <a:rPr lang="en-US" smtClean="0"/>
              <a:t>Give case example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r>
              <a:rPr lang="en-US" smtClean="0"/>
              <a:t>Cathy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756089-F95C-46D8-A7C6-BFF8E47FF3E4}" type="slidenum">
              <a:rPr lang="en-US"/>
              <a:pPr/>
              <a:t>12</a:t>
            </a:fld>
            <a:endParaRPr lang="en-US"/>
          </a:p>
        </p:txBody>
      </p:sp>
      <p:sp>
        <p:nvSpPr>
          <p:cNvPr id="1413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1315" name="Rectangle 3"/>
          <p:cNvSpPr>
            <a:spLocks noGrp="1" noChangeArrowheads="1"/>
          </p:cNvSpPr>
          <p:nvPr>
            <p:ph type="body" idx="1"/>
          </p:nvPr>
        </p:nvSpPr>
        <p:spPr bwMode="auto">
          <a:xfrm>
            <a:off x="687388" y="4343400"/>
            <a:ext cx="5483225"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r>
              <a:rPr lang="en-US" smtClean="0"/>
              <a:t>Cathy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r>
              <a:rPr lang="en-US" smtClean="0"/>
              <a:t>Cathy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CC1D20C5-E77B-4408-ADFF-A8DA5A0B0640}" type="slidenum">
              <a:rPr lang="en-US"/>
              <a:pPr/>
              <a:t>26</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r>
              <a:rPr lang="en-US" smtClean="0"/>
              <a:t>Part of IEP, so all teachers must follow </a:t>
            </a:r>
          </a:p>
          <a:p>
            <a:r>
              <a:rPr lang="en-US" smtClean="0"/>
              <a:t>Esp imp for kids w/ ED, ADHD label </a:t>
            </a:r>
          </a:p>
          <a:p>
            <a:r>
              <a:rPr lang="en-US" smtClean="0"/>
              <a:t>FBA is data gathering tool, used to create BIP </a:t>
            </a:r>
          </a:p>
          <a:p>
            <a:r>
              <a:rPr lang="en-US" smtClean="0"/>
              <a:t>Legal standards vague </a:t>
            </a:r>
          </a:p>
          <a:p>
            <a:r>
              <a:rPr lang="en-US" smtClean="0"/>
              <a:t>Use CREC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99A7812-5E18-495D-9AF6-8171515158F6}" type="slidenum">
              <a:rPr lang="en-US"/>
              <a:pPr/>
              <a:t>27</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r>
              <a:rPr lang="en-US" smtClean="0"/>
              <a:t>Helpful</a:t>
            </a:r>
          </a:p>
          <a:p>
            <a:r>
              <a:rPr lang="en-US" smtClean="0"/>
              <a:t>	removal from class, calls home, ISS, OSS, expulsion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1743C594-9009-48ED-AA4C-65E894811B32}" type="slidenum">
              <a:rPr lang="en-US"/>
              <a:pPr/>
              <a:t>28</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r>
              <a:rPr lang="en-US" smtClean="0"/>
              <a:t>Direct result of failure to implement IEP – Stephanie J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B2184BDA-A560-49D9-BF8C-AD341971E83F}" type="slidenum">
              <a:rPr lang="en-US"/>
              <a:pPr/>
              <a:t>29</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r>
              <a:rPr lang="en-US" smtClean="0"/>
              <a:t>FAPE lite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r>
              <a:rPr lang="en-US" smtClean="0"/>
              <a:t>Lynn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4125A3-FCF1-4168-B4EE-229DB30D9685}" type="datetimeFigureOut">
              <a:rPr lang="en-US" smtClean="0"/>
              <a:pPr/>
              <a:t>12/8/2009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03E72E1-119A-4032-973D-D13D305D32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4125A3-FCF1-4168-B4EE-229DB30D9685}" type="datetimeFigureOut">
              <a:rPr lang="en-US" smtClean="0"/>
              <a:pPr/>
              <a:t>12/8/2009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3E72E1-119A-4032-973D-D13D305D32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4125A3-FCF1-4168-B4EE-229DB30D9685}" type="datetimeFigureOut">
              <a:rPr lang="en-US" smtClean="0"/>
              <a:pPr/>
              <a:t>12/8/2009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3E72E1-119A-4032-973D-D13D305D32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4125A3-FCF1-4168-B4EE-229DB30D9685}" type="datetimeFigureOut">
              <a:rPr lang="en-US" smtClean="0"/>
              <a:pPr/>
              <a:t>12/8/2009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3E72E1-119A-4032-973D-D13D305D324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4125A3-FCF1-4168-B4EE-229DB30D9685}" type="datetimeFigureOut">
              <a:rPr lang="en-US" smtClean="0"/>
              <a:pPr/>
              <a:t>12/8/2009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3E72E1-119A-4032-973D-D13D305D324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4125A3-FCF1-4168-B4EE-229DB30D9685}" type="datetimeFigureOut">
              <a:rPr lang="en-US" smtClean="0"/>
              <a:pPr/>
              <a:t>12/8/2009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3E72E1-119A-4032-973D-D13D305D324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4125A3-FCF1-4168-B4EE-229DB30D9685}" type="datetimeFigureOut">
              <a:rPr lang="en-US" smtClean="0"/>
              <a:pPr/>
              <a:t>12/8/2009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03E72E1-119A-4032-973D-D13D305D32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4125A3-FCF1-4168-B4EE-229DB30D9685}" type="datetimeFigureOut">
              <a:rPr lang="en-US" smtClean="0"/>
              <a:pPr/>
              <a:t>12/8/2009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03E72E1-119A-4032-973D-D13D305D324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4125A3-FCF1-4168-B4EE-229DB30D9685}" type="datetimeFigureOut">
              <a:rPr lang="en-US" smtClean="0"/>
              <a:pPr/>
              <a:t>12/8/2009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03E72E1-119A-4032-973D-D13D305D32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24125A3-FCF1-4168-B4EE-229DB30D9685}" type="datetimeFigureOut">
              <a:rPr lang="en-US" smtClean="0"/>
              <a:pPr/>
              <a:t>12/8/2009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3E72E1-119A-4032-973D-D13D305D32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4125A3-FCF1-4168-B4EE-229DB30D9685}" type="datetimeFigureOut">
              <a:rPr lang="en-US" smtClean="0"/>
              <a:pPr/>
              <a:t>12/8/2009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03E72E1-119A-4032-973D-D13D305D324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4125A3-FCF1-4168-B4EE-229DB30D9685}" type="datetimeFigureOut">
              <a:rPr lang="en-US" smtClean="0"/>
              <a:pPr/>
              <a:t>12/8/2009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3E72E1-119A-4032-973D-D13D305D32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abanet.org/child/education/publications/fosteringconnections.html" TargetMode="External"/><Relationship Id="rId2" Type="http://schemas.openxmlformats.org/officeDocument/2006/relationships/hyperlink" Target="http://www.kidscounsel.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Educational Advocacy for Youth In Foster Care</a:t>
            </a:r>
            <a:endParaRPr lang="en-US" dirty="0"/>
          </a:p>
        </p:txBody>
      </p:sp>
      <p:sp>
        <p:nvSpPr>
          <p:cNvPr id="3" name="Subtitle 2"/>
          <p:cNvSpPr>
            <a:spLocks noGrp="1"/>
          </p:cNvSpPr>
          <p:nvPr>
            <p:ph type="subTitle" idx="1"/>
          </p:nvPr>
        </p:nvSpPr>
        <p:spPr/>
        <p:txBody>
          <a:bodyPr/>
          <a:lstStyle/>
          <a:p>
            <a:r>
              <a:rPr lang="en-US" dirty="0" smtClean="0"/>
              <a:t>Center for Children’s Advocacy </a:t>
            </a:r>
          </a:p>
          <a:p>
            <a:r>
              <a:rPr lang="en-US" dirty="0" smtClean="0"/>
              <a:t>December 15, 2009</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r>
              <a:rPr lang="en-US"/>
              <a:t>Parent Teacher Conferences</a:t>
            </a:r>
          </a:p>
          <a:p>
            <a:r>
              <a:rPr lang="en-US"/>
              <a:t>Student Support Team (SST)</a:t>
            </a:r>
          </a:p>
          <a:p>
            <a:pPr lvl="1">
              <a:buClr>
                <a:schemeClr val="tx1"/>
              </a:buClr>
            </a:pPr>
            <a:r>
              <a:rPr lang="en-US"/>
              <a:t>Convened when student is not making 	expected progress</a:t>
            </a:r>
          </a:p>
          <a:p>
            <a:pPr lvl="1">
              <a:buClr>
                <a:schemeClr val="tx1"/>
              </a:buClr>
            </a:pPr>
            <a:r>
              <a:rPr lang="en-US"/>
              <a:t>Implement interventions</a:t>
            </a:r>
          </a:p>
          <a:p>
            <a:pPr>
              <a:buClr>
                <a:schemeClr val="tx1"/>
              </a:buClr>
              <a:buFont typeface="Wingdings" pitchFamily="2" charset="2"/>
              <a:buNone/>
            </a:pPr>
            <a:r>
              <a:rPr lang="en-US" sz="2800"/>
              <a:t>		</a:t>
            </a:r>
            <a:r>
              <a:rPr lang="en-US" sz="2400"/>
              <a:t>- Tutoring </a:t>
            </a:r>
          </a:p>
          <a:p>
            <a:pPr>
              <a:buClr>
                <a:schemeClr val="tx1"/>
              </a:buClr>
              <a:buFont typeface="Wingdings" pitchFamily="2" charset="2"/>
              <a:buNone/>
            </a:pPr>
            <a:r>
              <a:rPr lang="en-US" sz="2400"/>
              <a:t>		- Classroom accommodations, e.g., 			preferential seating</a:t>
            </a:r>
          </a:p>
          <a:p>
            <a:pPr>
              <a:buClr>
                <a:schemeClr val="tx1"/>
              </a:buClr>
              <a:buFont typeface="Wingdings" pitchFamily="2" charset="2"/>
              <a:buNone/>
            </a:pPr>
            <a:r>
              <a:rPr lang="en-US" sz="2400"/>
              <a:t>		- Different teaching strategies</a:t>
            </a:r>
          </a:p>
          <a:p>
            <a:pPr>
              <a:buClr>
                <a:schemeClr val="tx1"/>
              </a:buClr>
              <a:buFont typeface="Wingdings" pitchFamily="2" charset="2"/>
              <a:buNone/>
            </a:pPr>
            <a:endParaRPr lang="en-US" sz="2800"/>
          </a:p>
        </p:txBody>
      </p:sp>
      <p:sp>
        <p:nvSpPr>
          <p:cNvPr id="4" name="Slide Number Placeholder 4"/>
          <p:cNvSpPr>
            <a:spLocks noGrp="1"/>
          </p:cNvSpPr>
          <p:nvPr>
            <p:ph type="sldNum" sz="quarter" idx="12"/>
          </p:nvPr>
        </p:nvSpPr>
        <p:spPr/>
        <p:txBody>
          <a:bodyPr>
            <a:normAutofit/>
          </a:bodyPr>
          <a:lstStyle/>
          <a:p>
            <a:fld id="{472CE6DA-30C0-4615-B026-9962E1C7B2C2}" type="slidenum">
              <a:rPr lang="en-US"/>
              <a:pPr/>
              <a:t>10</a:t>
            </a:fld>
            <a:endParaRPr lang="en-US"/>
          </a:p>
        </p:txBody>
      </p:sp>
      <p:sp>
        <p:nvSpPr>
          <p:cNvPr id="8194" name="Rectangle 2"/>
          <p:cNvSpPr>
            <a:spLocks noGrp="1" noRot="1" noChangeArrowheads="1"/>
          </p:cNvSpPr>
          <p:nvPr>
            <p:ph type="title"/>
          </p:nvPr>
        </p:nvSpPr>
        <p:spPr/>
        <p:txBody>
          <a:bodyPr>
            <a:normAutofit/>
          </a:bodyPr>
          <a:lstStyle/>
          <a:p>
            <a:r>
              <a:rPr lang="en-US">
                <a:solidFill>
                  <a:schemeClr val="accent2"/>
                </a:solidFill>
              </a:rPr>
              <a:t>Regular Education Interventions</a:t>
            </a:r>
            <a:r>
              <a:rPr lang="en-US"/>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7743BE52-B33A-4F27-8D75-D9557820DBC7}" type="slidenum">
              <a:rPr lang="en-US"/>
              <a:pPr/>
              <a:t>11</a:t>
            </a:fld>
            <a:endParaRPr lang="en-US"/>
          </a:p>
        </p:txBody>
      </p:sp>
      <p:sp>
        <p:nvSpPr>
          <p:cNvPr id="56324" name="Rectangle 2"/>
          <p:cNvSpPr>
            <a:spLocks noGrp="1" noChangeArrowheads="1"/>
          </p:cNvSpPr>
          <p:nvPr>
            <p:ph type="title" idx="4294967295"/>
          </p:nvPr>
        </p:nvSpPr>
        <p:spPr>
          <a:xfrm>
            <a:off x="0" y="152400"/>
            <a:ext cx="8229600" cy="1828800"/>
          </a:xfrm>
        </p:spPr>
        <p:txBody>
          <a:bodyPr lIns="91440" anchor="b">
            <a:normAutofit fontScale="90000"/>
          </a:bodyPr>
          <a:lstStyle/>
          <a:p>
            <a:pPr fontAlgn="auto">
              <a:spcAft>
                <a:spcPts val="0"/>
              </a:spcAft>
              <a:defRPr/>
            </a:pPr>
            <a:r>
              <a:rPr lang="en-US" sz="4000" dirty="0" smtClean="0">
                <a:solidFill>
                  <a:srgbClr val="FF0000"/>
                </a:solidFill>
                <a:ea typeface="+mj-ea"/>
              </a:rPr>
              <a:t>Special Education: Getting Services</a:t>
            </a:r>
            <a:br>
              <a:rPr lang="en-US" sz="4000" dirty="0" smtClean="0">
                <a:solidFill>
                  <a:srgbClr val="FF0000"/>
                </a:solidFill>
                <a:ea typeface="+mj-ea"/>
              </a:rPr>
            </a:br>
            <a:r>
              <a:rPr lang="en-US" sz="4000" dirty="0" smtClean="0">
                <a:solidFill>
                  <a:srgbClr val="FF0000"/>
                </a:solidFill>
                <a:ea typeface="+mj-ea"/>
              </a:rPr>
              <a:t>Step 1: Referral </a:t>
            </a:r>
            <a:endParaRPr lang="en-US" sz="4000" dirty="0">
              <a:solidFill>
                <a:srgbClr val="FF0000"/>
              </a:solidFill>
              <a:ea typeface="+mj-ea"/>
            </a:endParaRPr>
          </a:p>
        </p:txBody>
      </p:sp>
      <p:sp>
        <p:nvSpPr>
          <p:cNvPr id="34820" name="Rectangle 3"/>
          <p:cNvSpPr>
            <a:spLocks noGrp="1" noChangeArrowheads="1"/>
          </p:cNvSpPr>
          <p:nvPr>
            <p:ph type="body" idx="4294967295"/>
          </p:nvPr>
        </p:nvSpPr>
        <p:spPr>
          <a:xfrm>
            <a:off x="1981200" y="2332038"/>
            <a:ext cx="7162800" cy="4525962"/>
          </a:xfrm>
        </p:spPr>
        <p:txBody>
          <a:bodyPr/>
          <a:lstStyle/>
          <a:p>
            <a:pPr>
              <a:lnSpc>
                <a:spcPct val="80000"/>
              </a:lnSpc>
            </a:pPr>
            <a:r>
              <a:rPr lang="en-US" sz="2400" dirty="0" smtClean="0"/>
              <a:t>Connecticut has even more specific requirements for “child find” than federal law : </a:t>
            </a:r>
          </a:p>
          <a:p>
            <a:pPr>
              <a:lnSpc>
                <a:spcPct val="80000"/>
              </a:lnSpc>
              <a:buFontTx/>
              <a:buNone/>
            </a:pPr>
            <a:endParaRPr lang="en-US" sz="2400" dirty="0" smtClean="0"/>
          </a:p>
          <a:p>
            <a:pPr>
              <a:lnSpc>
                <a:spcPct val="80000"/>
              </a:lnSpc>
              <a:buFontTx/>
              <a:buNone/>
            </a:pPr>
            <a:r>
              <a:rPr lang="en-US" sz="2400" dirty="0" smtClean="0"/>
              <a:t>  	“. . . Provision shall be made for the prompt referral to a planning and placement team of all children </a:t>
            </a:r>
            <a:r>
              <a:rPr lang="en-US" sz="2400" b="1" dirty="0" smtClean="0"/>
              <a:t>who have been suspended repeatedly or whose behavior, attendance or progress in school is considered unsatisfactory or at a marginal level of acceptance.” </a:t>
            </a:r>
          </a:p>
          <a:p>
            <a:pPr>
              <a:lnSpc>
                <a:spcPct val="80000"/>
              </a:lnSpc>
              <a:buFontTx/>
              <a:buNone/>
            </a:pPr>
            <a:r>
              <a:rPr lang="en-US" sz="2400" dirty="0" smtClean="0"/>
              <a:t>	 </a:t>
            </a:r>
            <a:r>
              <a:rPr lang="en-US" sz="2000" dirty="0" smtClean="0"/>
              <a:t>CT State Reg. 10-76d-7</a:t>
            </a:r>
          </a:p>
        </p:txBody>
      </p:sp>
      <p:sp>
        <p:nvSpPr>
          <p:cNvPr id="34821" name="Rectangle 7"/>
          <p:cNvSpPr txBox="1">
            <a:spLocks noGrp="1" noChangeArrowheads="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
        <p:nvSpPr>
          <p:cNvPr id="34822" name="Slide Number Placeholder 5"/>
          <p:cNvSpPr txBox="1">
            <a:spLocks noGrp="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838200" y="2286000"/>
            <a:ext cx="8110538" cy="4191000"/>
          </a:xfrm>
        </p:spPr>
        <p:txBody>
          <a:bodyPr/>
          <a:lstStyle/>
          <a:p>
            <a:pPr>
              <a:lnSpc>
                <a:spcPct val="90000"/>
              </a:lnSpc>
              <a:buFont typeface="Wingdings" pitchFamily="2" charset="2"/>
              <a:buNone/>
            </a:pPr>
            <a:r>
              <a:rPr lang="en-US" sz="2400" b="1">
                <a:latin typeface="Times New Roman" pitchFamily="18" charset="0"/>
              </a:rPr>
              <a:t>Key Questions/Red Flags for advocates when a youth is not receiving services</a:t>
            </a:r>
            <a:r>
              <a:rPr lang="en-US" sz="2400">
                <a:latin typeface="Times New Roman" pitchFamily="18" charset="0"/>
              </a:rPr>
              <a:t> </a:t>
            </a:r>
          </a:p>
          <a:p>
            <a:pPr>
              <a:lnSpc>
                <a:spcPct val="90000"/>
              </a:lnSpc>
              <a:buFont typeface="Wingdings" pitchFamily="2" charset="2"/>
              <a:buNone/>
            </a:pPr>
            <a:endParaRPr lang="en-US" sz="2400">
              <a:latin typeface="Times New Roman" pitchFamily="18" charset="0"/>
            </a:endParaRPr>
          </a:p>
          <a:p>
            <a:pPr>
              <a:lnSpc>
                <a:spcPct val="90000"/>
              </a:lnSpc>
            </a:pPr>
            <a:r>
              <a:rPr lang="en-US" sz="2400">
                <a:latin typeface="Times New Roman" pitchFamily="18" charset="0"/>
              </a:rPr>
              <a:t>Has the youth ever been diagnosed with a disability? </a:t>
            </a:r>
          </a:p>
          <a:p>
            <a:pPr>
              <a:lnSpc>
                <a:spcPct val="90000"/>
              </a:lnSpc>
              <a:buFont typeface="Wingdings" pitchFamily="2" charset="2"/>
              <a:buNone/>
            </a:pPr>
            <a:endParaRPr lang="en-US" sz="2400">
              <a:latin typeface="Times New Roman" pitchFamily="18" charset="0"/>
            </a:endParaRPr>
          </a:p>
          <a:p>
            <a:pPr>
              <a:lnSpc>
                <a:spcPct val="90000"/>
              </a:lnSpc>
            </a:pPr>
            <a:r>
              <a:rPr lang="en-US" sz="2400">
                <a:latin typeface="Times New Roman" pitchFamily="18" charset="0"/>
              </a:rPr>
              <a:t>Has the youth ever had PPT meeting? (for referral or services)</a:t>
            </a:r>
          </a:p>
          <a:p>
            <a:pPr>
              <a:lnSpc>
                <a:spcPct val="90000"/>
              </a:lnSpc>
              <a:buFont typeface="Wingdings" pitchFamily="2" charset="2"/>
              <a:buNone/>
            </a:pPr>
            <a:endParaRPr lang="en-US" sz="2400">
              <a:latin typeface="Times New Roman" pitchFamily="18" charset="0"/>
            </a:endParaRPr>
          </a:p>
          <a:p>
            <a:pPr>
              <a:lnSpc>
                <a:spcPct val="90000"/>
              </a:lnSpc>
            </a:pPr>
            <a:r>
              <a:rPr lang="en-US" sz="2400">
                <a:latin typeface="Times New Roman" pitchFamily="18" charset="0"/>
              </a:rPr>
              <a:t>Has the youth been absent from school for more than 20 days of the school year?</a:t>
            </a:r>
            <a:endParaRPr lang="en-US"/>
          </a:p>
          <a:p>
            <a:pPr>
              <a:lnSpc>
                <a:spcPct val="90000"/>
              </a:lnSpc>
            </a:pPr>
            <a:endParaRPr lang="en-US"/>
          </a:p>
        </p:txBody>
      </p:sp>
      <p:sp>
        <p:nvSpPr>
          <p:cNvPr id="140290" name="Rectangle 2"/>
          <p:cNvSpPr>
            <a:spLocks noGrp="1" noChangeArrowheads="1"/>
          </p:cNvSpPr>
          <p:nvPr>
            <p:ph type="title"/>
          </p:nvPr>
        </p:nvSpPr>
        <p:spPr/>
        <p:txBody>
          <a:bodyPr/>
          <a:lstStyle/>
          <a:p>
            <a:r>
              <a:rPr lang="en-US" sz="4000" dirty="0">
                <a:solidFill>
                  <a:srgbClr val="FF0000"/>
                </a:solidFill>
              </a:rPr>
              <a:t>Special Education: Red Flags</a:t>
            </a:r>
            <a:endParaRPr lang="en-US" sz="2400" dirty="0">
              <a:solidFill>
                <a:srgbClr val="FF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idx="1"/>
          </p:nvPr>
        </p:nvSpPr>
        <p:spPr/>
        <p:txBody>
          <a:bodyPr/>
          <a:lstStyle/>
          <a:p>
            <a:pPr>
              <a:lnSpc>
                <a:spcPct val="90000"/>
              </a:lnSpc>
              <a:buFont typeface="Wingdings" pitchFamily="2" charset="2"/>
              <a:buNone/>
            </a:pPr>
            <a:r>
              <a:rPr lang="en-US" b="1">
                <a:latin typeface="Times New Roman" pitchFamily="18" charset="0"/>
              </a:rPr>
              <a:t>Key Questions/Red Flags for advocates when a youth is not receiving services</a:t>
            </a:r>
            <a:r>
              <a:rPr lang="en-US" sz="2800">
                <a:latin typeface="Times New Roman" pitchFamily="18" charset="0"/>
              </a:rPr>
              <a:t> </a:t>
            </a:r>
          </a:p>
          <a:p>
            <a:pPr>
              <a:buFont typeface="Wingdings" pitchFamily="2" charset="2"/>
              <a:buNone/>
            </a:pPr>
            <a:endParaRPr lang="en-US">
              <a:latin typeface="Times New Roman" pitchFamily="18" charset="0"/>
            </a:endParaRPr>
          </a:p>
          <a:p>
            <a:r>
              <a:rPr lang="en-US">
                <a:latin typeface="Times New Roman" pitchFamily="18" charset="0"/>
              </a:rPr>
              <a:t>Has the youth been suspended for more than 10 days, expelled, or getting into continuous trouble in school?</a:t>
            </a:r>
            <a:endParaRPr lang="en-US"/>
          </a:p>
          <a:p>
            <a:pPr>
              <a:buFont typeface="Wingdings" pitchFamily="2" charset="2"/>
              <a:buNone/>
            </a:pPr>
            <a:endParaRPr lang="en-US"/>
          </a:p>
        </p:txBody>
      </p:sp>
      <p:sp>
        <p:nvSpPr>
          <p:cNvPr id="142338" name="Rectangle 2"/>
          <p:cNvSpPr>
            <a:spLocks noGrp="1" noChangeArrowheads="1"/>
          </p:cNvSpPr>
          <p:nvPr>
            <p:ph type="title"/>
          </p:nvPr>
        </p:nvSpPr>
        <p:spPr/>
        <p:txBody>
          <a:bodyPr/>
          <a:lstStyle/>
          <a:p>
            <a:r>
              <a:rPr lang="en-US" sz="4000" dirty="0">
                <a:solidFill>
                  <a:srgbClr val="FF0000"/>
                </a:solidFill>
              </a:rPr>
              <a:t>Special Education: Red Flags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idx="1"/>
          </p:nvPr>
        </p:nvSpPr>
        <p:spPr/>
        <p:txBody>
          <a:bodyPr/>
          <a:lstStyle/>
          <a:p>
            <a:pPr>
              <a:lnSpc>
                <a:spcPct val="90000"/>
              </a:lnSpc>
              <a:buFont typeface="Wingdings" pitchFamily="2" charset="2"/>
              <a:buNone/>
            </a:pPr>
            <a:r>
              <a:rPr lang="en-US" sz="2400" b="1">
                <a:latin typeface="Times New Roman" pitchFamily="18" charset="0"/>
              </a:rPr>
              <a:t>Key Questions/Red Flags for advocates when a youth is not receiving services</a:t>
            </a:r>
            <a:r>
              <a:rPr lang="en-US" sz="2000">
                <a:latin typeface="Times New Roman" pitchFamily="18" charset="0"/>
              </a:rPr>
              <a:t> </a:t>
            </a:r>
            <a:endParaRPr lang="en-US" sz="2400">
              <a:latin typeface="Times New Roman" pitchFamily="18" charset="0"/>
            </a:endParaRPr>
          </a:p>
          <a:p>
            <a:pPr>
              <a:lnSpc>
                <a:spcPct val="90000"/>
              </a:lnSpc>
              <a:buFont typeface="Wingdings" pitchFamily="2" charset="2"/>
              <a:buNone/>
            </a:pPr>
            <a:endParaRPr lang="en-US" sz="2400">
              <a:latin typeface="Times New Roman" pitchFamily="18" charset="0"/>
            </a:endParaRPr>
          </a:p>
          <a:p>
            <a:pPr>
              <a:lnSpc>
                <a:spcPct val="90000"/>
              </a:lnSpc>
            </a:pPr>
            <a:r>
              <a:rPr lang="en-US" sz="2400">
                <a:latin typeface="Times New Roman" pitchFamily="18" charset="0"/>
              </a:rPr>
              <a:t>Has the youth ever been hospitalized for mental health reasons or placed in a clinical day treatment program?</a:t>
            </a:r>
          </a:p>
          <a:p>
            <a:pPr>
              <a:lnSpc>
                <a:spcPct val="90000"/>
              </a:lnSpc>
              <a:buFont typeface="Wingdings" pitchFamily="2" charset="2"/>
              <a:buNone/>
            </a:pPr>
            <a:endParaRPr lang="en-US" sz="2400">
              <a:latin typeface="Times New Roman" pitchFamily="18" charset="0"/>
            </a:endParaRPr>
          </a:p>
          <a:p>
            <a:pPr>
              <a:lnSpc>
                <a:spcPct val="90000"/>
              </a:lnSpc>
            </a:pPr>
            <a:r>
              <a:rPr lang="en-US" sz="2400">
                <a:latin typeface="Times New Roman" pitchFamily="18" charset="0"/>
              </a:rPr>
              <a:t>Is the youth not getting access to basic mental health care?</a:t>
            </a:r>
          </a:p>
          <a:p>
            <a:pPr>
              <a:lnSpc>
                <a:spcPct val="90000"/>
              </a:lnSpc>
              <a:buFont typeface="Wingdings" pitchFamily="2" charset="2"/>
              <a:buNone/>
            </a:pPr>
            <a:endParaRPr lang="en-US" sz="2400">
              <a:latin typeface="Times New Roman" pitchFamily="18" charset="0"/>
            </a:endParaRPr>
          </a:p>
          <a:p>
            <a:pPr>
              <a:lnSpc>
                <a:spcPct val="90000"/>
              </a:lnSpc>
            </a:pPr>
            <a:r>
              <a:rPr lang="en-US" sz="2400">
                <a:latin typeface="Times New Roman" pitchFamily="18" charset="0"/>
              </a:rPr>
              <a:t>Does it appear that the youth does not have a thorough evaluation or proper diagnosis of his/her mental health/emotional problems by the school system</a:t>
            </a:r>
            <a:r>
              <a:rPr lang="en-US" sz="2400"/>
              <a:t>?</a:t>
            </a:r>
          </a:p>
        </p:txBody>
      </p:sp>
      <p:sp>
        <p:nvSpPr>
          <p:cNvPr id="143362" name="Rectangle 2"/>
          <p:cNvSpPr>
            <a:spLocks noGrp="1" noChangeArrowheads="1"/>
          </p:cNvSpPr>
          <p:nvPr>
            <p:ph type="title"/>
          </p:nvPr>
        </p:nvSpPr>
        <p:spPr/>
        <p:txBody>
          <a:bodyPr/>
          <a:lstStyle/>
          <a:p>
            <a:r>
              <a:rPr lang="en-US" sz="4000" dirty="0">
                <a:solidFill>
                  <a:srgbClr val="FF0000"/>
                </a:solidFill>
              </a:rPr>
              <a:t>Special Education: Red Flags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EE1CCC4-6422-44E6-8339-7D42A805559D}" type="slidenum">
              <a:rPr lang="en-US"/>
              <a:pPr/>
              <a:t>15</a:t>
            </a:fld>
            <a:endParaRPr lang="en-US"/>
          </a:p>
        </p:txBody>
      </p:sp>
      <p:sp>
        <p:nvSpPr>
          <p:cNvPr id="64515" name="Rectangle 2"/>
          <p:cNvSpPr>
            <a:spLocks noGrp="1" noChangeArrowheads="1"/>
          </p:cNvSpPr>
          <p:nvPr>
            <p:ph type="title" idx="4294967295"/>
          </p:nvPr>
        </p:nvSpPr>
        <p:spPr>
          <a:xfrm>
            <a:off x="0" y="762000"/>
            <a:ext cx="6478588" cy="1143000"/>
          </a:xfrm>
        </p:spPr>
        <p:txBody>
          <a:bodyPr lIns="91440" anchor="b">
            <a:normAutofit fontScale="90000"/>
          </a:bodyPr>
          <a:lstStyle/>
          <a:p>
            <a:pPr fontAlgn="auto">
              <a:spcAft>
                <a:spcPts val="0"/>
              </a:spcAft>
              <a:defRPr/>
            </a:pPr>
            <a:r>
              <a:rPr lang="en-US" sz="4000" dirty="0" smtClean="0">
                <a:solidFill>
                  <a:schemeClr val="accent4"/>
                </a:solidFill>
                <a:ea typeface="+mj-ea"/>
              </a:rPr>
              <a:t>Special Education: </a:t>
            </a:r>
            <a:br>
              <a:rPr lang="en-US" sz="4000" dirty="0" smtClean="0">
                <a:solidFill>
                  <a:schemeClr val="accent4"/>
                </a:solidFill>
                <a:ea typeface="+mj-ea"/>
              </a:rPr>
            </a:br>
            <a:r>
              <a:rPr lang="en-US" sz="4000" dirty="0" smtClean="0">
                <a:solidFill>
                  <a:schemeClr val="accent4"/>
                </a:solidFill>
                <a:ea typeface="+mj-ea"/>
              </a:rPr>
              <a:t>Getting Services</a:t>
            </a:r>
            <a:br>
              <a:rPr lang="en-US" sz="4000" dirty="0" smtClean="0">
                <a:solidFill>
                  <a:schemeClr val="accent4"/>
                </a:solidFill>
                <a:ea typeface="+mj-ea"/>
              </a:rPr>
            </a:br>
            <a:r>
              <a:rPr lang="en-US" sz="4000" dirty="0" smtClean="0">
                <a:solidFill>
                  <a:schemeClr val="accent4"/>
                </a:solidFill>
                <a:ea typeface="+mj-ea"/>
              </a:rPr>
              <a:t>Step 2: Referral PPT </a:t>
            </a:r>
            <a:endParaRPr lang="en-US" sz="4000" dirty="0">
              <a:solidFill>
                <a:schemeClr val="accent4"/>
              </a:solidFill>
              <a:ea typeface="+mj-ea"/>
            </a:endParaRPr>
          </a:p>
        </p:txBody>
      </p:sp>
      <p:sp>
        <p:nvSpPr>
          <p:cNvPr id="64516" name="Rectangle 3"/>
          <p:cNvSpPr>
            <a:spLocks noGrp="1" noChangeArrowheads="1"/>
          </p:cNvSpPr>
          <p:nvPr>
            <p:ph type="body" idx="4294967295"/>
          </p:nvPr>
        </p:nvSpPr>
        <p:spPr>
          <a:xfrm>
            <a:off x="0" y="1752600"/>
            <a:ext cx="7543800" cy="4525963"/>
          </a:xfrm>
        </p:spPr>
        <p:txBody>
          <a:bodyPr>
            <a:normAutofit/>
          </a:bodyPr>
          <a:lstStyle/>
          <a:p>
            <a:pPr indent="0">
              <a:lnSpc>
                <a:spcPct val="80000"/>
              </a:lnSpc>
              <a:buFont typeface="Arial" charset="0"/>
              <a:buChar char="•"/>
            </a:pPr>
            <a:endParaRPr lang="en-US" dirty="0" smtClean="0"/>
          </a:p>
          <a:p>
            <a:pPr indent="0">
              <a:lnSpc>
                <a:spcPct val="80000"/>
              </a:lnSpc>
              <a:buFont typeface="Arial" charset="0"/>
              <a:buChar char="•"/>
            </a:pPr>
            <a:r>
              <a:rPr lang="en-US" dirty="0" smtClean="0"/>
              <a:t>The first PPT, called a referral PPT or a PPT-1, determines what evaluations should be conducted	</a:t>
            </a:r>
          </a:p>
          <a:p>
            <a:pPr indent="0">
              <a:lnSpc>
                <a:spcPct val="80000"/>
              </a:lnSpc>
              <a:buFont typeface="Arial" charset="0"/>
              <a:buChar char="•"/>
            </a:pPr>
            <a:endParaRPr lang="en-US" dirty="0" smtClean="0"/>
          </a:p>
          <a:p>
            <a:pPr indent="0">
              <a:lnSpc>
                <a:spcPct val="80000"/>
              </a:lnSpc>
              <a:buFont typeface="Arial" charset="0"/>
              <a:buChar char="•"/>
            </a:pPr>
            <a:r>
              <a:rPr lang="en-US" dirty="0" smtClean="0"/>
              <a:t>The duty to evaluate is in </a:t>
            </a:r>
            <a:r>
              <a:rPr lang="en-US" dirty="0" smtClean="0">
                <a:solidFill>
                  <a:srgbClr val="FF0000"/>
                </a:solidFill>
              </a:rPr>
              <a:t>all areas of suspected disability</a:t>
            </a:r>
            <a:r>
              <a:rPr lang="en-US" dirty="0" smtClean="0"/>
              <a:t> including, if appropriate, health, vision, hearing, social &amp; emotional status, general  intelligence, academic performance, communicative status and motor abilities.</a:t>
            </a:r>
          </a:p>
          <a:p>
            <a:pPr indent="0">
              <a:lnSpc>
                <a:spcPct val="80000"/>
              </a:lnSpc>
            </a:pPr>
            <a:endParaRPr lang="en-US" dirty="0" smtClean="0"/>
          </a:p>
        </p:txBody>
      </p:sp>
      <p:sp>
        <p:nvSpPr>
          <p:cNvPr id="38917" name="Rectangle 7"/>
          <p:cNvSpPr txBox="1">
            <a:spLocks noGrp="1" noChangeArrowheads="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Tree>
  </p:cSld>
  <p:clrMapOvr>
    <a:masterClrMapping/>
  </p:clrMapOvr>
  <p:transition advClick="0" advTm="5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4BC695C9-B993-4435-97AE-4FCBB8AAAB71}" type="slidenum">
              <a:rPr lang="en-US"/>
              <a:pPr/>
              <a:t>16</a:t>
            </a:fld>
            <a:endParaRPr lang="en-US"/>
          </a:p>
        </p:txBody>
      </p:sp>
      <p:sp>
        <p:nvSpPr>
          <p:cNvPr id="66563" name="Rectangle 2"/>
          <p:cNvSpPr>
            <a:spLocks noGrp="1" noChangeArrowheads="1"/>
          </p:cNvSpPr>
          <p:nvPr>
            <p:ph type="title" idx="4294967295"/>
          </p:nvPr>
        </p:nvSpPr>
        <p:spPr>
          <a:xfrm>
            <a:off x="2665413" y="762000"/>
            <a:ext cx="6478587" cy="1143000"/>
          </a:xfrm>
        </p:spPr>
        <p:txBody>
          <a:bodyPr lIns="91440" anchor="b">
            <a:normAutofit fontScale="90000"/>
          </a:bodyPr>
          <a:lstStyle/>
          <a:p>
            <a:pPr fontAlgn="auto">
              <a:spcAft>
                <a:spcPts val="0"/>
              </a:spcAft>
              <a:defRPr/>
            </a:pPr>
            <a:r>
              <a:rPr lang="en-US" sz="4000" dirty="0" smtClean="0">
                <a:solidFill>
                  <a:schemeClr val="accent4"/>
                </a:solidFill>
                <a:ea typeface="+mj-ea"/>
              </a:rPr>
              <a:t>Special Education:  </a:t>
            </a:r>
            <a:br>
              <a:rPr lang="en-US" sz="4000" dirty="0" smtClean="0">
                <a:solidFill>
                  <a:schemeClr val="accent4"/>
                </a:solidFill>
                <a:ea typeface="+mj-ea"/>
              </a:rPr>
            </a:br>
            <a:r>
              <a:rPr lang="en-US" sz="4000" dirty="0" smtClean="0">
                <a:solidFill>
                  <a:schemeClr val="accent4"/>
                </a:solidFill>
                <a:ea typeface="+mj-ea"/>
              </a:rPr>
              <a:t>Getting Services</a:t>
            </a:r>
            <a:br>
              <a:rPr lang="en-US" sz="4000" dirty="0" smtClean="0">
                <a:solidFill>
                  <a:schemeClr val="accent4"/>
                </a:solidFill>
                <a:ea typeface="+mj-ea"/>
              </a:rPr>
            </a:br>
            <a:r>
              <a:rPr lang="en-US" sz="4000" dirty="0" smtClean="0">
                <a:solidFill>
                  <a:schemeClr val="accent4"/>
                </a:solidFill>
                <a:ea typeface="+mj-ea"/>
              </a:rPr>
              <a:t>Step 2: Referral PPT </a:t>
            </a:r>
            <a:endParaRPr lang="en-US" sz="4000" dirty="0">
              <a:solidFill>
                <a:schemeClr val="accent4"/>
              </a:solidFill>
              <a:ea typeface="+mj-ea"/>
            </a:endParaRPr>
          </a:p>
        </p:txBody>
      </p:sp>
      <p:sp>
        <p:nvSpPr>
          <p:cNvPr id="40964" name="Rectangle 3"/>
          <p:cNvSpPr>
            <a:spLocks noGrp="1" noChangeArrowheads="1"/>
          </p:cNvSpPr>
          <p:nvPr>
            <p:ph type="body" idx="4294967295"/>
          </p:nvPr>
        </p:nvSpPr>
        <p:spPr>
          <a:xfrm>
            <a:off x="4191000" y="2133600"/>
            <a:ext cx="4953000" cy="4495800"/>
          </a:xfrm>
        </p:spPr>
        <p:txBody>
          <a:bodyPr>
            <a:normAutofit/>
          </a:bodyPr>
          <a:lstStyle/>
          <a:p>
            <a:pPr>
              <a:buFontTx/>
              <a:buNone/>
            </a:pPr>
            <a:r>
              <a:rPr lang="en-US" smtClean="0"/>
              <a:t>Types of Evaluations: </a:t>
            </a:r>
          </a:p>
          <a:p>
            <a:pPr>
              <a:buFontTx/>
              <a:buChar char="-"/>
            </a:pPr>
            <a:r>
              <a:rPr lang="en-US" smtClean="0"/>
              <a:t>Educational</a:t>
            </a:r>
          </a:p>
          <a:p>
            <a:pPr>
              <a:buFontTx/>
              <a:buChar char="-"/>
            </a:pPr>
            <a:r>
              <a:rPr lang="en-US" smtClean="0"/>
              <a:t>Psychological </a:t>
            </a:r>
          </a:p>
          <a:p>
            <a:pPr>
              <a:buFontTx/>
              <a:buChar char="-"/>
            </a:pPr>
            <a:r>
              <a:rPr lang="en-US" smtClean="0"/>
              <a:t>Psychiatric </a:t>
            </a:r>
          </a:p>
          <a:p>
            <a:pPr>
              <a:buFontTx/>
              <a:buChar char="-"/>
            </a:pPr>
            <a:r>
              <a:rPr lang="en-US" smtClean="0"/>
              <a:t>Speech &amp; Language</a:t>
            </a:r>
          </a:p>
          <a:p>
            <a:pPr>
              <a:buFontTx/>
              <a:buChar char="-"/>
            </a:pPr>
            <a:r>
              <a:rPr lang="en-US" smtClean="0"/>
              <a:t>Neuropsychological</a:t>
            </a:r>
          </a:p>
          <a:p>
            <a:pPr>
              <a:buFontTx/>
              <a:buChar char="-"/>
            </a:pPr>
            <a:r>
              <a:rPr lang="en-US" smtClean="0"/>
              <a:t>Sexual Abuse</a:t>
            </a:r>
          </a:p>
          <a:p>
            <a:pPr>
              <a:buFontTx/>
              <a:buChar char="-"/>
            </a:pPr>
            <a:r>
              <a:rPr lang="en-US" smtClean="0"/>
              <a:t>And others</a:t>
            </a:r>
          </a:p>
          <a:p>
            <a:pPr>
              <a:buFontTx/>
              <a:buChar char="-"/>
            </a:pPr>
            <a:endParaRPr lang="en-US" smtClean="0"/>
          </a:p>
        </p:txBody>
      </p:sp>
      <p:sp>
        <p:nvSpPr>
          <p:cNvPr id="40965" name="Rectangle 7"/>
          <p:cNvSpPr txBox="1">
            <a:spLocks noGrp="1" noChangeArrowheads="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Tree>
  </p:cSld>
  <p:clrMapOvr>
    <a:masterClrMapping/>
  </p:clrMapOvr>
  <p:transition advClick="0" advTm="5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p:txBody>
          <a:bodyPr/>
          <a:lstStyle/>
          <a:p>
            <a:r>
              <a:rPr lang="en-US"/>
              <a:t>45 school days from the initial request for referral to Special Education &amp; consent by parent</a:t>
            </a:r>
          </a:p>
          <a:p>
            <a:r>
              <a:rPr lang="en-US"/>
              <a:t>When additional evaluations requested subsequent to initial identification, they must be completed within a reasonable time period </a:t>
            </a:r>
          </a:p>
          <a:p>
            <a:r>
              <a:rPr lang="en-US"/>
              <a:t>Must be in dominant language of student</a:t>
            </a:r>
          </a:p>
        </p:txBody>
      </p:sp>
      <p:sp>
        <p:nvSpPr>
          <p:cNvPr id="4" name="Slide Number Placeholder 4"/>
          <p:cNvSpPr>
            <a:spLocks noGrp="1"/>
          </p:cNvSpPr>
          <p:nvPr>
            <p:ph type="sldNum" sz="quarter" idx="12"/>
          </p:nvPr>
        </p:nvSpPr>
        <p:spPr/>
        <p:txBody>
          <a:bodyPr>
            <a:normAutofit/>
          </a:bodyPr>
          <a:lstStyle/>
          <a:p>
            <a:fld id="{AA909C70-B300-48A9-8A47-BE5D776416CD}" type="slidenum">
              <a:rPr lang="en-US"/>
              <a:pPr/>
              <a:t>17</a:t>
            </a:fld>
            <a:endParaRPr lang="en-US"/>
          </a:p>
        </p:txBody>
      </p:sp>
      <p:sp>
        <p:nvSpPr>
          <p:cNvPr id="43010" name="Rectangle 2"/>
          <p:cNvSpPr>
            <a:spLocks noGrp="1" noRot="1" noChangeArrowheads="1"/>
          </p:cNvSpPr>
          <p:nvPr>
            <p:ph type="title"/>
          </p:nvPr>
        </p:nvSpPr>
        <p:spPr/>
        <p:txBody>
          <a:bodyPr/>
          <a:lstStyle/>
          <a:p>
            <a:r>
              <a:rPr lang="en-US">
                <a:solidFill>
                  <a:schemeClr val="accent2"/>
                </a:solidFill>
              </a:rPr>
              <a:t>Evaluation Timeline</a:t>
            </a:r>
            <a:r>
              <a:rPr lang="en-US"/>
              <a:t> </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381000" y="2438400"/>
            <a:ext cx="8229600" cy="3429000"/>
          </a:xfrm>
        </p:spPr>
        <p:txBody>
          <a:bodyPr/>
          <a:lstStyle/>
          <a:p>
            <a:r>
              <a:rPr lang="en-US" dirty="0"/>
              <a:t>If </a:t>
            </a:r>
            <a:r>
              <a:rPr lang="en-US" dirty="0" smtClean="0"/>
              <a:t>IDEA parent </a:t>
            </a:r>
            <a:r>
              <a:rPr lang="en-US" dirty="0"/>
              <a:t>disagrees with evaluations, or does not believe complete:</a:t>
            </a:r>
          </a:p>
          <a:p>
            <a:pPr lvl="1"/>
            <a:r>
              <a:rPr lang="en-US" dirty="0"/>
              <a:t>Can request independent evaluation </a:t>
            </a:r>
          </a:p>
          <a:p>
            <a:pPr lvl="1"/>
            <a:r>
              <a:rPr lang="en-US" dirty="0"/>
              <a:t>If school denies, pursue Due Process </a:t>
            </a:r>
          </a:p>
        </p:txBody>
      </p:sp>
      <p:sp>
        <p:nvSpPr>
          <p:cNvPr id="4" name="Slide Number Placeholder 4"/>
          <p:cNvSpPr>
            <a:spLocks noGrp="1"/>
          </p:cNvSpPr>
          <p:nvPr>
            <p:ph type="sldNum" sz="quarter" idx="12"/>
          </p:nvPr>
        </p:nvSpPr>
        <p:spPr/>
        <p:txBody>
          <a:bodyPr>
            <a:normAutofit/>
          </a:bodyPr>
          <a:lstStyle/>
          <a:p>
            <a:fld id="{28906005-B4DC-4B13-AF26-8B0279090E34}" type="slidenum">
              <a:rPr lang="en-US"/>
              <a:pPr/>
              <a:t>18</a:t>
            </a:fld>
            <a:endParaRPr lang="en-US"/>
          </a:p>
        </p:txBody>
      </p:sp>
      <p:sp>
        <p:nvSpPr>
          <p:cNvPr id="49154" name="Rectangle 2"/>
          <p:cNvSpPr>
            <a:spLocks noGrp="1" noRot="1" noChangeArrowheads="1"/>
          </p:cNvSpPr>
          <p:nvPr>
            <p:ph type="title"/>
          </p:nvPr>
        </p:nvSpPr>
        <p:spPr/>
        <p:txBody>
          <a:bodyPr/>
          <a:lstStyle/>
          <a:p>
            <a:r>
              <a:rPr lang="en-US">
                <a:solidFill>
                  <a:schemeClr val="accent2"/>
                </a:solidFill>
              </a:rPr>
              <a:t>Eligibility Determination</a:t>
            </a:r>
            <a:r>
              <a:rPr lang="en-US"/>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600200"/>
            <a:ext cx="8229600" cy="4648200"/>
          </a:xfrm>
        </p:spPr>
        <p:txBody>
          <a:bodyPr/>
          <a:lstStyle/>
          <a:p>
            <a:pPr marL="609600" indent="-609600">
              <a:lnSpc>
                <a:spcPct val="80000"/>
              </a:lnSpc>
              <a:buFont typeface="Wingdings" pitchFamily="2" charset="2"/>
              <a:buNone/>
            </a:pPr>
            <a:r>
              <a:rPr lang="en-US" dirty="0"/>
              <a:t>Disability categories in CT:</a:t>
            </a:r>
          </a:p>
          <a:p>
            <a:pPr marL="609600" indent="-609600">
              <a:lnSpc>
                <a:spcPct val="80000"/>
              </a:lnSpc>
              <a:buFontTx/>
              <a:buNone/>
            </a:pPr>
            <a:r>
              <a:rPr lang="en-US" sz="2800" dirty="0"/>
              <a:t>- Autism </a:t>
            </a:r>
          </a:p>
          <a:p>
            <a:pPr marL="609600" indent="-609600">
              <a:lnSpc>
                <a:spcPct val="80000"/>
              </a:lnSpc>
              <a:buFontTx/>
              <a:buNone/>
            </a:pPr>
            <a:r>
              <a:rPr lang="en-US" sz="2800" dirty="0"/>
              <a:t>- Deaf-blindness</a:t>
            </a:r>
          </a:p>
          <a:p>
            <a:pPr marL="609600" indent="-609600">
              <a:lnSpc>
                <a:spcPct val="80000"/>
              </a:lnSpc>
              <a:buFontTx/>
              <a:buNone/>
            </a:pPr>
            <a:r>
              <a:rPr lang="en-US" sz="2800" dirty="0"/>
              <a:t>- Deafness</a:t>
            </a:r>
          </a:p>
          <a:p>
            <a:pPr marL="609600" indent="-609600">
              <a:lnSpc>
                <a:spcPct val="80000"/>
              </a:lnSpc>
              <a:buFontTx/>
              <a:buNone/>
            </a:pPr>
            <a:r>
              <a:rPr lang="en-US" sz="2800" dirty="0"/>
              <a:t>- Developmental </a:t>
            </a:r>
            <a:r>
              <a:rPr lang="en-US" sz="2800" dirty="0" smtClean="0"/>
              <a:t>delay</a:t>
            </a:r>
            <a:endParaRPr lang="en-US" sz="2800" dirty="0"/>
          </a:p>
          <a:p>
            <a:pPr marL="609600" indent="-609600">
              <a:lnSpc>
                <a:spcPct val="80000"/>
              </a:lnSpc>
              <a:buFontTx/>
              <a:buNone/>
            </a:pPr>
            <a:r>
              <a:rPr lang="en-US" sz="2800" dirty="0"/>
              <a:t>- Emotional disturbance </a:t>
            </a:r>
          </a:p>
          <a:p>
            <a:pPr marL="609600" indent="-609600">
              <a:lnSpc>
                <a:spcPct val="80000"/>
              </a:lnSpc>
              <a:buFontTx/>
              <a:buNone/>
            </a:pPr>
            <a:r>
              <a:rPr lang="en-US" sz="2800" dirty="0"/>
              <a:t>- Hearing impairment </a:t>
            </a:r>
          </a:p>
          <a:p>
            <a:pPr marL="609600" indent="-609600">
              <a:lnSpc>
                <a:spcPct val="80000"/>
              </a:lnSpc>
              <a:buFontTx/>
              <a:buNone/>
            </a:pPr>
            <a:r>
              <a:rPr lang="en-US" sz="2800" dirty="0"/>
              <a:t>- Intellectual disability (mental retardation) </a:t>
            </a:r>
          </a:p>
          <a:p>
            <a:pPr marL="609600" indent="-609600">
              <a:lnSpc>
                <a:spcPct val="80000"/>
              </a:lnSpc>
              <a:buFontTx/>
              <a:buNone/>
            </a:pPr>
            <a:r>
              <a:rPr lang="en-US" sz="2800" dirty="0"/>
              <a:t>- Multiple disabilities </a:t>
            </a:r>
          </a:p>
          <a:p>
            <a:pPr marL="609600" indent="-609600">
              <a:lnSpc>
                <a:spcPct val="80000"/>
              </a:lnSpc>
              <a:buFontTx/>
              <a:buNone/>
            </a:pPr>
            <a:r>
              <a:rPr lang="en-US" sz="2800" dirty="0"/>
              <a:t>- Orthopedic impairment </a:t>
            </a:r>
          </a:p>
        </p:txBody>
      </p:sp>
      <p:sp>
        <p:nvSpPr>
          <p:cNvPr id="4" name="Slide Number Placeholder 4"/>
          <p:cNvSpPr>
            <a:spLocks noGrp="1"/>
          </p:cNvSpPr>
          <p:nvPr>
            <p:ph type="sldNum" sz="quarter" idx="12"/>
          </p:nvPr>
        </p:nvSpPr>
        <p:spPr/>
        <p:txBody>
          <a:bodyPr>
            <a:normAutofit/>
          </a:bodyPr>
          <a:lstStyle/>
          <a:p>
            <a:fld id="{C29594BC-3149-4218-9C90-0EA87EBC9EE9}" type="slidenum">
              <a:rPr lang="en-US"/>
              <a:pPr/>
              <a:t>19</a:t>
            </a:fld>
            <a:endParaRPr lang="en-US"/>
          </a:p>
        </p:txBody>
      </p:sp>
      <p:sp>
        <p:nvSpPr>
          <p:cNvPr id="45058" name="Rectangle 2"/>
          <p:cNvSpPr>
            <a:spLocks noGrp="1" noRot="1" noChangeArrowheads="1"/>
          </p:cNvSpPr>
          <p:nvPr>
            <p:ph type="title"/>
          </p:nvPr>
        </p:nvSpPr>
        <p:spPr/>
        <p:txBody>
          <a:bodyPr/>
          <a:lstStyle/>
          <a:p>
            <a:r>
              <a:rPr lang="en-US">
                <a:solidFill>
                  <a:schemeClr val="accent2"/>
                </a:solidFill>
              </a:rPr>
              <a:t>Child with a “disability”</a:t>
            </a:r>
            <a:r>
              <a:rPr 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Assessing Educational Needs</a:t>
            </a:r>
          </a:p>
          <a:p>
            <a:r>
              <a:rPr lang="en-US" dirty="0" smtClean="0"/>
              <a:t>Ensuring provision of adequate services</a:t>
            </a:r>
          </a:p>
          <a:p>
            <a:r>
              <a:rPr lang="en-US" dirty="0" smtClean="0"/>
              <a:t>Discipline and School Arrests</a:t>
            </a:r>
            <a:endParaRPr lang="en-US" dirty="0" smtClean="0"/>
          </a:p>
          <a:p>
            <a:r>
              <a:rPr lang="en-US" dirty="0" smtClean="0"/>
              <a:t>Transition/Aging out services</a:t>
            </a:r>
            <a:endParaRPr lang="en-US" dirty="0" smtClean="0"/>
          </a:p>
          <a:p>
            <a:r>
              <a:rPr lang="en-US" dirty="0" smtClean="0"/>
              <a:t>School Mobility and new Federal Law</a:t>
            </a:r>
            <a:endParaRPr lang="en-US" dirty="0" smtClean="0"/>
          </a:p>
          <a:p>
            <a:endParaRPr lang="en-US" dirty="0"/>
          </a:p>
        </p:txBody>
      </p:sp>
      <p:sp>
        <p:nvSpPr>
          <p:cNvPr id="2" name="Title 1"/>
          <p:cNvSpPr>
            <a:spLocks noGrp="1"/>
          </p:cNvSpPr>
          <p:nvPr>
            <p:ph type="title"/>
          </p:nvPr>
        </p:nvSpPr>
        <p:spPr/>
        <p:txBody>
          <a:bodyPr/>
          <a:lstStyle/>
          <a:p>
            <a:r>
              <a:rPr lang="en-US" dirty="0" smtClean="0">
                <a:solidFill>
                  <a:schemeClr val="accent4"/>
                </a:solidFill>
              </a:rPr>
              <a:t>TOPICS</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p:txBody>
          <a:bodyPr/>
          <a:lstStyle/>
          <a:p>
            <a:pPr marL="609600" indent="-609600">
              <a:buFontTx/>
              <a:buNone/>
            </a:pPr>
            <a:r>
              <a:rPr lang="en-US" sz="2800"/>
              <a:t>- Other health impairments, e.g., ADHD</a:t>
            </a:r>
          </a:p>
          <a:p>
            <a:pPr marL="609600" indent="-609600">
              <a:buFontTx/>
              <a:buNone/>
            </a:pPr>
            <a:r>
              <a:rPr lang="en-US" sz="2800"/>
              <a:t>- Specific learning disability </a:t>
            </a:r>
          </a:p>
          <a:p>
            <a:pPr marL="609600" indent="-609600">
              <a:buFontTx/>
              <a:buNone/>
            </a:pPr>
            <a:r>
              <a:rPr lang="en-US" sz="2800"/>
              <a:t>- Speech or language impairment </a:t>
            </a:r>
          </a:p>
          <a:p>
            <a:pPr marL="609600" indent="-609600">
              <a:buFontTx/>
              <a:buNone/>
            </a:pPr>
            <a:r>
              <a:rPr lang="en-US" sz="2800"/>
              <a:t>- Traumatic brain injury </a:t>
            </a:r>
          </a:p>
          <a:p>
            <a:pPr marL="609600" indent="-609600">
              <a:buFontTx/>
              <a:buNone/>
            </a:pPr>
            <a:r>
              <a:rPr lang="en-US" sz="2800"/>
              <a:t>- Visual impairments, incl. blindness </a:t>
            </a:r>
          </a:p>
          <a:p>
            <a:pPr marL="609600" indent="-609600">
              <a:buFont typeface="Wingdings" pitchFamily="2" charset="2"/>
              <a:buNone/>
            </a:pPr>
            <a:endParaRPr lang="en-US" sz="2800" i="1"/>
          </a:p>
          <a:p>
            <a:pPr marL="609600" indent="-609600" algn="ctr">
              <a:buFont typeface="Wingdings" pitchFamily="2" charset="2"/>
              <a:buNone/>
            </a:pPr>
            <a:r>
              <a:rPr lang="en-US" sz="3600" b="1" i="1"/>
              <a:t>**Must have a negative impact on student’s ability to learn**</a:t>
            </a:r>
            <a:endParaRPr lang="en-US" sz="3600" b="1"/>
          </a:p>
          <a:p>
            <a:pPr marL="609600" indent="-609600"/>
            <a:endParaRPr lang="en-US"/>
          </a:p>
        </p:txBody>
      </p:sp>
      <p:sp>
        <p:nvSpPr>
          <p:cNvPr id="4" name="Slide Number Placeholder 4"/>
          <p:cNvSpPr>
            <a:spLocks noGrp="1"/>
          </p:cNvSpPr>
          <p:nvPr>
            <p:ph type="sldNum" sz="quarter" idx="12"/>
          </p:nvPr>
        </p:nvSpPr>
        <p:spPr/>
        <p:txBody>
          <a:bodyPr>
            <a:normAutofit/>
          </a:bodyPr>
          <a:lstStyle/>
          <a:p>
            <a:fld id="{88076AA6-8E5C-4897-A2B5-797EC4995F17}" type="slidenum">
              <a:rPr lang="en-US"/>
              <a:pPr/>
              <a:t>20</a:t>
            </a:fld>
            <a:endParaRPr lang="en-US"/>
          </a:p>
        </p:txBody>
      </p:sp>
      <p:sp>
        <p:nvSpPr>
          <p:cNvPr id="72706" name="Rectangle 2"/>
          <p:cNvSpPr>
            <a:spLocks noGrp="1" noRot="1" noChangeArrowheads="1"/>
          </p:cNvSpPr>
          <p:nvPr>
            <p:ph type="title"/>
          </p:nvPr>
        </p:nvSpPr>
        <p:spPr/>
        <p:txBody>
          <a:bodyPr/>
          <a:lstStyle/>
          <a:p>
            <a:r>
              <a:rPr lang="en-US">
                <a:solidFill>
                  <a:schemeClr val="accent2"/>
                </a:solidFill>
              </a:rPr>
              <a:t>Child with a “disability”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lstStyle/>
          <a:p>
            <a:pPr>
              <a:lnSpc>
                <a:spcPct val="90000"/>
              </a:lnSpc>
            </a:pPr>
            <a:r>
              <a:rPr lang="en-US" dirty="0"/>
              <a:t>Supportive services, including assistive technology, required to assist a child with a disability to benefit from special education </a:t>
            </a:r>
          </a:p>
          <a:p>
            <a:pPr>
              <a:lnSpc>
                <a:spcPct val="90000"/>
              </a:lnSpc>
            </a:pPr>
            <a:r>
              <a:rPr lang="en-US" dirty="0"/>
              <a:t>Examples: </a:t>
            </a:r>
          </a:p>
          <a:p>
            <a:pPr lvl="1">
              <a:lnSpc>
                <a:spcPct val="90000"/>
              </a:lnSpc>
            </a:pPr>
            <a:r>
              <a:rPr lang="en-US" dirty="0"/>
              <a:t>Speech &amp; language services</a:t>
            </a:r>
          </a:p>
          <a:p>
            <a:pPr lvl="1">
              <a:lnSpc>
                <a:spcPct val="90000"/>
              </a:lnSpc>
            </a:pPr>
            <a:r>
              <a:rPr lang="en-US" dirty="0"/>
              <a:t>Transportation</a:t>
            </a:r>
          </a:p>
          <a:p>
            <a:pPr lvl="1">
              <a:lnSpc>
                <a:spcPct val="90000"/>
              </a:lnSpc>
            </a:pPr>
            <a:r>
              <a:rPr lang="en-US" dirty="0"/>
              <a:t>Social work services</a:t>
            </a:r>
          </a:p>
          <a:p>
            <a:pPr lvl="1">
              <a:lnSpc>
                <a:spcPct val="90000"/>
              </a:lnSpc>
            </a:pPr>
            <a:r>
              <a:rPr lang="en-US" dirty="0"/>
              <a:t>Teaching the </a:t>
            </a:r>
            <a:r>
              <a:rPr lang="en-US" dirty="0" smtClean="0"/>
              <a:t>caregiver about </a:t>
            </a:r>
            <a:r>
              <a:rPr lang="en-US" dirty="0"/>
              <a:t>the disability</a:t>
            </a:r>
          </a:p>
        </p:txBody>
      </p:sp>
      <p:sp>
        <p:nvSpPr>
          <p:cNvPr id="4" name="Slide Number Placeholder 4"/>
          <p:cNvSpPr>
            <a:spLocks noGrp="1"/>
          </p:cNvSpPr>
          <p:nvPr>
            <p:ph type="sldNum" sz="quarter" idx="12"/>
          </p:nvPr>
        </p:nvSpPr>
        <p:spPr/>
        <p:txBody>
          <a:bodyPr>
            <a:normAutofit/>
          </a:bodyPr>
          <a:lstStyle/>
          <a:p>
            <a:fld id="{2EB9D390-86A4-417E-BABD-83385F87F009}" type="slidenum">
              <a:rPr lang="en-US"/>
              <a:pPr/>
              <a:t>21</a:t>
            </a:fld>
            <a:endParaRPr lang="en-US"/>
          </a:p>
        </p:txBody>
      </p:sp>
      <p:sp>
        <p:nvSpPr>
          <p:cNvPr id="44034" name="Rectangle 2"/>
          <p:cNvSpPr>
            <a:spLocks noGrp="1" noRot="1" noChangeArrowheads="1"/>
          </p:cNvSpPr>
          <p:nvPr>
            <p:ph type="title"/>
          </p:nvPr>
        </p:nvSpPr>
        <p:spPr/>
        <p:txBody>
          <a:bodyPr/>
          <a:lstStyle/>
          <a:p>
            <a:r>
              <a:rPr lang="en-US">
                <a:solidFill>
                  <a:schemeClr val="accent2"/>
                </a:solidFill>
              </a:rPr>
              <a:t>Related Services</a:t>
            </a:r>
            <a:r>
              <a:rPr lang="en-US"/>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Counseling</a:t>
            </a:r>
          </a:p>
          <a:p>
            <a:r>
              <a:rPr lang="en-US" dirty="0" smtClean="0"/>
              <a:t>Social skills instruction</a:t>
            </a:r>
          </a:p>
          <a:p>
            <a:r>
              <a:rPr lang="en-US" dirty="0" smtClean="0"/>
              <a:t>Small group instruction</a:t>
            </a:r>
          </a:p>
          <a:p>
            <a:r>
              <a:rPr lang="en-US" dirty="0" smtClean="0"/>
              <a:t>Door to door transportation</a:t>
            </a:r>
          </a:p>
          <a:p>
            <a:r>
              <a:rPr lang="en-US" dirty="0" smtClean="0"/>
              <a:t>Tutoring</a:t>
            </a:r>
          </a:p>
          <a:p>
            <a:r>
              <a:rPr lang="en-US" dirty="0" smtClean="0"/>
              <a:t>Resource room</a:t>
            </a:r>
          </a:p>
          <a:p>
            <a:r>
              <a:rPr lang="en-US" dirty="0" smtClean="0"/>
              <a:t>Additional evaluations</a:t>
            </a:r>
          </a:p>
          <a:p>
            <a:endParaRPr lang="en-US" dirty="0"/>
          </a:p>
        </p:txBody>
      </p:sp>
      <p:sp>
        <p:nvSpPr>
          <p:cNvPr id="2" name="Title 1"/>
          <p:cNvSpPr>
            <a:spLocks noGrp="1"/>
          </p:cNvSpPr>
          <p:nvPr>
            <p:ph type="title"/>
          </p:nvPr>
        </p:nvSpPr>
        <p:spPr/>
        <p:txBody>
          <a:bodyPr>
            <a:normAutofit fontScale="90000"/>
          </a:bodyPr>
          <a:lstStyle/>
          <a:p>
            <a:r>
              <a:rPr lang="en-US" dirty="0" smtClean="0"/>
              <a:t>John’s Story: services he may benefit from</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Ask for a copy of the education records (from district or DCF)</a:t>
            </a:r>
          </a:p>
          <a:p>
            <a:r>
              <a:rPr lang="en-US" dirty="0" smtClean="0"/>
              <a:t>Ensure that child is receiving an annual PPT and that child welfare agency is aware of ongoing educational needs</a:t>
            </a:r>
          </a:p>
          <a:p>
            <a:r>
              <a:rPr lang="en-US" dirty="0" smtClean="0"/>
              <a:t>Make sure that educational performance and other related issues are covered in the treatment plan process.  </a:t>
            </a:r>
            <a:endParaRPr lang="en-US" dirty="0"/>
          </a:p>
        </p:txBody>
      </p:sp>
      <p:sp>
        <p:nvSpPr>
          <p:cNvPr id="3" name="Title 2"/>
          <p:cNvSpPr>
            <a:spLocks noGrp="1"/>
          </p:cNvSpPr>
          <p:nvPr>
            <p:ph type="title"/>
          </p:nvPr>
        </p:nvSpPr>
        <p:spPr/>
        <p:txBody>
          <a:bodyPr/>
          <a:lstStyle/>
          <a:p>
            <a:r>
              <a:rPr lang="en-US" dirty="0" smtClean="0"/>
              <a:t>John’s Story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ctrTitle"/>
          </p:nvPr>
        </p:nvSpPr>
        <p:spPr/>
        <p:txBody>
          <a:bodyPr/>
          <a:lstStyle/>
          <a:p>
            <a:pPr fontAlgn="auto">
              <a:spcAft>
                <a:spcPts val="0"/>
              </a:spcAft>
              <a:defRPr/>
            </a:pPr>
            <a:r>
              <a:rPr lang="en-US" dirty="0">
                <a:ea typeface="+mj-ea"/>
              </a:rPr>
              <a:t>Discipline and Special Education</a:t>
            </a:r>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Discipline </a:t>
            </a:r>
            <a:endParaRPr lang="en-US" dirty="0"/>
          </a:p>
        </p:txBody>
      </p:sp>
      <p:sp>
        <p:nvSpPr>
          <p:cNvPr id="4" name="Rectangle 3"/>
          <p:cNvSpPr>
            <a:spLocks noGrp="1" noChangeArrowheads="1"/>
          </p:cNvSpPr>
          <p:nvPr>
            <p:ph idx="1"/>
          </p:nvPr>
        </p:nvSpPr>
        <p:spPr/>
        <p:txBody>
          <a:bodyPr>
            <a:normAutofit/>
          </a:bodyPr>
          <a:lstStyle/>
          <a:p>
            <a:pPr fontAlgn="auto">
              <a:spcAft>
                <a:spcPts val="0"/>
              </a:spcAft>
              <a:buClr>
                <a:schemeClr val="tx1">
                  <a:shade val="95000"/>
                </a:schemeClr>
              </a:buClr>
              <a:buFontTx/>
              <a:buNone/>
              <a:defRPr/>
            </a:pPr>
            <a:r>
              <a:rPr lang="en-US" dirty="0" smtClean="0">
                <a:ea typeface="+mn-ea"/>
              </a:rPr>
              <a:t>	It </a:t>
            </a:r>
            <a:r>
              <a:rPr lang="en-US" dirty="0">
                <a:ea typeface="+mn-ea"/>
              </a:rPr>
              <a:t>is possible to discipline special education students, but special education students are entitled to significant protections not available to regular education students.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lstStyle/>
          <a:p>
            <a:pPr lvl="1"/>
            <a:r>
              <a:rPr lang="en-US" sz="3200" smtClean="0"/>
              <a:t>If a student’s disability contributes to behavior problems, the IEP must include a Functional Behavior Assessment (FBA).  </a:t>
            </a:r>
          </a:p>
          <a:p>
            <a:pPr lvl="1"/>
            <a:r>
              <a:rPr lang="en-US" sz="3200" smtClean="0"/>
              <a:t>The FBA leads to the creation of a Behavior Intervention Plan (BIP), also  a part of the IEP.</a:t>
            </a:r>
          </a:p>
          <a:p>
            <a:endParaRPr lang="en-US" smtClean="0"/>
          </a:p>
        </p:txBody>
      </p:sp>
      <p:sp>
        <p:nvSpPr>
          <p:cNvPr id="8194" name="Rectangle 2"/>
          <p:cNvSpPr>
            <a:spLocks noGrp="1" noChangeArrowheads="1"/>
          </p:cNvSpPr>
          <p:nvPr>
            <p:ph type="title"/>
          </p:nvPr>
        </p:nvSpPr>
        <p:spPr/>
        <p:txBody>
          <a:bodyPr/>
          <a:lstStyle/>
          <a:p>
            <a:pPr fontAlgn="auto">
              <a:spcAft>
                <a:spcPts val="0"/>
              </a:spcAft>
              <a:defRPr/>
            </a:pPr>
            <a:r>
              <a:rPr lang="en-US">
                <a:ea typeface="+mj-ea"/>
              </a:rPr>
              <a:t>Before an Incident Occurs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p:txBody>
          <a:bodyPr>
            <a:normAutofit/>
          </a:bodyPr>
          <a:lstStyle/>
          <a:p>
            <a:r>
              <a:rPr lang="en-US" sz="2400" smtClean="0"/>
              <a:t>Determine whether the discipline was a change in placement.</a:t>
            </a:r>
          </a:p>
          <a:p>
            <a:pPr lvl="1"/>
            <a:r>
              <a:rPr lang="en-US" smtClean="0"/>
              <a:t>The child was moved to another educational setting, either inside or outside the school; </a:t>
            </a:r>
            <a:r>
              <a:rPr lang="en-US" b="1" smtClean="0"/>
              <a:t>AND</a:t>
            </a:r>
            <a:r>
              <a:rPr lang="en-US" smtClean="0"/>
              <a:t> </a:t>
            </a:r>
          </a:p>
          <a:p>
            <a:pPr lvl="1"/>
            <a:r>
              <a:rPr lang="en-US" smtClean="0"/>
              <a:t>The removal was for more than 10 consecutive days; </a:t>
            </a:r>
            <a:r>
              <a:rPr lang="en-US" b="1" smtClean="0"/>
              <a:t>OR </a:t>
            </a:r>
          </a:p>
          <a:p>
            <a:pPr lvl="1"/>
            <a:r>
              <a:rPr lang="en-US" smtClean="0"/>
              <a:t>The child was subjected to a series of shorter removals that constitutes a </a:t>
            </a:r>
            <a:r>
              <a:rPr lang="en-US" b="1" smtClean="0"/>
              <a:t>pattern </a:t>
            </a:r>
            <a:r>
              <a:rPr lang="en-US" smtClean="0"/>
              <a:t>and amounts to more than 10 days during a school year.</a:t>
            </a:r>
          </a:p>
          <a:p>
            <a:r>
              <a:rPr lang="en-US" sz="2400" smtClean="0"/>
              <a:t>If yes, the school must hold a</a:t>
            </a:r>
          </a:p>
          <a:p>
            <a:pPr algn="ctr">
              <a:buFontTx/>
              <a:buNone/>
            </a:pPr>
            <a:r>
              <a:rPr lang="en-US" sz="2400" b="1" smtClean="0"/>
              <a:t>Manifestation Determination </a:t>
            </a:r>
          </a:p>
        </p:txBody>
      </p:sp>
      <p:sp>
        <p:nvSpPr>
          <p:cNvPr id="9218" name="Rectangle 2"/>
          <p:cNvSpPr>
            <a:spLocks noGrp="1" noChangeArrowheads="1"/>
          </p:cNvSpPr>
          <p:nvPr>
            <p:ph type="title"/>
          </p:nvPr>
        </p:nvSpPr>
        <p:spPr/>
        <p:txBody>
          <a:bodyPr/>
          <a:lstStyle/>
          <a:p>
            <a:pPr fontAlgn="auto">
              <a:spcAft>
                <a:spcPts val="0"/>
              </a:spcAft>
              <a:defRPr/>
            </a:pPr>
            <a:r>
              <a:rPr lang="en-US">
                <a:ea typeface="+mj-ea"/>
              </a:rPr>
              <a:t>After An Incident Occurs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a:bodyPr>
          <a:lstStyle/>
          <a:p>
            <a:pPr>
              <a:lnSpc>
                <a:spcPct val="70000"/>
              </a:lnSpc>
            </a:pPr>
            <a:r>
              <a:rPr lang="en-US" sz="2200" smtClean="0"/>
              <a:t>Manifestation determination must occur within 10 days of the change in placement</a:t>
            </a:r>
          </a:p>
          <a:p>
            <a:pPr>
              <a:lnSpc>
                <a:spcPct val="70000"/>
              </a:lnSpc>
            </a:pPr>
            <a:r>
              <a:rPr lang="en-US" sz="2200" smtClean="0"/>
              <a:t>PPT determines whether the conduct for which discipline is imposed is</a:t>
            </a:r>
          </a:p>
          <a:p>
            <a:pPr lvl="1">
              <a:lnSpc>
                <a:spcPct val="70000"/>
              </a:lnSpc>
            </a:pPr>
            <a:r>
              <a:rPr lang="en-US" sz="2200" smtClean="0"/>
              <a:t>a result of the student’s disability, or</a:t>
            </a:r>
          </a:p>
          <a:p>
            <a:pPr lvl="1">
              <a:lnSpc>
                <a:spcPct val="70000"/>
              </a:lnSpc>
            </a:pPr>
            <a:r>
              <a:rPr lang="en-US" sz="2200" smtClean="0"/>
              <a:t>the direct result of a failure to implement the IEP</a:t>
            </a:r>
          </a:p>
          <a:p>
            <a:pPr>
              <a:lnSpc>
                <a:spcPct val="70000"/>
              </a:lnSpc>
            </a:pPr>
            <a:r>
              <a:rPr lang="en-US" sz="2200" smtClean="0"/>
              <a:t>If yes, the district must return the child to the placement from which the child was removed.  </a:t>
            </a:r>
          </a:p>
          <a:p>
            <a:pPr lvl="1">
              <a:lnSpc>
                <a:spcPct val="70000"/>
              </a:lnSpc>
            </a:pPr>
            <a:r>
              <a:rPr lang="en-US" sz="2200" smtClean="0"/>
              <a:t>Exception: Interim Alternative Educational Setting for 45 days for behavior involving weapons, drugs, serious bodily injury </a:t>
            </a:r>
          </a:p>
          <a:p>
            <a:pPr>
              <a:lnSpc>
                <a:spcPct val="70000"/>
              </a:lnSpc>
            </a:pPr>
            <a:r>
              <a:rPr lang="en-US" sz="2200" smtClean="0"/>
              <a:t>If no, the district can change child’s placement, but child must still receive FAPE.  </a:t>
            </a:r>
          </a:p>
          <a:p>
            <a:pPr>
              <a:lnSpc>
                <a:spcPct val="70000"/>
              </a:lnSpc>
            </a:pPr>
            <a:r>
              <a:rPr lang="en-US" sz="2200" smtClean="0"/>
              <a:t>As with any other PPT decision, if parent disagrees, can appeal. </a:t>
            </a:r>
          </a:p>
          <a:p>
            <a:pPr>
              <a:lnSpc>
                <a:spcPct val="70000"/>
              </a:lnSpc>
            </a:pPr>
            <a:endParaRPr lang="en-US" sz="1000" smtClean="0"/>
          </a:p>
          <a:p>
            <a:pPr>
              <a:lnSpc>
                <a:spcPct val="70000"/>
              </a:lnSpc>
            </a:pPr>
            <a:endParaRPr lang="en-US" sz="1000" smtClean="0"/>
          </a:p>
          <a:p>
            <a:pPr>
              <a:lnSpc>
                <a:spcPct val="70000"/>
              </a:lnSpc>
              <a:buFontTx/>
              <a:buNone/>
            </a:pPr>
            <a:r>
              <a:rPr lang="en-US" sz="900" smtClean="0"/>
              <a:t>	</a:t>
            </a:r>
            <a:endParaRPr lang="en-US" sz="600" smtClean="0"/>
          </a:p>
          <a:p>
            <a:pPr>
              <a:lnSpc>
                <a:spcPct val="70000"/>
              </a:lnSpc>
            </a:pPr>
            <a:endParaRPr lang="en-US" sz="1000" smtClean="0"/>
          </a:p>
        </p:txBody>
      </p:sp>
      <p:sp>
        <p:nvSpPr>
          <p:cNvPr id="10242" name="Rectangle 2"/>
          <p:cNvSpPr>
            <a:spLocks noGrp="1" noChangeArrowheads="1"/>
          </p:cNvSpPr>
          <p:nvPr>
            <p:ph type="title"/>
          </p:nvPr>
        </p:nvSpPr>
        <p:spPr/>
        <p:txBody>
          <a:bodyPr/>
          <a:lstStyle/>
          <a:p>
            <a:pPr fontAlgn="auto">
              <a:spcAft>
                <a:spcPts val="0"/>
              </a:spcAft>
              <a:defRPr/>
            </a:pPr>
            <a:r>
              <a:rPr lang="en-US">
                <a:solidFill>
                  <a:schemeClr val="tx1"/>
                </a:solidFill>
                <a:ea typeface="+mj-ea"/>
              </a:rPr>
              <a:t>Manifestation Determination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p:txBody>
          <a:bodyPr>
            <a:normAutofit/>
          </a:bodyPr>
          <a:lstStyle/>
          <a:p>
            <a:pPr>
              <a:lnSpc>
                <a:spcPct val="90000"/>
              </a:lnSpc>
            </a:pPr>
            <a:r>
              <a:rPr lang="en-US" smtClean="0"/>
              <a:t>Beginning on the 11</a:t>
            </a:r>
            <a:r>
              <a:rPr lang="en-US" baseline="30000" smtClean="0"/>
              <a:t>th</a:t>
            </a:r>
            <a:r>
              <a:rPr lang="en-US" smtClean="0"/>
              <a:t> day that a child with a disability is removed from their current placement, the district must provide those services necessary for the child to</a:t>
            </a:r>
          </a:p>
          <a:p>
            <a:pPr>
              <a:lnSpc>
                <a:spcPct val="90000"/>
              </a:lnSpc>
              <a:buFontTx/>
              <a:buNone/>
            </a:pPr>
            <a:r>
              <a:rPr lang="en-US" smtClean="0"/>
              <a:t>	-Appropriately progress in the general curriculum and</a:t>
            </a:r>
          </a:p>
          <a:p>
            <a:pPr>
              <a:lnSpc>
                <a:spcPct val="90000"/>
              </a:lnSpc>
              <a:buFontTx/>
              <a:buNone/>
            </a:pPr>
            <a:r>
              <a:rPr lang="en-US" smtClean="0"/>
              <a:t>	-Appropriately advance toward achieving their IEP goals</a:t>
            </a:r>
          </a:p>
          <a:p>
            <a:pPr>
              <a:lnSpc>
                <a:spcPct val="90000"/>
              </a:lnSpc>
              <a:buFontTx/>
              <a:buNone/>
            </a:pPr>
            <a:r>
              <a:rPr lang="en-US" smtClean="0">
                <a:cs typeface="Arial" charset="0"/>
              </a:rPr>
              <a:t>•	School personnel determine where the services will be provided</a:t>
            </a:r>
          </a:p>
          <a:p>
            <a:pPr>
              <a:lnSpc>
                <a:spcPct val="90000"/>
              </a:lnSpc>
            </a:pPr>
            <a:endParaRPr lang="en-US" smtClean="0"/>
          </a:p>
        </p:txBody>
      </p:sp>
      <p:sp>
        <p:nvSpPr>
          <p:cNvPr id="11266" name="Rectangle 2"/>
          <p:cNvSpPr>
            <a:spLocks noGrp="1" noChangeArrowheads="1"/>
          </p:cNvSpPr>
          <p:nvPr>
            <p:ph type="title"/>
          </p:nvPr>
        </p:nvSpPr>
        <p:spPr/>
        <p:txBody>
          <a:bodyPr/>
          <a:lstStyle/>
          <a:p>
            <a:pPr fontAlgn="auto">
              <a:spcAft>
                <a:spcPts val="0"/>
              </a:spcAft>
              <a:defRPr/>
            </a:pPr>
            <a:r>
              <a:rPr lang="en-US" sz="4800">
                <a:solidFill>
                  <a:schemeClr val="tx1"/>
                </a:solidFill>
                <a:ea typeface="+mj-ea"/>
              </a:rPr>
              <a:t>The 11</a:t>
            </a:r>
            <a:r>
              <a:rPr lang="en-US" sz="4800" baseline="30000">
                <a:solidFill>
                  <a:schemeClr val="tx1"/>
                </a:solidFill>
                <a:ea typeface="+mj-ea"/>
              </a:rPr>
              <a:t>th</a:t>
            </a:r>
            <a:r>
              <a:rPr lang="en-US" sz="4800">
                <a:solidFill>
                  <a:schemeClr val="tx1"/>
                </a:solidFill>
                <a:ea typeface="+mj-ea"/>
              </a:rPr>
              <a:t> day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Between a third and half of school-age children in the foster care system receive </a:t>
            </a:r>
            <a:r>
              <a:rPr lang="en-US" dirty="0" smtClean="0"/>
              <a:t>special education </a:t>
            </a:r>
            <a:r>
              <a:rPr lang="en-US" dirty="0"/>
              <a:t>services, compared to only 11% of all school-age </a:t>
            </a:r>
            <a:r>
              <a:rPr lang="en-US" dirty="0" smtClean="0"/>
              <a:t>children.</a:t>
            </a:r>
            <a:endParaRPr lang="en-US" dirty="0"/>
          </a:p>
        </p:txBody>
      </p:sp>
      <p:sp>
        <p:nvSpPr>
          <p:cNvPr id="2" name="Title 1"/>
          <p:cNvSpPr>
            <a:spLocks noGrp="1"/>
          </p:cNvSpPr>
          <p:nvPr>
            <p:ph type="title"/>
          </p:nvPr>
        </p:nvSpPr>
        <p:spPr/>
        <p:txBody>
          <a:bodyPr/>
          <a:lstStyle/>
          <a:p>
            <a:r>
              <a:rPr lang="en-US" dirty="0" smtClean="0">
                <a:solidFill>
                  <a:schemeClr val="accent4"/>
                </a:solidFill>
              </a:rPr>
              <a:t>Statistics</a:t>
            </a:r>
            <a:endParaRPr lang="en-US" dirty="0">
              <a:solidFill>
                <a:schemeClr val="accent4"/>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F883EB46-639D-45AF-9E3B-99CA7910B926}" type="slidenum">
              <a:rPr lang="en-US"/>
              <a:pPr/>
              <a:t>30</a:t>
            </a:fld>
            <a:endParaRPr lang="en-US"/>
          </a:p>
        </p:txBody>
      </p:sp>
      <p:sp>
        <p:nvSpPr>
          <p:cNvPr id="99332" name="Rectangle 2"/>
          <p:cNvSpPr>
            <a:spLocks noGrp="1" noChangeArrowheads="1"/>
          </p:cNvSpPr>
          <p:nvPr>
            <p:ph type="title" idx="4294967295"/>
          </p:nvPr>
        </p:nvSpPr>
        <p:spPr>
          <a:xfrm>
            <a:off x="0" y="304800"/>
            <a:ext cx="8229600" cy="1143000"/>
          </a:xfrm>
        </p:spPr>
        <p:txBody>
          <a:bodyPr lIns="91440" anchor="b">
            <a:normAutofit/>
          </a:bodyPr>
          <a:lstStyle/>
          <a:p>
            <a:pPr fontAlgn="auto">
              <a:spcAft>
                <a:spcPts val="0"/>
              </a:spcAft>
              <a:defRPr/>
            </a:pPr>
            <a:r>
              <a:rPr lang="en-US" sz="4000" dirty="0">
                <a:ea typeface="+mj-ea"/>
              </a:rPr>
              <a:t>Discipline and Special Education</a:t>
            </a:r>
          </a:p>
        </p:txBody>
      </p:sp>
      <p:sp>
        <p:nvSpPr>
          <p:cNvPr id="98308" name="Rectangle 3"/>
          <p:cNvSpPr>
            <a:spLocks noGrp="1" noChangeArrowheads="1"/>
          </p:cNvSpPr>
          <p:nvPr>
            <p:ph type="body" idx="4294967295"/>
          </p:nvPr>
        </p:nvSpPr>
        <p:spPr>
          <a:xfrm>
            <a:off x="0" y="1676400"/>
            <a:ext cx="7543800" cy="4754563"/>
          </a:xfrm>
        </p:spPr>
        <p:txBody>
          <a:bodyPr/>
          <a:lstStyle/>
          <a:p>
            <a:pPr algn="ctr">
              <a:lnSpc>
                <a:spcPct val="80000"/>
              </a:lnSpc>
              <a:buFontTx/>
              <a:buNone/>
            </a:pPr>
            <a:r>
              <a:rPr lang="en-US" u="sng" smtClean="0"/>
              <a:t>Interim Alternative Setting</a:t>
            </a:r>
          </a:p>
          <a:p>
            <a:pPr algn="ctr">
              <a:lnSpc>
                <a:spcPct val="80000"/>
              </a:lnSpc>
              <a:buFontTx/>
              <a:buNone/>
            </a:pPr>
            <a:endParaRPr lang="en-US" u="sng" smtClean="0"/>
          </a:p>
          <a:p>
            <a:pPr>
              <a:lnSpc>
                <a:spcPct val="80000"/>
              </a:lnSpc>
              <a:buFontTx/>
              <a:buNone/>
            </a:pPr>
            <a:r>
              <a:rPr lang="en-US" sz="2400" smtClean="0"/>
              <a:t>	Even if the behavior was a manifestation of the student’s disability, a student can still be moved to an “interim alternative setting” for 45 days if the student:</a:t>
            </a:r>
          </a:p>
          <a:p>
            <a:pPr lvl="1">
              <a:lnSpc>
                <a:spcPct val="80000"/>
              </a:lnSpc>
            </a:pPr>
            <a:r>
              <a:rPr lang="en-US" smtClean="0"/>
              <a:t>Brought a weapon to school or a school function</a:t>
            </a:r>
          </a:p>
          <a:p>
            <a:pPr lvl="1">
              <a:lnSpc>
                <a:spcPct val="80000"/>
              </a:lnSpc>
            </a:pPr>
            <a:r>
              <a:rPr lang="en-US" smtClean="0"/>
              <a:t>Possessed or used illegal drugs or sold or solicited the sale of drugs at school or at a school function</a:t>
            </a:r>
          </a:p>
          <a:p>
            <a:pPr lvl="1">
              <a:lnSpc>
                <a:spcPct val="80000"/>
              </a:lnSpc>
            </a:pPr>
            <a:r>
              <a:rPr lang="en-US" smtClean="0"/>
              <a:t>Inflicted serious bodily injury upon another person at school or at a school function</a:t>
            </a:r>
          </a:p>
          <a:p>
            <a:pPr lvl="1">
              <a:lnSpc>
                <a:spcPct val="80000"/>
              </a:lnSpc>
              <a:buFontTx/>
              <a:buNone/>
            </a:pPr>
            <a:endParaRPr lang="en-US" smtClean="0"/>
          </a:p>
        </p:txBody>
      </p:sp>
      <p:sp>
        <p:nvSpPr>
          <p:cNvPr id="98309" name="Rectangle 7"/>
          <p:cNvSpPr txBox="1">
            <a:spLocks noGrp="1" noChangeArrowheads="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
        <p:nvSpPr>
          <p:cNvPr id="98310" name="Slide Number Placeholder 5"/>
          <p:cNvSpPr txBox="1">
            <a:spLocks noGrp="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0D316CD4-6636-436F-BB0F-C63280923285}" type="slidenum">
              <a:rPr lang="en-US"/>
              <a:pPr/>
              <a:t>31</a:t>
            </a:fld>
            <a:endParaRPr lang="en-US"/>
          </a:p>
        </p:txBody>
      </p:sp>
      <p:sp>
        <p:nvSpPr>
          <p:cNvPr id="101380" name="Rectangle 2"/>
          <p:cNvSpPr>
            <a:spLocks noGrp="1" noChangeArrowheads="1"/>
          </p:cNvSpPr>
          <p:nvPr>
            <p:ph type="title" idx="4294967295"/>
          </p:nvPr>
        </p:nvSpPr>
        <p:spPr>
          <a:xfrm>
            <a:off x="0" y="457200"/>
            <a:ext cx="8229600" cy="1143000"/>
          </a:xfrm>
        </p:spPr>
        <p:txBody>
          <a:bodyPr lIns="91440" anchor="b">
            <a:normAutofit/>
          </a:bodyPr>
          <a:lstStyle/>
          <a:p>
            <a:pPr fontAlgn="auto">
              <a:spcAft>
                <a:spcPts val="0"/>
              </a:spcAft>
              <a:defRPr/>
            </a:pPr>
            <a:r>
              <a:rPr lang="en-US" sz="4000" dirty="0">
                <a:ea typeface="+mj-ea"/>
              </a:rPr>
              <a:t>Discipline and Special Education</a:t>
            </a:r>
          </a:p>
        </p:txBody>
      </p:sp>
      <p:sp>
        <p:nvSpPr>
          <p:cNvPr id="100356" name="Rectangle 3"/>
          <p:cNvSpPr>
            <a:spLocks noGrp="1" noChangeArrowheads="1"/>
          </p:cNvSpPr>
          <p:nvPr>
            <p:ph type="body" idx="4294967295"/>
          </p:nvPr>
        </p:nvSpPr>
        <p:spPr>
          <a:xfrm>
            <a:off x="0" y="1828800"/>
            <a:ext cx="7467600" cy="4525963"/>
          </a:xfrm>
        </p:spPr>
        <p:txBody>
          <a:bodyPr>
            <a:normAutofit/>
          </a:bodyPr>
          <a:lstStyle/>
          <a:p>
            <a:pPr>
              <a:lnSpc>
                <a:spcPct val="80000"/>
              </a:lnSpc>
              <a:buFontTx/>
              <a:buNone/>
            </a:pPr>
            <a:r>
              <a:rPr lang="en-US" sz="2400" smtClean="0"/>
              <a:t>	</a:t>
            </a:r>
          </a:p>
          <a:p>
            <a:pPr>
              <a:lnSpc>
                <a:spcPct val="80000"/>
              </a:lnSpc>
              <a:buFontTx/>
              <a:buNone/>
            </a:pPr>
            <a:r>
              <a:rPr lang="en-US" sz="2400" smtClean="0"/>
              <a:t>	If a special education student is expelled or placed in an interim alternative educational setting, the student shall:</a:t>
            </a:r>
          </a:p>
          <a:p>
            <a:pPr>
              <a:lnSpc>
                <a:spcPct val="80000"/>
              </a:lnSpc>
              <a:buFontTx/>
              <a:buNone/>
            </a:pPr>
            <a:endParaRPr lang="en-US" sz="2400" smtClean="0"/>
          </a:p>
          <a:p>
            <a:pPr lvl="1">
              <a:lnSpc>
                <a:spcPct val="80000"/>
              </a:lnSpc>
            </a:pPr>
            <a:r>
              <a:rPr lang="en-US" smtClean="0"/>
              <a:t>continue to receive the services he/she needs to continue to make educational progress</a:t>
            </a:r>
          </a:p>
          <a:p>
            <a:pPr lvl="1">
              <a:lnSpc>
                <a:spcPct val="80000"/>
              </a:lnSpc>
              <a:buFontTx/>
              <a:buNone/>
            </a:pPr>
            <a:endParaRPr lang="en-US" smtClean="0"/>
          </a:p>
          <a:p>
            <a:pPr lvl="1">
              <a:lnSpc>
                <a:spcPct val="80000"/>
              </a:lnSpc>
            </a:pPr>
            <a:r>
              <a:rPr lang="en-US" smtClean="0"/>
              <a:t>receive, as needed, a functional behavioral assessment, behavioral intervention services, and modifications, designed to keep the behavior from occurring again.</a:t>
            </a:r>
            <a:r>
              <a:rPr lang="en-US" sz="2000" smtClean="0"/>
              <a:t> </a:t>
            </a:r>
          </a:p>
          <a:p>
            <a:pPr lvl="1">
              <a:lnSpc>
                <a:spcPct val="80000"/>
              </a:lnSpc>
              <a:buFontTx/>
              <a:buNone/>
            </a:pPr>
            <a:endParaRPr lang="en-US" sz="1800" smtClean="0"/>
          </a:p>
          <a:p>
            <a:pPr lvl="1">
              <a:lnSpc>
                <a:spcPct val="80000"/>
              </a:lnSpc>
              <a:buFontTx/>
              <a:buNone/>
            </a:pPr>
            <a:endParaRPr lang="en-US" sz="2000" smtClean="0"/>
          </a:p>
        </p:txBody>
      </p:sp>
      <p:sp>
        <p:nvSpPr>
          <p:cNvPr id="100357" name="Rectangle 7"/>
          <p:cNvSpPr txBox="1">
            <a:spLocks noGrp="1" noChangeArrowheads="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
        <p:nvSpPr>
          <p:cNvPr id="100358" name="Slide Number Placeholder 5"/>
          <p:cNvSpPr txBox="1">
            <a:spLocks noGrp="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p:txBody>
          <a:bodyPr/>
          <a:lstStyle/>
          <a:p>
            <a:pPr algn="ctr">
              <a:lnSpc>
                <a:spcPct val="80000"/>
              </a:lnSpc>
              <a:buFontTx/>
              <a:buNone/>
            </a:pPr>
            <a:endParaRPr lang="en-US" sz="2400" u="sng" smtClean="0"/>
          </a:p>
          <a:p>
            <a:pPr algn="ctr">
              <a:lnSpc>
                <a:spcPct val="80000"/>
              </a:lnSpc>
              <a:buFontTx/>
              <a:buNone/>
            </a:pPr>
            <a:r>
              <a:rPr lang="en-US" sz="2400" u="sng" smtClean="0"/>
              <a:t>What if the district decides the interim alternative educational setting is homebound?</a:t>
            </a:r>
          </a:p>
          <a:p>
            <a:pPr>
              <a:lnSpc>
                <a:spcPct val="80000"/>
              </a:lnSpc>
              <a:buFontTx/>
              <a:buNone/>
            </a:pPr>
            <a:endParaRPr lang="en-US" sz="2400" u="sng" smtClean="0"/>
          </a:p>
          <a:p>
            <a:pPr>
              <a:lnSpc>
                <a:spcPct val="80000"/>
              </a:lnSpc>
              <a:buFontTx/>
              <a:buNone/>
            </a:pPr>
            <a:r>
              <a:rPr lang="en-US" sz="2400" smtClean="0"/>
              <a:t>Any decision to place a special education student on homebound instruction should be made by a PPT, not unilaterally by the district.</a:t>
            </a:r>
          </a:p>
          <a:p>
            <a:pPr>
              <a:lnSpc>
                <a:spcPct val="80000"/>
              </a:lnSpc>
              <a:buFontTx/>
              <a:buNone/>
            </a:pPr>
            <a:endParaRPr lang="en-US" sz="2400" smtClean="0"/>
          </a:p>
          <a:p>
            <a:pPr algn="ctr">
              <a:lnSpc>
                <a:spcPct val="80000"/>
              </a:lnSpc>
              <a:buFontTx/>
              <a:buNone/>
            </a:pPr>
            <a:endParaRPr lang="en-US" sz="2400" smtClean="0"/>
          </a:p>
          <a:p>
            <a:pPr algn="ctr">
              <a:lnSpc>
                <a:spcPct val="80000"/>
              </a:lnSpc>
              <a:buFontTx/>
              <a:buNone/>
            </a:pPr>
            <a:r>
              <a:rPr lang="en-US" sz="2400" smtClean="0"/>
              <a:t> </a:t>
            </a:r>
          </a:p>
        </p:txBody>
      </p:sp>
      <p:sp>
        <p:nvSpPr>
          <p:cNvPr id="4" name="Slide Number Placeholder 5"/>
          <p:cNvSpPr>
            <a:spLocks noGrp="1"/>
          </p:cNvSpPr>
          <p:nvPr>
            <p:ph type="sldNum" sz="quarter" idx="12"/>
          </p:nvPr>
        </p:nvSpPr>
        <p:spPr/>
        <p:txBody>
          <a:bodyPr/>
          <a:lstStyle/>
          <a:p>
            <a:fld id="{5C0F4BF1-C364-428B-80A2-2AE2BA4017DD}" type="slidenum">
              <a:rPr lang="en-US"/>
              <a:pPr/>
              <a:t>32</a:t>
            </a:fld>
            <a:endParaRPr lang="en-US"/>
          </a:p>
        </p:txBody>
      </p:sp>
      <p:sp>
        <p:nvSpPr>
          <p:cNvPr id="216066" name="Rectangle 2"/>
          <p:cNvSpPr>
            <a:spLocks noGrp="1" noChangeArrowheads="1"/>
          </p:cNvSpPr>
          <p:nvPr>
            <p:ph type="title"/>
          </p:nvPr>
        </p:nvSpPr>
        <p:spPr>
          <a:xfrm>
            <a:off x="1447800" y="609600"/>
            <a:ext cx="6478588" cy="914400"/>
          </a:xfrm>
        </p:spPr>
        <p:txBody>
          <a:bodyPr>
            <a:normAutofit fontScale="90000"/>
          </a:bodyPr>
          <a:lstStyle/>
          <a:p>
            <a:pPr fontAlgn="auto">
              <a:spcAft>
                <a:spcPts val="0"/>
              </a:spcAft>
              <a:defRPr/>
            </a:pPr>
            <a:r>
              <a:rPr lang="en-US" dirty="0">
                <a:ea typeface="+mj-ea"/>
              </a:rPr>
              <a:t>Discipline and Special Education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371600"/>
            <a:ext cx="8229600" cy="5181600"/>
          </a:xfrm>
        </p:spPr>
        <p:txBody>
          <a:bodyPr>
            <a:normAutofit/>
          </a:bodyPr>
          <a:lstStyle/>
          <a:p>
            <a:pPr>
              <a:lnSpc>
                <a:spcPct val="80000"/>
              </a:lnSpc>
            </a:pPr>
            <a:r>
              <a:rPr lang="en-US" smtClean="0"/>
              <a:t>Even if child is not identified as special education, can access these protections if the district had knowledge that the child had a disability </a:t>
            </a:r>
          </a:p>
          <a:p>
            <a:pPr>
              <a:lnSpc>
                <a:spcPct val="80000"/>
              </a:lnSpc>
            </a:pPr>
            <a:r>
              <a:rPr lang="en-US" smtClean="0"/>
              <a:t>District is considered to have “knowledge” if</a:t>
            </a:r>
          </a:p>
          <a:p>
            <a:pPr lvl="1">
              <a:lnSpc>
                <a:spcPct val="80000"/>
              </a:lnSpc>
            </a:pPr>
            <a:r>
              <a:rPr lang="en-US" smtClean="0"/>
              <a:t>Parent has expressed concern in writing to supervisory or administrative personnel, or a teacher of the child, that the child was in need of special education and related services; or  </a:t>
            </a:r>
          </a:p>
          <a:p>
            <a:pPr lvl="1">
              <a:lnSpc>
                <a:spcPct val="80000"/>
              </a:lnSpc>
            </a:pPr>
            <a:r>
              <a:rPr lang="en-US" smtClean="0"/>
              <a:t>The teacher of the child, or other personnel of the LEA, had expressed specific concerns about a pattern of behavior demonstrated by the child, directly to the Director of Special Education or to other supervisory personnel of the agency. </a:t>
            </a:r>
          </a:p>
        </p:txBody>
      </p:sp>
      <p:sp>
        <p:nvSpPr>
          <p:cNvPr id="12290" name="Rectangle 2"/>
          <p:cNvSpPr>
            <a:spLocks noGrp="1" noChangeArrowheads="1"/>
          </p:cNvSpPr>
          <p:nvPr>
            <p:ph type="title"/>
          </p:nvPr>
        </p:nvSpPr>
        <p:spPr/>
        <p:txBody>
          <a:bodyPr>
            <a:normAutofit/>
          </a:bodyPr>
          <a:lstStyle/>
          <a:p>
            <a:pPr fontAlgn="auto">
              <a:spcAft>
                <a:spcPts val="0"/>
              </a:spcAft>
              <a:defRPr/>
            </a:pPr>
            <a:r>
              <a:rPr lang="en-US" sz="4000">
                <a:ea typeface="+mj-ea"/>
              </a:rPr>
              <a:t>“Knowledge” Provides Protection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p:txBody>
          <a:bodyPr/>
          <a:lstStyle/>
          <a:p>
            <a:r>
              <a:rPr lang="en-US" smtClean="0"/>
              <a:t>If the parent of the child has not allowed an evaluation of the child</a:t>
            </a:r>
          </a:p>
          <a:p>
            <a:r>
              <a:rPr lang="en-US" smtClean="0"/>
              <a:t>If the parent has refused services</a:t>
            </a:r>
          </a:p>
          <a:p>
            <a:r>
              <a:rPr lang="en-US" smtClean="0"/>
              <a:t>If the child has been evaluated and determined not to be a child with a disability</a:t>
            </a:r>
          </a:p>
          <a:p>
            <a:pPr>
              <a:buFontTx/>
              <a:buNone/>
            </a:pPr>
            <a:r>
              <a:rPr lang="en-US" smtClean="0"/>
              <a:t>In such cases, regular disciplinary measures apply.   </a:t>
            </a:r>
          </a:p>
        </p:txBody>
      </p:sp>
      <p:sp>
        <p:nvSpPr>
          <p:cNvPr id="39938" name="Rectangle 2"/>
          <p:cNvSpPr>
            <a:spLocks noGrp="1" noChangeArrowheads="1"/>
          </p:cNvSpPr>
          <p:nvPr>
            <p:ph type="title"/>
          </p:nvPr>
        </p:nvSpPr>
        <p:spPr/>
        <p:txBody>
          <a:bodyPr/>
          <a:lstStyle/>
          <a:p>
            <a:pPr fontAlgn="auto">
              <a:spcAft>
                <a:spcPts val="0"/>
              </a:spcAft>
              <a:defRPr/>
            </a:pPr>
            <a:r>
              <a:rPr lang="en-US">
                <a:ea typeface="+mj-ea"/>
              </a:rPr>
              <a:t>No “Knowledge” Situations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a:t>State statute limits total number of days student can be suspended to 50, occurring in batches of no longer than 10 consecutive school days</a:t>
            </a:r>
          </a:p>
          <a:p>
            <a:r>
              <a:rPr lang="en-US"/>
              <a:t>This is true for both reg. ed. &amp; spec. ed.</a:t>
            </a:r>
          </a:p>
        </p:txBody>
      </p:sp>
      <p:sp>
        <p:nvSpPr>
          <p:cNvPr id="4" name="Slide Number Placeholder 4"/>
          <p:cNvSpPr>
            <a:spLocks noGrp="1"/>
          </p:cNvSpPr>
          <p:nvPr>
            <p:ph type="sldNum" sz="quarter" idx="12"/>
          </p:nvPr>
        </p:nvSpPr>
        <p:spPr/>
        <p:txBody>
          <a:bodyPr/>
          <a:lstStyle/>
          <a:p>
            <a:fld id="{40F264AD-D5A0-424D-B625-872A0950F7D9}" type="slidenum">
              <a:rPr lang="en-US"/>
              <a:pPr/>
              <a:t>35</a:t>
            </a:fld>
            <a:endParaRPr lang="en-US"/>
          </a:p>
        </p:txBody>
      </p:sp>
      <p:sp>
        <p:nvSpPr>
          <p:cNvPr id="24578" name="Rectangle 2"/>
          <p:cNvSpPr>
            <a:spLocks noGrp="1" noRot="1" noChangeArrowheads="1"/>
          </p:cNvSpPr>
          <p:nvPr>
            <p:ph type="title"/>
          </p:nvPr>
        </p:nvSpPr>
        <p:spPr/>
        <p:txBody>
          <a:bodyPr/>
          <a:lstStyle/>
          <a:p>
            <a:r>
              <a:rPr lang="en-US">
                <a:solidFill>
                  <a:schemeClr val="accent2"/>
                </a:solidFill>
              </a:rPr>
              <a:t>Some Key Discipline Points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245C1FBF-FC07-48F6-90F4-557E03EC59C9}" type="slidenum">
              <a:rPr lang="en-US"/>
              <a:pPr/>
              <a:t>36</a:t>
            </a:fld>
            <a:endParaRPr lang="en-US"/>
          </a:p>
        </p:txBody>
      </p:sp>
      <p:sp>
        <p:nvSpPr>
          <p:cNvPr id="87044" name="Rectangle 2"/>
          <p:cNvSpPr>
            <a:spLocks noGrp="1" noChangeArrowheads="1"/>
          </p:cNvSpPr>
          <p:nvPr>
            <p:ph type="title" idx="4294967295"/>
          </p:nvPr>
        </p:nvSpPr>
        <p:spPr>
          <a:xfrm>
            <a:off x="2057400" y="457200"/>
            <a:ext cx="6478587" cy="1143000"/>
          </a:xfrm>
          <a:solidFill>
            <a:schemeClr val="bg1"/>
          </a:solidFill>
        </p:spPr>
        <p:txBody>
          <a:bodyPr lIns="91440" anchor="b"/>
          <a:lstStyle/>
          <a:p>
            <a:pPr fontAlgn="auto">
              <a:spcAft>
                <a:spcPts val="0"/>
              </a:spcAft>
              <a:defRPr/>
            </a:pPr>
            <a:r>
              <a:rPr lang="en-US" sz="4000" dirty="0">
                <a:solidFill>
                  <a:schemeClr val="accent2"/>
                </a:solidFill>
                <a:ea typeface="+mj-ea"/>
              </a:rPr>
              <a:t>School-Based Arrests</a:t>
            </a:r>
          </a:p>
        </p:txBody>
      </p:sp>
      <p:sp>
        <p:nvSpPr>
          <p:cNvPr id="106500" name="Rectangle 3"/>
          <p:cNvSpPr>
            <a:spLocks noGrp="1" noChangeArrowheads="1"/>
          </p:cNvSpPr>
          <p:nvPr>
            <p:ph type="body" idx="4294967295"/>
          </p:nvPr>
        </p:nvSpPr>
        <p:spPr>
          <a:xfrm>
            <a:off x="1600200" y="1905000"/>
            <a:ext cx="7543800" cy="4525963"/>
          </a:xfrm>
        </p:spPr>
        <p:txBody>
          <a:bodyPr/>
          <a:lstStyle/>
          <a:p>
            <a:pPr>
              <a:buFontTx/>
              <a:buNone/>
            </a:pPr>
            <a:endParaRPr lang="en-US" dirty="0" smtClean="0"/>
          </a:p>
          <a:p>
            <a:pPr>
              <a:buFontTx/>
              <a:buNone/>
            </a:pPr>
            <a:r>
              <a:rPr lang="en-US" dirty="0" smtClean="0"/>
              <a:t>	Another way that schools use the juvenile justice system to address disciplinary issues is through school-based arrests. </a:t>
            </a:r>
          </a:p>
        </p:txBody>
      </p:sp>
      <p:sp>
        <p:nvSpPr>
          <p:cNvPr id="106501" name="Rectangle 7"/>
          <p:cNvSpPr txBox="1">
            <a:spLocks noGrp="1" noChangeArrowheads="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
        <p:nvSpPr>
          <p:cNvPr id="106502" name="Slide Number Placeholder 5"/>
          <p:cNvSpPr txBox="1">
            <a:spLocks noGrp="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E2106151-FF32-487B-920B-8CFCCFD85332}" type="slidenum">
              <a:rPr lang="en-US"/>
              <a:pPr/>
              <a:t>37</a:t>
            </a:fld>
            <a:endParaRPr lang="en-US"/>
          </a:p>
        </p:txBody>
      </p:sp>
      <p:sp>
        <p:nvSpPr>
          <p:cNvPr id="93188" name="Rectangle 2"/>
          <p:cNvSpPr>
            <a:spLocks noGrp="1" noChangeArrowheads="1"/>
          </p:cNvSpPr>
          <p:nvPr>
            <p:ph type="title" idx="4294967295"/>
          </p:nvPr>
        </p:nvSpPr>
        <p:spPr>
          <a:xfrm>
            <a:off x="0" y="381000"/>
            <a:ext cx="6478588" cy="1143000"/>
          </a:xfrm>
        </p:spPr>
        <p:txBody>
          <a:bodyPr lIns="91440" anchor="b">
            <a:normAutofit fontScale="90000"/>
          </a:bodyPr>
          <a:lstStyle/>
          <a:p>
            <a:pPr fontAlgn="auto">
              <a:spcAft>
                <a:spcPts val="0"/>
              </a:spcAft>
              <a:defRPr/>
            </a:pPr>
            <a:r>
              <a:rPr lang="en-US" sz="4000" dirty="0">
                <a:solidFill>
                  <a:schemeClr val="accent2"/>
                </a:solidFill>
                <a:ea typeface="+mj-ea"/>
              </a:rPr>
              <a:t>School Based Arrests and Special Needs</a:t>
            </a:r>
          </a:p>
        </p:txBody>
      </p:sp>
      <p:sp>
        <p:nvSpPr>
          <p:cNvPr id="108548" name="Rectangle 3"/>
          <p:cNvSpPr>
            <a:spLocks noGrp="1" noChangeArrowheads="1"/>
          </p:cNvSpPr>
          <p:nvPr>
            <p:ph type="body" idx="4294967295"/>
          </p:nvPr>
        </p:nvSpPr>
        <p:spPr>
          <a:xfrm>
            <a:off x="1828800" y="2332038"/>
            <a:ext cx="7315200" cy="4525962"/>
          </a:xfrm>
        </p:spPr>
        <p:txBody>
          <a:bodyPr/>
          <a:lstStyle/>
          <a:p>
            <a:pPr>
              <a:lnSpc>
                <a:spcPct val="90000"/>
              </a:lnSpc>
              <a:buFontTx/>
              <a:buNone/>
            </a:pPr>
            <a:r>
              <a:rPr lang="en-US" smtClean="0"/>
              <a:t>  Too often students are referred to law enforcement for conduct that could be a manifestation of their disabilities, and their Behavior Intervention Plans (BIPs), which were developed and approved by their planning and placement teams (PPTs) are disregarded. </a:t>
            </a:r>
          </a:p>
        </p:txBody>
      </p:sp>
      <p:sp>
        <p:nvSpPr>
          <p:cNvPr id="108549" name="Rectangle 7"/>
          <p:cNvSpPr txBox="1">
            <a:spLocks noGrp="1" noChangeArrowheads="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
        <p:nvSpPr>
          <p:cNvPr id="108550" name="Slide Number Placeholder 5"/>
          <p:cNvSpPr txBox="1">
            <a:spLocks noGrp="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3137C4B2-F56F-4030-AE00-FD68DF4224D6}" type="slidenum">
              <a:rPr lang="en-US"/>
              <a:pPr/>
              <a:t>38</a:t>
            </a:fld>
            <a:endParaRPr lang="en-US"/>
          </a:p>
        </p:txBody>
      </p:sp>
      <p:sp>
        <p:nvSpPr>
          <p:cNvPr id="91140" name="Rectangle 2"/>
          <p:cNvSpPr>
            <a:spLocks noGrp="1" noChangeArrowheads="1"/>
          </p:cNvSpPr>
          <p:nvPr>
            <p:ph type="title" idx="4294967295"/>
          </p:nvPr>
        </p:nvSpPr>
        <p:spPr>
          <a:xfrm>
            <a:off x="3146425" y="228600"/>
            <a:ext cx="5997575" cy="1143000"/>
          </a:xfrm>
        </p:spPr>
        <p:txBody>
          <a:bodyPr lIns="91440" anchor="b">
            <a:normAutofit fontScale="90000"/>
          </a:bodyPr>
          <a:lstStyle/>
          <a:p>
            <a:pPr fontAlgn="auto">
              <a:spcAft>
                <a:spcPts val="0"/>
              </a:spcAft>
              <a:defRPr/>
            </a:pPr>
            <a:r>
              <a:rPr lang="en-US" dirty="0">
                <a:solidFill>
                  <a:schemeClr val="accent2"/>
                </a:solidFill>
                <a:ea typeface="+mj-ea"/>
              </a:rPr>
              <a:t>School-Based Arrests and Special Education</a:t>
            </a:r>
          </a:p>
        </p:txBody>
      </p:sp>
      <p:sp>
        <p:nvSpPr>
          <p:cNvPr id="91141" name="Rectangle 3"/>
          <p:cNvSpPr>
            <a:spLocks noGrp="1" noChangeArrowheads="1"/>
          </p:cNvSpPr>
          <p:nvPr>
            <p:ph type="body" idx="4294967295"/>
          </p:nvPr>
        </p:nvSpPr>
        <p:spPr>
          <a:xfrm>
            <a:off x="0" y="1600200"/>
            <a:ext cx="9144000" cy="5257800"/>
          </a:xfrm>
        </p:spPr>
        <p:txBody>
          <a:bodyPr>
            <a:normAutofit/>
          </a:bodyPr>
          <a:lstStyle/>
          <a:p>
            <a:pPr lvl="1">
              <a:lnSpc>
                <a:spcPct val="70000"/>
              </a:lnSpc>
            </a:pPr>
            <a:r>
              <a:rPr lang="en-US" sz="2200" dirty="0" smtClean="0"/>
              <a:t>IDEA does not prohibit a school district from reporting a crime committed by a child with a disability to law enforcement. </a:t>
            </a:r>
          </a:p>
          <a:p>
            <a:pPr lvl="1">
              <a:lnSpc>
                <a:spcPct val="70000"/>
              </a:lnSpc>
            </a:pPr>
            <a:r>
              <a:rPr lang="en-US" sz="2200" dirty="0" smtClean="0"/>
              <a:t>IDEA does require that, when such a crime is reported, the district “shall ensure that copies of the special education and disciplinary records of the child are transmitted for consideration by the appropriate authorities to whom the agency reports the crime.” </a:t>
            </a:r>
          </a:p>
          <a:p>
            <a:pPr lvl="1">
              <a:lnSpc>
                <a:spcPct val="70000"/>
              </a:lnSpc>
            </a:pPr>
            <a:r>
              <a:rPr lang="en-US" sz="2200" dirty="0" smtClean="0"/>
              <a:t>However, any disclosure of records must also comply with the Family and Educational Rights and Privacy Act (FERPA), which states that educational records can only be shared if parent consents in writing.</a:t>
            </a:r>
          </a:p>
          <a:p>
            <a:pPr lvl="1">
              <a:lnSpc>
                <a:spcPct val="70000"/>
              </a:lnSpc>
            </a:pPr>
            <a:r>
              <a:rPr lang="en-US" sz="2200" dirty="0" smtClean="0"/>
              <a:t>BUT: “health and safety exception”: if the district decides there is a “significant and </a:t>
            </a:r>
            <a:r>
              <a:rPr lang="en-US" sz="2200" dirty="0" err="1" smtClean="0"/>
              <a:t>articulable</a:t>
            </a:r>
            <a:r>
              <a:rPr lang="en-US" sz="2200" dirty="0" smtClean="0"/>
              <a:t> threat” to the student or others’ health or safety, the records can be disclosed to anyone who needs that information to protect that student’s or others’ health or safety</a:t>
            </a:r>
          </a:p>
          <a:p>
            <a:pPr lvl="1">
              <a:lnSpc>
                <a:spcPct val="70000"/>
              </a:lnSpc>
            </a:pPr>
            <a:endParaRPr lang="en-US" sz="600" dirty="0" smtClean="0">
              <a:latin typeface="Times" pitchFamily="-110" charset="0"/>
            </a:endParaRPr>
          </a:p>
          <a:p>
            <a:pPr lvl="1">
              <a:lnSpc>
                <a:spcPct val="70000"/>
              </a:lnSpc>
              <a:buFontTx/>
              <a:buNone/>
            </a:pPr>
            <a:r>
              <a:rPr lang="en-US" sz="600" dirty="0" smtClean="0">
                <a:latin typeface="Times" pitchFamily="-110" charset="0"/>
              </a:rPr>
              <a:t>	</a:t>
            </a:r>
            <a:endParaRPr lang="en-US" sz="500" dirty="0" smtClean="0">
              <a:latin typeface="Times" pitchFamily="-110" charset="0"/>
            </a:endParaRPr>
          </a:p>
          <a:p>
            <a:pPr lvl="1">
              <a:lnSpc>
                <a:spcPct val="70000"/>
              </a:lnSpc>
              <a:buFontTx/>
              <a:buNone/>
            </a:pPr>
            <a:endParaRPr lang="en-US" sz="500" b="1" dirty="0" smtClean="0">
              <a:latin typeface="Times" pitchFamily="-110" charset="0"/>
            </a:endParaRPr>
          </a:p>
          <a:p>
            <a:pPr lvl="1">
              <a:lnSpc>
                <a:spcPct val="70000"/>
              </a:lnSpc>
            </a:pPr>
            <a:endParaRPr lang="en-US" sz="600" b="1" i="1" dirty="0" smtClean="0"/>
          </a:p>
        </p:txBody>
      </p:sp>
      <p:sp>
        <p:nvSpPr>
          <p:cNvPr id="110597" name="Rectangle 7"/>
          <p:cNvSpPr txBox="1">
            <a:spLocks noGrp="1" noChangeArrowheads="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
        <p:nvSpPr>
          <p:cNvPr id="110598" name="Slide Number Placeholder 5"/>
          <p:cNvSpPr txBox="1">
            <a:spLocks noGrp="1"/>
          </p:cNvSpPr>
          <p:nvPr/>
        </p:nvSpPr>
        <p:spPr bwMode="auto">
          <a:xfrm>
            <a:off x="6718300" y="6248400"/>
            <a:ext cx="1905000" cy="457200"/>
          </a:xfrm>
          <a:prstGeom prst="rect">
            <a:avLst/>
          </a:prstGeom>
          <a:noFill/>
          <a:ln w="9525">
            <a:noFill/>
            <a:miter lim="800000"/>
            <a:headEnd/>
            <a:tailEnd/>
          </a:ln>
        </p:spPr>
        <p:txBody>
          <a:bodyPr/>
          <a:lstStyle/>
          <a:p>
            <a:pPr algn="r" eaLnBrk="1" hangingPunct="1"/>
            <a:endParaRPr lang="en-US" sz="1400">
              <a:latin typeface="Comic Sans MS" pitchFamily="-110"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p:txBody>
          <a:bodyPr/>
          <a:lstStyle/>
          <a:p>
            <a:r>
              <a:rPr lang="en-US" dirty="0" smtClean="0">
                <a:latin typeface="Times New Roman" pitchFamily="18" charset="0"/>
              </a:rPr>
              <a:t>Kim’s Story</a:t>
            </a:r>
          </a:p>
          <a:p>
            <a:r>
              <a:rPr lang="en-US" dirty="0" smtClean="0">
                <a:latin typeface="Times New Roman" pitchFamily="18" charset="0"/>
              </a:rPr>
              <a:t>Begin </a:t>
            </a:r>
            <a:r>
              <a:rPr lang="en-US" dirty="0">
                <a:latin typeface="Times New Roman" pitchFamily="18" charset="0"/>
              </a:rPr>
              <a:t>following child’s 15</a:t>
            </a:r>
            <a:r>
              <a:rPr lang="en-US" baseline="30000" dirty="0">
                <a:latin typeface="Times New Roman" pitchFamily="18" charset="0"/>
              </a:rPr>
              <a:t>th</a:t>
            </a:r>
            <a:r>
              <a:rPr lang="en-US" dirty="0">
                <a:latin typeface="Times New Roman" pitchFamily="18" charset="0"/>
              </a:rPr>
              <a:t> birthday</a:t>
            </a:r>
          </a:p>
          <a:p>
            <a:r>
              <a:rPr lang="en-US" dirty="0">
                <a:latin typeface="Times New Roman" pitchFamily="18" charset="0"/>
              </a:rPr>
              <a:t>Discuss transition from school to adult life</a:t>
            </a:r>
          </a:p>
          <a:p>
            <a:r>
              <a:rPr lang="en-US" dirty="0" smtClean="0">
                <a:latin typeface="Times New Roman" pitchFamily="18" charset="0"/>
              </a:rPr>
              <a:t>Youth attends </a:t>
            </a:r>
            <a:r>
              <a:rPr lang="en-US" dirty="0">
                <a:latin typeface="Times New Roman" pitchFamily="18" charset="0"/>
              </a:rPr>
              <a:t>the PPT </a:t>
            </a:r>
          </a:p>
          <a:p>
            <a:r>
              <a:rPr lang="en-US" dirty="0">
                <a:latin typeface="Times New Roman" pitchFamily="18" charset="0"/>
              </a:rPr>
              <a:t>IEP must include appropriate measurable post-secondary goals </a:t>
            </a:r>
          </a:p>
        </p:txBody>
      </p:sp>
      <p:sp>
        <p:nvSpPr>
          <p:cNvPr id="134146" name="Rectangle 2"/>
          <p:cNvSpPr>
            <a:spLocks noGrp="1" noChangeArrowheads="1"/>
          </p:cNvSpPr>
          <p:nvPr>
            <p:ph type="title"/>
          </p:nvPr>
        </p:nvSpPr>
        <p:spPr/>
        <p:txBody>
          <a:bodyPr/>
          <a:lstStyle/>
          <a:p>
            <a:r>
              <a:rPr lang="en-US" sz="4000" dirty="0">
                <a:solidFill>
                  <a:srgbClr val="00B050"/>
                </a:solidFill>
              </a:rPr>
              <a:t>IMPORTANT</a:t>
            </a:r>
            <a:r>
              <a:rPr lang="en-US" sz="4000" dirty="0">
                <a:solidFill>
                  <a:schemeClr val="hlink"/>
                </a:solidFill>
              </a:rPr>
              <a:t>: </a:t>
            </a:r>
            <a:r>
              <a:rPr lang="en-US" sz="4000" dirty="0">
                <a:solidFill>
                  <a:srgbClr val="00B050"/>
                </a:solidFill>
              </a:rPr>
              <a:t>Transition Services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How is the child performing in school?</a:t>
            </a:r>
          </a:p>
          <a:p>
            <a:r>
              <a:rPr lang="en-US" dirty="0" smtClean="0"/>
              <a:t>Accessing child’s educational records. </a:t>
            </a:r>
          </a:p>
          <a:p>
            <a:r>
              <a:rPr lang="en-US" dirty="0" smtClean="0"/>
              <a:t>Has the child ever been evaluated for special services?</a:t>
            </a:r>
          </a:p>
          <a:p>
            <a:r>
              <a:rPr lang="en-US" dirty="0" smtClean="0"/>
              <a:t>Has the child ever received extra help in school? </a:t>
            </a:r>
          </a:p>
        </p:txBody>
      </p:sp>
      <p:sp>
        <p:nvSpPr>
          <p:cNvPr id="2" name="Title 1"/>
          <p:cNvSpPr>
            <a:spLocks noGrp="1"/>
          </p:cNvSpPr>
          <p:nvPr>
            <p:ph type="title"/>
          </p:nvPr>
        </p:nvSpPr>
        <p:spPr/>
        <p:txBody>
          <a:bodyPr/>
          <a:lstStyle/>
          <a:p>
            <a:r>
              <a:rPr lang="en-US" dirty="0" smtClean="0">
                <a:solidFill>
                  <a:schemeClr val="accent4"/>
                </a:solidFill>
              </a:rPr>
              <a:t>Assessment </a:t>
            </a:r>
            <a:endParaRPr lang="en-US" dirty="0">
              <a:solidFill>
                <a:schemeClr val="accent4"/>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p:cNvSpPr>
            <a:spLocks noGrp="1" noChangeArrowheads="1"/>
          </p:cNvSpPr>
          <p:nvPr>
            <p:ph idx="1"/>
          </p:nvPr>
        </p:nvSpPr>
        <p:spPr/>
        <p:txBody>
          <a:bodyPr/>
          <a:lstStyle/>
          <a:p>
            <a:r>
              <a:rPr lang="en-US" dirty="0">
                <a:latin typeface="Times New Roman" pitchFamily="18" charset="0"/>
              </a:rPr>
              <a:t>Transition services needed to assist child in reaching goals</a:t>
            </a:r>
          </a:p>
          <a:p>
            <a:r>
              <a:rPr lang="en-US" dirty="0">
                <a:latin typeface="Times New Roman" pitchFamily="18" charset="0"/>
              </a:rPr>
              <a:t>May require district to get other agencies involved (DDS, DMHAS, Vocation and Rehabilitation Services, BRS) </a:t>
            </a:r>
          </a:p>
          <a:p>
            <a:pPr>
              <a:buFont typeface="Wingdings" pitchFamily="2" charset="2"/>
              <a:buNone/>
            </a:pPr>
            <a:endParaRPr lang="en-US" dirty="0"/>
          </a:p>
        </p:txBody>
      </p:sp>
      <p:sp>
        <p:nvSpPr>
          <p:cNvPr id="200706" name="Rectangle 2"/>
          <p:cNvSpPr>
            <a:spLocks noGrp="1" noChangeArrowheads="1"/>
          </p:cNvSpPr>
          <p:nvPr>
            <p:ph type="title"/>
          </p:nvPr>
        </p:nvSpPr>
        <p:spPr/>
        <p:txBody>
          <a:bodyPr>
            <a:normAutofit/>
          </a:bodyPr>
          <a:lstStyle/>
          <a:p>
            <a:r>
              <a:rPr lang="en-US" dirty="0">
                <a:solidFill>
                  <a:srgbClr val="00B050"/>
                </a:solidFill>
              </a:rPr>
              <a:t>Transition Services </a:t>
            </a:r>
            <a:r>
              <a:rPr lang="en-US" dirty="0" smtClean="0">
                <a:solidFill>
                  <a:srgbClr val="00B050"/>
                </a:solidFill>
              </a:rPr>
              <a:t> </a:t>
            </a:r>
            <a:endParaRPr lang="en-US" dirty="0">
              <a:solidFill>
                <a:srgbClr val="00B05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p:cNvSpPr>
            <a:spLocks noGrp="1" noChangeArrowheads="1"/>
          </p:cNvSpPr>
          <p:nvPr>
            <p:ph idx="1"/>
          </p:nvPr>
        </p:nvSpPr>
        <p:spPr/>
        <p:txBody>
          <a:bodyPr/>
          <a:lstStyle/>
          <a:p>
            <a:pPr marL="609600" indent="-609600">
              <a:buFont typeface="Wingdings" pitchFamily="2" charset="2"/>
              <a:buNone/>
            </a:pPr>
            <a:r>
              <a:rPr lang="en-US"/>
              <a:t>IEP must consider</a:t>
            </a:r>
          </a:p>
          <a:p>
            <a:pPr marL="609600" indent="-609600">
              <a:buFont typeface="Wingdings" pitchFamily="2" charset="2"/>
              <a:buAutoNum type="arabicPeriod"/>
            </a:pPr>
            <a:r>
              <a:rPr lang="en-US"/>
              <a:t>child’s strengths</a:t>
            </a:r>
          </a:p>
          <a:p>
            <a:pPr marL="609600" indent="-609600">
              <a:buFont typeface="Wingdings" pitchFamily="2" charset="2"/>
              <a:buAutoNum type="arabicPeriod"/>
            </a:pPr>
            <a:r>
              <a:rPr lang="en-US"/>
              <a:t>Guardian’s concerns</a:t>
            </a:r>
          </a:p>
          <a:p>
            <a:pPr marL="609600" indent="-609600">
              <a:buFont typeface="Wingdings" pitchFamily="2" charset="2"/>
              <a:buAutoNum type="arabicPeriod"/>
            </a:pPr>
            <a:r>
              <a:rPr lang="en-US"/>
              <a:t>Recent evaluations</a:t>
            </a:r>
          </a:p>
          <a:p>
            <a:pPr marL="609600" indent="-609600">
              <a:buFont typeface="Wingdings" pitchFamily="2" charset="2"/>
              <a:buAutoNum type="arabicPeriod"/>
            </a:pPr>
            <a:r>
              <a:rPr lang="en-US"/>
              <a:t>Academic, developmental and </a:t>
            </a:r>
            <a:r>
              <a:rPr lang="en-US" i="1"/>
              <a:t>functional needs </a:t>
            </a:r>
            <a:r>
              <a:rPr lang="en-US"/>
              <a:t>of child </a:t>
            </a:r>
          </a:p>
        </p:txBody>
      </p:sp>
      <p:sp>
        <p:nvSpPr>
          <p:cNvPr id="201730" name="Rectangle 2"/>
          <p:cNvSpPr>
            <a:spLocks noGrp="1" noChangeArrowheads="1"/>
          </p:cNvSpPr>
          <p:nvPr>
            <p:ph type="title"/>
          </p:nvPr>
        </p:nvSpPr>
        <p:spPr/>
        <p:txBody>
          <a:bodyPr/>
          <a:lstStyle/>
          <a:p>
            <a:r>
              <a:rPr lang="en-US" dirty="0">
                <a:solidFill>
                  <a:srgbClr val="00B050"/>
                </a:solidFill>
              </a:rPr>
              <a:t>Transition Services </a:t>
            </a:r>
            <a:r>
              <a:rPr lang="en-US" dirty="0" smtClean="0">
                <a:solidFill>
                  <a:srgbClr val="00B050"/>
                </a:solidFill>
              </a:rPr>
              <a:t> </a:t>
            </a:r>
            <a:endParaRPr lang="en-US" dirty="0">
              <a:solidFill>
                <a:srgbClr val="00B05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Grp="1" noChangeArrowheads="1"/>
          </p:cNvSpPr>
          <p:nvPr>
            <p:ph idx="1"/>
          </p:nvPr>
        </p:nvSpPr>
        <p:spPr/>
        <p:txBody>
          <a:bodyPr/>
          <a:lstStyle/>
          <a:p>
            <a:r>
              <a:rPr lang="en-US"/>
              <a:t>If participating agency fails to provide necessary services, the </a:t>
            </a:r>
            <a:r>
              <a:rPr lang="en-US" b="1"/>
              <a:t>buck stops with the school district </a:t>
            </a:r>
            <a:endParaRPr lang="en-US"/>
          </a:p>
        </p:txBody>
      </p:sp>
      <p:sp>
        <p:nvSpPr>
          <p:cNvPr id="202754" name="Rectangle 2"/>
          <p:cNvSpPr>
            <a:spLocks noGrp="1" noChangeArrowheads="1"/>
          </p:cNvSpPr>
          <p:nvPr>
            <p:ph type="title"/>
          </p:nvPr>
        </p:nvSpPr>
        <p:spPr/>
        <p:txBody>
          <a:bodyPr/>
          <a:lstStyle/>
          <a:p>
            <a:r>
              <a:rPr lang="en-US" dirty="0">
                <a:solidFill>
                  <a:srgbClr val="00B050"/>
                </a:solidFill>
              </a:rPr>
              <a:t>Transition </a:t>
            </a:r>
            <a:r>
              <a:rPr lang="en-US" dirty="0" smtClean="0">
                <a:solidFill>
                  <a:srgbClr val="00B050"/>
                </a:solidFill>
              </a:rPr>
              <a:t>Services</a:t>
            </a:r>
            <a:endParaRPr lang="en-US" dirty="0">
              <a:solidFill>
                <a:srgbClr val="00B05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Transition services are a coordinated set of activities that promote movement from school to such post-school activities as post-secondary education, vocational training, employment, adult services, independent living and community participation. </a:t>
            </a:r>
            <a:endParaRPr lang="en-US" dirty="0" smtClean="0"/>
          </a:p>
          <a:p>
            <a:r>
              <a:rPr lang="en-US" dirty="0" smtClean="0"/>
              <a:t>They </a:t>
            </a:r>
            <a:r>
              <a:rPr lang="en-US" dirty="0"/>
              <a:t>must be based on the individual student's needs, taking into account his or her preferences and interests. </a:t>
            </a:r>
            <a:endParaRPr lang="en-US" dirty="0" smtClean="0"/>
          </a:p>
          <a:p>
            <a:r>
              <a:rPr lang="en-US" dirty="0" smtClean="0"/>
              <a:t>Transition </a:t>
            </a:r>
            <a:r>
              <a:rPr lang="en-US" dirty="0"/>
              <a:t>services must include instruction, community experiences, and development of employment and other post school adult living objectives. If appropriate, daily living skills and functional vocational evaluation may also be included.</a:t>
            </a:r>
            <a:br>
              <a:rPr lang="en-US" dirty="0"/>
            </a:br>
            <a:endParaRPr lang="en-US" dirty="0"/>
          </a:p>
        </p:txBody>
      </p:sp>
      <p:sp>
        <p:nvSpPr>
          <p:cNvPr id="2" name="Title 1"/>
          <p:cNvSpPr>
            <a:spLocks noGrp="1"/>
          </p:cNvSpPr>
          <p:nvPr>
            <p:ph type="title"/>
          </p:nvPr>
        </p:nvSpPr>
        <p:spPr/>
        <p:txBody>
          <a:bodyPr/>
          <a:lstStyle/>
          <a:p>
            <a:r>
              <a:rPr lang="en-US" dirty="0" smtClean="0">
                <a:solidFill>
                  <a:srgbClr val="00B050"/>
                </a:solidFill>
              </a:rPr>
              <a:t>Legal </a:t>
            </a:r>
            <a:r>
              <a:rPr lang="en-US" dirty="0" smtClean="0">
                <a:solidFill>
                  <a:srgbClr val="00B050"/>
                </a:solidFill>
              </a:rPr>
              <a:t>Requirements under IDEA</a:t>
            </a:r>
            <a:endParaRPr lang="en-US" dirty="0">
              <a:solidFill>
                <a:srgbClr val="00B05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If the IEP team determines an individual student does not need services in one or more of these areas the IEP must contain a statement to that effect and the basis upon which the determination is </a:t>
            </a:r>
            <a:r>
              <a:rPr lang="en-US" dirty="0" smtClean="0"/>
              <a:t>made. </a:t>
            </a:r>
          </a:p>
          <a:p>
            <a:r>
              <a:rPr lang="en-US" dirty="0" smtClean="0"/>
              <a:t>Before </a:t>
            </a:r>
            <a:r>
              <a:rPr lang="en-US" dirty="0"/>
              <a:t>the student leaves school the IEP must also contain, if appropriate, a statement of each public agency's and each participating agency's responsibilities or linkages (including financial) for the transition activities (34 CFR 300.346(d) and comment).</a:t>
            </a:r>
            <a:br>
              <a:rPr lang="en-US" dirty="0"/>
            </a:br>
            <a:endParaRPr lang="en-US" dirty="0"/>
          </a:p>
        </p:txBody>
      </p:sp>
      <p:sp>
        <p:nvSpPr>
          <p:cNvPr id="2" name="Title 1"/>
          <p:cNvSpPr>
            <a:spLocks noGrp="1"/>
          </p:cNvSpPr>
          <p:nvPr>
            <p:ph type="title"/>
          </p:nvPr>
        </p:nvSpPr>
        <p:spPr/>
        <p:txBody>
          <a:bodyPr/>
          <a:lstStyle/>
          <a:p>
            <a:r>
              <a:rPr lang="en-US" dirty="0" smtClean="0">
                <a:solidFill>
                  <a:srgbClr val="00B050"/>
                </a:solidFill>
              </a:rPr>
              <a:t>Transition Services</a:t>
            </a:r>
            <a:endParaRPr lang="en-US" dirty="0">
              <a:solidFill>
                <a:srgbClr val="00B05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3400" dirty="0"/>
              <a:t>The IEP meeting must include a representative of the public agency providing and supervising the transition activities and, if appropriate, representatives of other participating agencies. </a:t>
            </a:r>
            <a:endParaRPr lang="en-US" sz="3400" dirty="0" smtClean="0"/>
          </a:p>
          <a:p>
            <a:r>
              <a:rPr lang="en-US" sz="3400" dirty="0" smtClean="0"/>
              <a:t>In </a:t>
            </a:r>
            <a:r>
              <a:rPr lang="en-US" sz="3400" dirty="0"/>
              <a:t>almost all situations the familiar district representative required for all IEP meetings would qualify as this representative. </a:t>
            </a:r>
            <a:endParaRPr lang="en-US" sz="3400" dirty="0" smtClean="0"/>
          </a:p>
          <a:p>
            <a:r>
              <a:rPr lang="en-US" sz="3400" dirty="0" smtClean="0"/>
              <a:t>If </a:t>
            </a:r>
            <a:r>
              <a:rPr lang="en-US" sz="3400" dirty="0"/>
              <a:t>appropriate, the student should also be there to ensure her or his needs, preferences, and interests are addressed. It is difficult to imagine circumstances where it would not be appropriate for a student who has a learning disability to be at the meeting. If the student cannot attend, other methods of participating must be used (34 CFR 300.344(c)(3)).</a:t>
            </a:r>
            <a:r>
              <a:rPr lang="en-US" dirty="0"/>
              <a:t/>
            </a:r>
            <a:br>
              <a:rPr lang="en-US" dirty="0"/>
            </a:br>
            <a:endParaRPr lang="en-US" dirty="0"/>
          </a:p>
        </p:txBody>
      </p:sp>
      <p:sp>
        <p:nvSpPr>
          <p:cNvPr id="2" name="Title 1"/>
          <p:cNvSpPr>
            <a:spLocks noGrp="1"/>
          </p:cNvSpPr>
          <p:nvPr>
            <p:ph type="title"/>
          </p:nvPr>
        </p:nvSpPr>
        <p:spPr/>
        <p:txBody>
          <a:bodyPr/>
          <a:lstStyle/>
          <a:p>
            <a:r>
              <a:rPr lang="en-US" dirty="0" smtClean="0">
                <a:solidFill>
                  <a:srgbClr val="00B050"/>
                </a:solidFill>
              </a:rPr>
              <a:t>Transition Services</a:t>
            </a:r>
            <a:endParaRPr lang="en-US" dirty="0">
              <a:solidFill>
                <a:srgbClr val="00B05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ultimate responsibility for providing transition services rests with the school district (or state education agency if district fails) and there is no provision for a waiver of this requirement. </a:t>
            </a:r>
            <a:endParaRPr lang="en-US" dirty="0" smtClean="0"/>
          </a:p>
          <a:p>
            <a:r>
              <a:rPr lang="en-US" b="1" dirty="0" smtClean="0">
                <a:solidFill>
                  <a:srgbClr val="FF0000"/>
                </a:solidFill>
              </a:rPr>
              <a:t>Thus </a:t>
            </a:r>
            <a:r>
              <a:rPr lang="en-US" b="1" dirty="0">
                <a:solidFill>
                  <a:srgbClr val="FF0000"/>
                </a:solidFill>
              </a:rPr>
              <a:t>it applies to all public agencies to whom IDEA applies and, if a participating agency defaults on service provision, it is the school that must find an alternative way to provide the service</a:t>
            </a:r>
            <a:r>
              <a:rPr lang="en-US" dirty="0"/>
              <a:t>. </a:t>
            </a:r>
            <a:r>
              <a:rPr lang="en-US" dirty="0" smtClean="0"/>
              <a:t> </a:t>
            </a:r>
            <a:r>
              <a:rPr lang="en-US" dirty="0"/>
              <a:t/>
            </a:r>
            <a:br>
              <a:rPr lang="en-US" dirty="0"/>
            </a:br>
            <a:endParaRPr lang="en-US" dirty="0"/>
          </a:p>
        </p:txBody>
      </p:sp>
      <p:sp>
        <p:nvSpPr>
          <p:cNvPr id="2" name="Title 1"/>
          <p:cNvSpPr>
            <a:spLocks noGrp="1"/>
          </p:cNvSpPr>
          <p:nvPr>
            <p:ph type="title"/>
          </p:nvPr>
        </p:nvSpPr>
        <p:spPr/>
        <p:txBody>
          <a:bodyPr/>
          <a:lstStyle/>
          <a:p>
            <a:r>
              <a:rPr lang="en-US" dirty="0" smtClean="0">
                <a:solidFill>
                  <a:srgbClr val="00B050"/>
                </a:solidFill>
              </a:rPr>
              <a:t>Transition Services</a:t>
            </a:r>
            <a:endParaRPr lang="en-US" dirty="0">
              <a:solidFill>
                <a:srgbClr val="00B05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DCF youth entitled to treatment planning</a:t>
            </a:r>
          </a:p>
          <a:p>
            <a:r>
              <a:rPr lang="en-US" dirty="0" smtClean="0"/>
              <a:t>Entitled to Adolescent Plan under federal law</a:t>
            </a:r>
          </a:p>
          <a:p>
            <a:r>
              <a:rPr lang="en-US" dirty="0" smtClean="0"/>
              <a:t>Fostering Connections underscores transition plan requirement</a:t>
            </a:r>
          </a:p>
          <a:p>
            <a:r>
              <a:rPr lang="en-US" dirty="0" smtClean="0"/>
              <a:t>Child welfare agency must ensure that school district providing appropriate transition services</a:t>
            </a:r>
          </a:p>
        </p:txBody>
      </p:sp>
      <p:sp>
        <p:nvSpPr>
          <p:cNvPr id="2" name="Title 1"/>
          <p:cNvSpPr>
            <a:spLocks noGrp="1"/>
          </p:cNvSpPr>
          <p:nvPr>
            <p:ph type="title"/>
          </p:nvPr>
        </p:nvSpPr>
        <p:spPr/>
        <p:txBody>
          <a:bodyPr/>
          <a:lstStyle/>
          <a:p>
            <a:r>
              <a:rPr lang="en-US" dirty="0" smtClean="0">
                <a:solidFill>
                  <a:srgbClr val="00B050"/>
                </a:solidFill>
              </a:rPr>
              <a:t>Kim’s Story</a:t>
            </a:r>
            <a:endParaRPr lang="en-US" dirty="0">
              <a:solidFill>
                <a:srgbClr val="00B05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Permanency Plan should address.  If plan is independent living, court must make finding that agency made/is making reasonable efforts to achieve that goal.  </a:t>
            </a:r>
          </a:p>
          <a:p>
            <a:r>
              <a:rPr lang="en-US" dirty="0" smtClean="0"/>
              <a:t>Advocate for community based learning; experiential learning; vocational assistance.  </a:t>
            </a:r>
            <a:endParaRPr lang="en-US" dirty="0"/>
          </a:p>
        </p:txBody>
      </p:sp>
      <p:sp>
        <p:nvSpPr>
          <p:cNvPr id="2" name="Title 1"/>
          <p:cNvSpPr>
            <a:spLocks noGrp="1"/>
          </p:cNvSpPr>
          <p:nvPr>
            <p:ph type="title"/>
          </p:nvPr>
        </p:nvSpPr>
        <p:spPr/>
        <p:txBody>
          <a:bodyPr/>
          <a:lstStyle/>
          <a:p>
            <a:r>
              <a:rPr lang="en-US" dirty="0" smtClean="0">
                <a:solidFill>
                  <a:srgbClr val="00B050"/>
                </a:solidFill>
              </a:rPr>
              <a:t>Kim’s Story</a:t>
            </a:r>
            <a:endParaRPr lang="en-US" dirty="0">
              <a:solidFill>
                <a:srgbClr val="00B05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912813" y="2209800"/>
            <a:ext cx="8110537" cy="3886200"/>
          </a:xfrm>
        </p:spPr>
        <p:txBody>
          <a:bodyPr/>
          <a:lstStyle/>
          <a:p>
            <a:pPr>
              <a:lnSpc>
                <a:spcPct val="80000"/>
              </a:lnSpc>
              <a:buFont typeface="Wingdings" pitchFamily="2" charset="2"/>
              <a:buNone/>
            </a:pPr>
            <a:r>
              <a:rPr lang="en-US" sz="2400" b="1" dirty="0">
                <a:solidFill>
                  <a:schemeClr val="accent2"/>
                </a:solidFill>
                <a:latin typeface="Times New Roman" pitchFamily="18" charset="0"/>
              </a:rPr>
              <a:t>What if youth is not receiving adequate or</a:t>
            </a:r>
          </a:p>
          <a:p>
            <a:pPr>
              <a:lnSpc>
                <a:spcPct val="80000"/>
              </a:lnSpc>
              <a:buFont typeface="Wingdings" pitchFamily="2" charset="2"/>
              <a:buNone/>
            </a:pPr>
            <a:r>
              <a:rPr lang="en-US" sz="2400" b="1" dirty="0">
                <a:solidFill>
                  <a:schemeClr val="accent2"/>
                </a:solidFill>
                <a:latin typeface="Times New Roman" pitchFamily="18" charset="0"/>
              </a:rPr>
              <a:t>appropriate services?</a:t>
            </a:r>
          </a:p>
          <a:p>
            <a:pPr>
              <a:lnSpc>
                <a:spcPct val="80000"/>
              </a:lnSpc>
              <a:buFont typeface="Wingdings" pitchFamily="2" charset="2"/>
              <a:buNone/>
            </a:pPr>
            <a:endParaRPr lang="en-US" sz="2400" dirty="0">
              <a:latin typeface="Times New Roman" pitchFamily="18" charset="0"/>
            </a:endParaRPr>
          </a:p>
          <a:p>
            <a:pPr>
              <a:lnSpc>
                <a:spcPct val="80000"/>
              </a:lnSpc>
            </a:pPr>
            <a:r>
              <a:rPr lang="en-US" sz="2400" dirty="0">
                <a:latin typeface="Times New Roman" pitchFamily="18" charset="0"/>
              </a:rPr>
              <a:t>Due Process Hearing Request</a:t>
            </a:r>
          </a:p>
          <a:p>
            <a:pPr>
              <a:lnSpc>
                <a:spcPct val="80000"/>
              </a:lnSpc>
            </a:pPr>
            <a:r>
              <a:rPr lang="en-US" sz="2400" dirty="0">
                <a:latin typeface="Times New Roman" pitchFamily="18" charset="0"/>
              </a:rPr>
              <a:t>Mediation Request </a:t>
            </a:r>
          </a:p>
          <a:p>
            <a:pPr>
              <a:lnSpc>
                <a:spcPct val="80000"/>
              </a:lnSpc>
            </a:pPr>
            <a:r>
              <a:rPr lang="en-US" sz="2400" dirty="0">
                <a:latin typeface="Times New Roman" pitchFamily="18" charset="0"/>
              </a:rPr>
              <a:t>Administrative Complaint</a:t>
            </a:r>
          </a:p>
          <a:p>
            <a:pPr>
              <a:lnSpc>
                <a:spcPct val="80000"/>
              </a:lnSpc>
            </a:pPr>
            <a:r>
              <a:rPr lang="en-US" sz="2400" dirty="0"/>
              <a:t>If in Juvenile Court, bring school district in as a necessary party</a:t>
            </a:r>
          </a:p>
          <a:p>
            <a:pPr>
              <a:lnSpc>
                <a:spcPct val="80000"/>
              </a:lnSpc>
              <a:buClr>
                <a:schemeClr val="tx1"/>
              </a:buClr>
            </a:pPr>
            <a:endParaRPr lang="en-US" sz="2400" dirty="0"/>
          </a:p>
          <a:p>
            <a:pPr>
              <a:lnSpc>
                <a:spcPct val="80000"/>
              </a:lnSpc>
              <a:buFont typeface="Wingdings" pitchFamily="2" charset="2"/>
              <a:buNone/>
            </a:pPr>
            <a:r>
              <a:rPr lang="en-US" sz="2400" dirty="0"/>
              <a:t> </a:t>
            </a:r>
          </a:p>
          <a:p>
            <a:pPr>
              <a:lnSpc>
                <a:spcPct val="80000"/>
              </a:lnSpc>
              <a:buFont typeface="Wingdings" pitchFamily="2" charset="2"/>
              <a:buNone/>
            </a:pPr>
            <a:endParaRPr lang="en-US" sz="2400" dirty="0"/>
          </a:p>
        </p:txBody>
      </p:sp>
      <p:sp>
        <p:nvSpPr>
          <p:cNvPr id="144386" name="Rectangle 2"/>
          <p:cNvSpPr>
            <a:spLocks noGrp="1" noChangeArrowheads="1"/>
          </p:cNvSpPr>
          <p:nvPr>
            <p:ph type="title"/>
          </p:nvPr>
        </p:nvSpPr>
        <p:spPr/>
        <p:txBody>
          <a:bodyPr/>
          <a:lstStyle/>
          <a:p>
            <a:r>
              <a:rPr lang="en-US" sz="4000">
                <a:solidFill>
                  <a:schemeClr val="hlink"/>
                </a:solidFill>
              </a:rPr>
              <a:t>Special Education Services</a:t>
            </a:r>
            <a:endParaRPr 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John’s </a:t>
            </a:r>
            <a:r>
              <a:rPr lang="en-US" dirty="0" smtClean="0"/>
              <a:t>story</a:t>
            </a:r>
            <a:endParaRPr lang="en-US" dirty="0"/>
          </a:p>
        </p:txBody>
      </p:sp>
      <p:sp>
        <p:nvSpPr>
          <p:cNvPr id="2" name="Title 1"/>
          <p:cNvSpPr>
            <a:spLocks noGrp="1"/>
          </p:cNvSpPr>
          <p:nvPr>
            <p:ph type="title"/>
          </p:nvPr>
        </p:nvSpPr>
        <p:spPr/>
        <p:txBody>
          <a:bodyPr/>
          <a:lstStyle/>
          <a:p>
            <a:r>
              <a:rPr lang="en-US" dirty="0" smtClean="0">
                <a:solidFill>
                  <a:schemeClr val="accent4"/>
                </a:solidFill>
              </a:rPr>
              <a:t>Assessment</a:t>
            </a:r>
            <a:endParaRPr lang="en-US" dirty="0">
              <a:solidFill>
                <a:schemeClr val="accent4"/>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9" name="Rectangle 3"/>
          <p:cNvSpPr>
            <a:spLocks noGrp="1" noChangeArrowheads="1"/>
          </p:cNvSpPr>
          <p:nvPr>
            <p:ph idx="1"/>
          </p:nvPr>
        </p:nvSpPr>
        <p:spPr/>
        <p:txBody>
          <a:bodyPr/>
          <a:lstStyle/>
          <a:p>
            <a:pPr>
              <a:buFont typeface="Wingdings" pitchFamily="2" charset="2"/>
              <a:buNone/>
            </a:pPr>
            <a:r>
              <a:rPr lang="en-US" b="1" dirty="0">
                <a:solidFill>
                  <a:schemeClr val="accent2"/>
                </a:solidFill>
                <a:latin typeface="Times New Roman" pitchFamily="18" charset="0"/>
              </a:rPr>
              <a:t>What if youth is not receiving adequate or</a:t>
            </a:r>
          </a:p>
          <a:p>
            <a:pPr>
              <a:buFont typeface="Wingdings" pitchFamily="2" charset="2"/>
              <a:buNone/>
            </a:pPr>
            <a:r>
              <a:rPr lang="en-US" b="1" dirty="0">
                <a:solidFill>
                  <a:schemeClr val="accent2"/>
                </a:solidFill>
                <a:latin typeface="Times New Roman" pitchFamily="18" charset="0"/>
              </a:rPr>
              <a:t>appropriate services?</a:t>
            </a:r>
          </a:p>
          <a:p>
            <a:r>
              <a:rPr lang="en-US" dirty="0">
                <a:latin typeface="Times New Roman" pitchFamily="18" charset="0"/>
              </a:rPr>
              <a:t>Is there a surrogate</a:t>
            </a:r>
          </a:p>
          <a:p>
            <a:r>
              <a:rPr lang="en-US" dirty="0">
                <a:latin typeface="Times New Roman" pitchFamily="18" charset="0"/>
              </a:rPr>
              <a:t>Is DCF educational consultant involved?</a:t>
            </a:r>
          </a:p>
          <a:p>
            <a:r>
              <a:rPr lang="en-US" dirty="0">
                <a:latin typeface="Times New Roman" pitchFamily="18" charset="0"/>
              </a:rPr>
              <a:t>Is court aware of educational issues? </a:t>
            </a:r>
          </a:p>
          <a:p>
            <a:r>
              <a:rPr lang="en-US" dirty="0">
                <a:latin typeface="Times New Roman" pitchFamily="18" charset="0"/>
              </a:rPr>
              <a:t>Do DCF court updates address educational issues and services</a:t>
            </a:r>
          </a:p>
          <a:p>
            <a:pPr>
              <a:buFont typeface="Wingdings" pitchFamily="2" charset="2"/>
              <a:buNone/>
            </a:pPr>
            <a:endParaRPr lang="en-US" dirty="0">
              <a:latin typeface="Times New Roman" pitchFamily="18" charset="0"/>
            </a:endParaRPr>
          </a:p>
          <a:p>
            <a:endParaRPr lang="en-US" dirty="0"/>
          </a:p>
        </p:txBody>
      </p:sp>
      <p:sp>
        <p:nvSpPr>
          <p:cNvPr id="316418" name="Rectangle 2"/>
          <p:cNvSpPr>
            <a:spLocks noGrp="1" noChangeArrowheads="1"/>
          </p:cNvSpPr>
          <p:nvPr>
            <p:ph type="title"/>
          </p:nvPr>
        </p:nvSpPr>
        <p:spPr/>
        <p:txBody>
          <a:bodyPr/>
          <a:lstStyle/>
          <a:p>
            <a:r>
              <a:rPr lang="en-US"/>
              <a:t>Special Education Services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3" name="Rectangle 3"/>
          <p:cNvSpPr>
            <a:spLocks noGrp="1" noChangeArrowheads="1"/>
          </p:cNvSpPr>
          <p:nvPr>
            <p:ph idx="1"/>
          </p:nvPr>
        </p:nvSpPr>
        <p:spPr/>
        <p:txBody>
          <a:bodyPr/>
          <a:lstStyle/>
          <a:p>
            <a:pPr>
              <a:lnSpc>
                <a:spcPct val="90000"/>
              </a:lnSpc>
              <a:buFont typeface="Wingdings" pitchFamily="2" charset="2"/>
              <a:buNone/>
            </a:pPr>
            <a:r>
              <a:rPr lang="en-US" b="1" dirty="0">
                <a:solidFill>
                  <a:schemeClr val="accent2"/>
                </a:solidFill>
                <a:latin typeface="Times New Roman" pitchFamily="18" charset="0"/>
              </a:rPr>
              <a:t>What if youth is not receiving adequate or</a:t>
            </a:r>
          </a:p>
          <a:p>
            <a:pPr>
              <a:lnSpc>
                <a:spcPct val="90000"/>
              </a:lnSpc>
              <a:buFont typeface="Wingdings" pitchFamily="2" charset="2"/>
              <a:buNone/>
            </a:pPr>
            <a:r>
              <a:rPr lang="en-US" b="1" dirty="0">
                <a:solidFill>
                  <a:schemeClr val="accent2"/>
                </a:solidFill>
                <a:latin typeface="Times New Roman" pitchFamily="18" charset="0"/>
              </a:rPr>
              <a:t>appropriate services</a:t>
            </a:r>
            <a:r>
              <a:rPr lang="en-US" b="1" dirty="0">
                <a:latin typeface="Times New Roman" pitchFamily="18" charset="0"/>
              </a:rPr>
              <a:t>?</a:t>
            </a:r>
          </a:p>
          <a:p>
            <a:pPr>
              <a:lnSpc>
                <a:spcPct val="90000"/>
              </a:lnSpc>
            </a:pPr>
            <a:r>
              <a:rPr lang="en-US" dirty="0"/>
              <a:t>Does permanency plan address educational needs and issues?  </a:t>
            </a:r>
          </a:p>
          <a:p>
            <a:pPr>
              <a:lnSpc>
                <a:spcPct val="90000"/>
              </a:lnSpc>
            </a:pPr>
            <a:r>
              <a:rPr lang="en-US" dirty="0"/>
              <a:t>Does DCF treatment plan address educational needs</a:t>
            </a:r>
          </a:p>
          <a:p>
            <a:pPr>
              <a:lnSpc>
                <a:spcPct val="90000"/>
              </a:lnSpc>
            </a:pPr>
            <a:r>
              <a:rPr lang="en-US" dirty="0"/>
              <a:t>Does DCF/DMHAS transition team include requisite district representative?</a:t>
            </a:r>
          </a:p>
        </p:txBody>
      </p:sp>
      <p:sp>
        <p:nvSpPr>
          <p:cNvPr id="317442" name="Rectangle 2"/>
          <p:cNvSpPr>
            <a:spLocks noGrp="1" noChangeArrowheads="1"/>
          </p:cNvSpPr>
          <p:nvPr>
            <p:ph type="title"/>
          </p:nvPr>
        </p:nvSpPr>
        <p:spPr/>
        <p:txBody>
          <a:bodyPr/>
          <a:lstStyle/>
          <a:p>
            <a:r>
              <a:rPr lang="en-US"/>
              <a:t>Special Education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7" name="Rectangle 3"/>
          <p:cNvSpPr>
            <a:spLocks noGrp="1" noChangeArrowheads="1"/>
          </p:cNvSpPr>
          <p:nvPr>
            <p:ph idx="1"/>
          </p:nvPr>
        </p:nvSpPr>
        <p:spPr/>
        <p:txBody>
          <a:bodyPr/>
          <a:lstStyle/>
          <a:p>
            <a:pPr>
              <a:buFont typeface="Wingdings" pitchFamily="2" charset="2"/>
              <a:buNone/>
            </a:pPr>
            <a:r>
              <a:rPr lang="en-US" b="1" dirty="0">
                <a:solidFill>
                  <a:schemeClr val="accent2"/>
                </a:solidFill>
                <a:latin typeface="Times New Roman" pitchFamily="18" charset="0"/>
              </a:rPr>
              <a:t>What if youth is not receiving adequate or</a:t>
            </a:r>
          </a:p>
          <a:p>
            <a:pPr>
              <a:buFont typeface="Wingdings" pitchFamily="2" charset="2"/>
              <a:buNone/>
            </a:pPr>
            <a:r>
              <a:rPr lang="en-US" b="1" dirty="0">
                <a:solidFill>
                  <a:schemeClr val="accent2"/>
                </a:solidFill>
                <a:latin typeface="Times New Roman" pitchFamily="18" charset="0"/>
              </a:rPr>
              <a:t>appropriate services?</a:t>
            </a:r>
          </a:p>
          <a:p>
            <a:r>
              <a:rPr lang="en-US" dirty="0"/>
              <a:t>Mandate that PPT be held and that client be invited to participate in discussion of transition goals and services. </a:t>
            </a:r>
          </a:p>
          <a:p>
            <a:r>
              <a:rPr lang="en-US" dirty="0"/>
              <a:t>DCF and surrogate and, if appropriate, DMHAS rep, should be present at PPT. </a:t>
            </a:r>
          </a:p>
        </p:txBody>
      </p:sp>
      <p:sp>
        <p:nvSpPr>
          <p:cNvPr id="318466" name="Rectangle 2"/>
          <p:cNvSpPr>
            <a:spLocks noGrp="1" noChangeArrowheads="1"/>
          </p:cNvSpPr>
          <p:nvPr>
            <p:ph type="title"/>
          </p:nvPr>
        </p:nvSpPr>
        <p:spPr/>
        <p:txBody>
          <a:bodyPr/>
          <a:lstStyle/>
          <a:p>
            <a:r>
              <a:rPr lang="en-US"/>
              <a:t>Special Education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Jose’s Story</a:t>
            </a:r>
            <a:endParaRPr lang="en-US" dirty="0"/>
          </a:p>
        </p:txBody>
      </p:sp>
      <p:sp>
        <p:nvSpPr>
          <p:cNvPr id="2" name="Title 1"/>
          <p:cNvSpPr>
            <a:spLocks noGrp="1"/>
          </p:cNvSpPr>
          <p:nvPr>
            <p:ph type="title"/>
          </p:nvPr>
        </p:nvSpPr>
        <p:spPr/>
        <p:txBody>
          <a:bodyPr/>
          <a:lstStyle/>
          <a:p>
            <a:r>
              <a:rPr lang="en-US" dirty="0" smtClean="0">
                <a:solidFill>
                  <a:srgbClr val="0070C0"/>
                </a:solidFill>
              </a:rPr>
              <a:t>Advocating for client’s rights</a:t>
            </a:r>
            <a:endParaRPr lang="en-US" dirty="0">
              <a:solidFill>
                <a:srgbClr val="0070C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p:txBody>
          <a:bodyPr/>
          <a:lstStyle/>
          <a:p>
            <a:r>
              <a:rPr lang="en-US" dirty="0"/>
              <a:t>Initiated by either </a:t>
            </a:r>
            <a:r>
              <a:rPr lang="en-US" dirty="0" smtClean="0"/>
              <a:t>IDEA Parent or </a:t>
            </a:r>
            <a:r>
              <a:rPr lang="en-US" dirty="0"/>
              <a:t>Board </a:t>
            </a:r>
          </a:p>
          <a:p>
            <a:r>
              <a:rPr lang="en-US" dirty="0"/>
              <a:t>Options </a:t>
            </a:r>
            <a:r>
              <a:rPr lang="en-US" dirty="0" smtClean="0"/>
              <a:t>include Hearing, Mediation</a:t>
            </a:r>
            <a:r>
              <a:rPr lang="en-US" dirty="0"/>
              <a:t>, Advisory </a:t>
            </a:r>
            <a:r>
              <a:rPr lang="en-US" dirty="0" smtClean="0"/>
              <a:t>Opinion, Administrative Complaint. </a:t>
            </a:r>
            <a:endParaRPr lang="en-US" dirty="0"/>
          </a:p>
          <a:p>
            <a:r>
              <a:rPr lang="en-US" dirty="0"/>
              <a:t>“Stay-Put”: District required to maintain student in current program until conclusion of the process, unless another agreement is reached</a:t>
            </a:r>
          </a:p>
        </p:txBody>
      </p:sp>
      <p:sp>
        <p:nvSpPr>
          <p:cNvPr id="4" name="Slide Number Placeholder 4"/>
          <p:cNvSpPr>
            <a:spLocks noGrp="1"/>
          </p:cNvSpPr>
          <p:nvPr>
            <p:ph type="sldNum" sz="quarter" idx="12"/>
          </p:nvPr>
        </p:nvSpPr>
        <p:spPr/>
        <p:txBody>
          <a:bodyPr/>
          <a:lstStyle/>
          <a:p>
            <a:fld id="{7D4281F6-BE3F-44C0-9ED2-C850C06B41CA}" type="slidenum">
              <a:rPr lang="en-US"/>
              <a:pPr/>
              <a:t>54</a:t>
            </a:fld>
            <a:endParaRPr lang="en-US"/>
          </a:p>
        </p:txBody>
      </p:sp>
      <p:sp>
        <p:nvSpPr>
          <p:cNvPr id="94210" name="Rectangle 2"/>
          <p:cNvSpPr>
            <a:spLocks noGrp="1" noRot="1" noChangeArrowheads="1"/>
          </p:cNvSpPr>
          <p:nvPr>
            <p:ph type="title"/>
          </p:nvPr>
        </p:nvSpPr>
        <p:spPr/>
        <p:txBody>
          <a:bodyPr/>
          <a:lstStyle/>
          <a:p>
            <a:r>
              <a:rPr lang="en-US" dirty="0">
                <a:solidFill>
                  <a:srgbClr val="0070C0"/>
                </a:solidFill>
              </a:rPr>
              <a:t>Due Process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p:txBody>
          <a:bodyPr/>
          <a:lstStyle/>
          <a:p>
            <a:r>
              <a:rPr lang="en-US"/>
              <a:t>Request for hearing</a:t>
            </a:r>
          </a:p>
          <a:p>
            <a:r>
              <a:rPr lang="en-US"/>
              <a:t>Resolution meeting</a:t>
            </a:r>
          </a:p>
          <a:p>
            <a:r>
              <a:rPr lang="en-US"/>
              <a:t>45 day timeline begins</a:t>
            </a:r>
          </a:p>
          <a:p>
            <a:r>
              <a:rPr lang="en-US"/>
              <a:t>Written decision issued</a:t>
            </a:r>
          </a:p>
          <a:p>
            <a:r>
              <a:rPr lang="en-US"/>
              <a:t>Stay put provision</a:t>
            </a:r>
          </a:p>
        </p:txBody>
      </p:sp>
      <p:sp>
        <p:nvSpPr>
          <p:cNvPr id="4" name="Slide Number Placeholder 4"/>
          <p:cNvSpPr>
            <a:spLocks noGrp="1"/>
          </p:cNvSpPr>
          <p:nvPr>
            <p:ph type="sldNum" sz="quarter" idx="12"/>
          </p:nvPr>
        </p:nvSpPr>
        <p:spPr/>
        <p:txBody>
          <a:bodyPr/>
          <a:lstStyle/>
          <a:p>
            <a:fld id="{50D59E17-23B5-4FDB-B68C-A034434DAF4F}" type="slidenum">
              <a:rPr lang="en-US"/>
              <a:pPr/>
              <a:t>55</a:t>
            </a:fld>
            <a:endParaRPr lang="en-US"/>
          </a:p>
        </p:txBody>
      </p:sp>
      <p:sp>
        <p:nvSpPr>
          <p:cNvPr id="95234" name="Rectangle 2"/>
          <p:cNvSpPr>
            <a:spLocks noGrp="1" noRot="1" noChangeArrowheads="1"/>
          </p:cNvSpPr>
          <p:nvPr>
            <p:ph type="title"/>
          </p:nvPr>
        </p:nvSpPr>
        <p:spPr/>
        <p:txBody>
          <a:bodyPr/>
          <a:lstStyle/>
          <a:p>
            <a:r>
              <a:rPr lang="en-US" dirty="0">
                <a:solidFill>
                  <a:srgbClr val="0070C0"/>
                </a:solidFill>
              </a:rPr>
              <a:t>Due Process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See handout</a:t>
            </a:r>
            <a:endParaRPr lang="en-US" dirty="0"/>
          </a:p>
        </p:txBody>
      </p:sp>
      <p:sp>
        <p:nvSpPr>
          <p:cNvPr id="2" name="Title 1"/>
          <p:cNvSpPr>
            <a:spLocks noGrp="1"/>
          </p:cNvSpPr>
          <p:nvPr>
            <p:ph type="title"/>
          </p:nvPr>
        </p:nvSpPr>
        <p:spPr/>
        <p:txBody>
          <a:bodyPr/>
          <a:lstStyle/>
          <a:p>
            <a:r>
              <a:rPr lang="en-US" dirty="0" smtClean="0"/>
              <a:t>School Mobility</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r>
              <a:rPr lang="en-US"/>
              <a:t>McKinney-Vento Act addresses problems homeless children and youth have accessing education.</a:t>
            </a:r>
          </a:p>
          <a:p>
            <a:r>
              <a:rPr lang="en-US"/>
              <a:t>Homeless students may continue to attend the school that they are attending before becoming homeless, including pre-school.</a:t>
            </a:r>
          </a:p>
          <a:p>
            <a:r>
              <a:rPr lang="en-US"/>
              <a:t>Homeless students are entitled to transportation to home school.</a:t>
            </a:r>
          </a:p>
        </p:txBody>
      </p:sp>
      <p:sp>
        <p:nvSpPr>
          <p:cNvPr id="4" name="Slide Number Placeholder 4"/>
          <p:cNvSpPr>
            <a:spLocks noGrp="1"/>
          </p:cNvSpPr>
          <p:nvPr>
            <p:ph type="sldNum" sz="quarter" idx="12"/>
          </p:nvPr>
        </p:nvSpPr>
        <p:spPr/>
        <p:txBody>
          <a:bodyPr/>
          <a:lstStyle/>
          <a:p>
            <a:fld id="{586FCFDC-3D4D-4110-8978-BD1DCD34807C}" type="slidenum">
              <a:rPr lang="en-US"/>
              <a:pPr/>
              <a:t>57</a:t>
            </a:fld>
            <a:endParaRPr lang="en-US"/>
          </a:p>
        </p:txBody>
      </p:sp>
      <p:sp>
        <p:nvSpPr>
          <p:cNvPr id="28674" name="Rectangle 2"/>
          <p:cNvSpPr>
            <a:spLocks noGrp="1" noRot="1" noChangeArrowheads="1"/>
          </p:cNvSpPr>
          <p:nvPr>
            <p:ph type="title"/>
          </p:nvPr>
        </p:nvSpPr>
        <p:spPr/>
        <p:txBody>
          <a:bodyPr/>
          <a:lstStyle/>
          <a:p>
            <a:r>
              <a:rPr lang="en-US">
                <a:solidFill>
                  <a:schemeClr val="accent2"/>
                </a:solidFill>
              </a:rPr>
              <a:t>McKinney-Vento Act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normAutofit fontScale="92500"/>
          </a:bodyPr>
          <a:lstStyle/>
          <a:p>
            <a:pPr>
              <a:lnSpc>
                <a:spcPct val="90000"/>
              </a:lnSpc>
            </a:pPr>
            <a:r>
              <a:rPr lang="en-US" sz="2800"/>
              <a:t>McKinney- Vento applies to all children and youth who do not have a fixed, regular and adequate residence, including those who are:</a:t>
            </a:r>
          </a:p>
          <a:p>
            <a:pPr lvl="1">
              <a:lnSpc>
                <a:spcPct val="90000"/>
              </a:lnSpc>
            </a:pPr>
            <a:r>
              <a:rPr lang="en-US" sz="2400"/>
              <a:t>Staying with friends or relatives because they lost their housing;</a:t>
            </a:r>
          </a:p>
          <a:p>
            <a:pPr lvl="1">
              <a:lnSpc>
                <a:spcPct val="90000"/>
              </a:lnSpc>
            </a:pPr>
            <a:r>
              <a:rPr lang="en-US" sz="2400"/>
              <a:t>Runaways or “throwaways”</a:t>
            </a:r>
          </a:p>
          <a:p>
            <a:pPr lvl="1">
              <a:lnSpc>
                <a:spcPct val="90000"/>
              </a:lnSpc>
            </a:pPr>
            <a:r>
              <a:rPr lang="en-US" sz="2400"/>
              <a:t>Awaiting foster placement (ie: a DCF shelter, PDC, or temporary foster home)</a:t>
            </a:r>
          </a:p>
          <a:p>
            <a:pPr lvl="1">
              <a:lnSpc>
                <a:spcPct val="90000"/>
              </a:lnSpc>
            </a:pPr>
            <a:r>
              <a:rPr lang="en-US" sz="2400"/>
              <a:t>Living in emergency or transitional shelters, motels, domestic violence shelters, campgrounds, inadequate trailer parks, cars, public spaces, abandoned buildings and bus/train stations.</a:t>
            </a:r>
          </a:p>
        </p:txBody>
      </p:sp>
      <p:sp>
        <p:nvSpPr>
          <p:cNvPr id="4" name="Slide Number Placeholder 4"/>
          <p:cNvSpPr>
            <a:spLocks noGrp="1"/>
          </p:cNvSpPr>
          <p:nvPr>
            <p:ph type="sldNum" sz="quarter" idx="12"/>
          </p:nvPr>
        </p:nvSpPr>
        <p:spPr/>
        <p:txBody>
          <a:bodyPr/>
          <a:lstStyle/>
          <a:p>
            <a:fld id="{90320C5B-BA60-44E6-8297-AD601CEA063C}" type="slidenum">
              <a:rPr lang="en-US"/>
              <a:pPr/>
              <a:t>58</a:t>
            </a:fld>
            <a:endParaRPr lang="en-US"/>
          </a:p>
        </p:txBody>
      </p:sp>
      <p:sp>
        <p:nvSpPr>
          <p:cNvPr id="29698" name="Rectangle 2"/>
          <p:cNvSpPr>
            <a:spLocks noGrp="1" noRot="1" noChangeArrowheads="1"/>
          </p:cNvSpPr>
          <p:nvPr>
            <p:ph type="title"/>
          </p:nvPr>
        </p:nvSpPr>
        <p:spPr/>
        <p:txBody>
          <a:bodyPr/>
          <a:lstStyle/>
          <a:p>
            <a:r>
              <a:rPr lang="en-US">
                <a:solidFill>
                  <a:schemeClr val="accent2"/>
                </a:solidFill>
              </a:rPr>
              <a:t>McKinney-Vento Act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b="1" dirty="0" smtClean="0"/>
          </a:p>
          <a:p>
            <a:pPr>
              <a:buNone/>
            </a:pPr>
            <a:endParaRPr lang="en-US" b="1" dirty="0" smtClean="0"/>
          </a:p>
          <a:p>
            <a:pPr>
              <a:buNone/>
            </a:pPr>
            <a:r>
              <a:rPr lang="en-US" b="1" dirty="0" smtClean="0"/>
              <a:t>Q</a:t>
            </a:r>
            <a:r>
              <a:rPr lang="en-US" b="1" dirty="0"/>
              <a:t>: What is the Fostering Connections to Success and Increasing </a:t>
            </a:r>
            <a:r>
              <a:rPr lang="en-US" b="1" dirty="0" smtClean="0"/>
              <a:t>Adoptions Act </a:t>
            </a:r>
            <a:r>
              <a:rPr lang="en-US" b="1" dirty="0"/>
              <a:t>of 2008?</a:t>
            </a:r>
          </a:p>
          <a:p>
            <a:pPr>
              <a:buNone/>
            </a:pPr>
            <a:endParaRPr lang="en-US" dirty="0"/>
          </a:p>
        </p:txBody>
      </p:sp>
      <p:sp>
        <p:nvSpPr>
          <p:cNvPr id="2" name="Title 1"/>
          <p:cNvSpPr>
            <a:spLocks noGrp="1"/>
          </p:cNvSpPr>
          <p:nvPr>
            <p:ph type="title"/>
          </p:nvPr>
        </p:nvSpPr>
        <p:spPr/>
        <p:txBody>
          <a:bodyPr/>
          <a:lstStyle/>
          <a:p>
            <a:r>
              <a:rPr lang="en-US" dirty="0" smtClean="0">
                <a:solidFill>
                  <a:schemeClr val="accent2"/>
                </a:solidFill>
              </a:rPr>
              <a:t>Fostering Connections</a:t>
            </a:r>
            <a:endParaRPr lang="en-US" dirty="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Multi-disciplinary Evaluation</a:t>
            </a:r>
          </a:p>
          <a:p>
            <a:r>
              <a:rPr lang="en-US" dirty="0" smtClean="0"/>
              <a:t>Release for school records</a:t>
            </a:r>
          </a:p>
          <a:p>
            <a:r>
              <a:rPr lang="en-US" dirty="0" smtClean="0"/>
              <a:t>Appointment of educational decision-maker</a:t>
            </a:r>
          </a:p>
          <a:p>
            <a:r>
              <a:rPr lang="en-US" dirty="0" smtClean="0"/>
              <a:t>Review educational needs at treatment planning conference </a:t>
            </a:r>
          </a:p>
          <a:p>
            <a:pPr>
              <a:buNone/>
            </a:pPr>
            <a:endParaRPr lang="en-US" dirty="0"/>
          </a:p>
        </p:txBody>
      </p:sp>
      <p:sp>
        <p:nvSpPr>
          <p:cNvPr id="2" name="Title 1"/>
          <p:cNvSpPr>
            <a:spLocks noGrp="1"/>
          </p:cNvSpPr>
          <p:nvPr>
            <p:ph type="title"/>
          </p:nvPr>
        </p:nvSpPr>
        <p:spPr/>
        <p:txBody>
          <a:bodyPr/>
          <a:lstStyle/>
          <a:p>
            <a:r>
              <a:rPr lang="en-US" dirty="0" smtClean="0">
                <a:solidFill>
                  <a:schemeClr val="accent4"/>
                </a:solidFill>
              </a:rPr>
              <a:t>Assessment</a:t>
            </a:r>
            <a:endParaRPr lang="en-US" dirty="0">
              <a:solidFill>
                <a:schemeClr val="accent4"/>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A: On October 7, 2008, the Fostering Connections to Success and Increasing Adoptions Act of </a:t>
            </a:r>
            <a:r>
              <a:rPr lang="en-US" dirty="0" smtClean="0"/>
              <a:t>2008 (P.L. 110-351, Fostering Connections Act) was signed into law. This law amends parts B and E of Title IV of the Social Security Act to help hundreds of thousands of children and youth in foster care by promoting permanent families for them through relative guardianship and adoption and improving education and health care.</a:t>
            </a:r>
            <a:endParaRPr lang="en-US" dirty="0"/>
          </a:p>
        </p:txBody>
      </p:sp>
      <p:sp>
        <p:nvSpPr>
          <p:cNvPr id="3" name="Title 2"/>
          <p:cNvSpPr>
            <a:spLocks noGrp="1"/>
          </p:cNvSpPr>
          <p:nvPr>
            <p:ph type="title"/>
          </p:nvPr>
        </p:nvSpPr>
        <p:spPr/>
        <p:txBody>
          <a:bodyPr/>
          <a:lstStyle/>
          <a:p>
            <a:r>
              <a:rPr lang="en-US" dirty="0" smtClean="0">
                <a:solidFill>
                  <a:srgbClr val="FF0000"/>
                </a:solidFill>
              </a:rPr>
              <a:t>Fostering</a:t>
            </a:r>
            <a:r>
              <a:rPr lang="en-US" dirty="0" smtClean="0"/>
              <a:t> </a:t>
            </a:r>
            <a:r>
              <a:rPr lang="en-US" dirty="0" smtClean="0">
                <a:solidFill>
                  <a:srgbClr val="FF0000"/>
                </a:solidFill>
              </a:rPr>
              <a:t>Connections</a:t>
            </a:r>
            <a:endParaRPr lang="en-US" dirty="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b="1" dirty="0" smtClean="0"/>
          </a:p>
          <a:p>
            <a:pPr>
              <a:buNone/>
            </a:pPr>
            <a:endParaRPr lang="en-US" b="1" dirty="0" smtClean="0"/>
          </a:p>
          <a:p>
            <a:pPr>
              <a:buNone/>
            </a:pPr>
            <a:r>
              <a:rPr lang="en-US" b="1" dirty="0" smtClean="0"/>
              <a:t>Q</a:t>
            </a:r>
            <a:r>
              <a:rPr lang="en-US" b="1" dirty="0"/>
              <a:t>: How does this law affect education stability for children in </a:t>
            </a:r>
            <a:r>
              <a:rPr lang="en-US" b="1" dirty="0" smtClean="0"/>
              <a:t>out-of-home care</a:t>
            </a:r>
            <a:r>
              <a:rPr lang="en-US" b="1" dirty="0" smtClean="0"/>
              <a:t>?</a:t>
            </a:r>
            <a:endParaRPr lang="en-US" b="1" dirty="0"/>
          </a:p>
        </p:txBody>
      </p:sp>
      <p:sp>
        <p:nvSpPr>
          <p:cNvPr id="2" name="Title 1"/>
          <p:cNvSpPr>
            <a:spLocks noGrp="1"/>
          </p:cNvSpPr>
          <p:nvPr>
            <p:ph type="title"/>
          </p:nvPr>
        </p:nvSpPr>
        <p:spPr/>
        <p:txBody>
          <a:bodyPr/>
          <a:lstStyle/>
          <a:p>
            <a:r>
              <a:rPr lang="en-US" dirty="0" smtClean="0">
                <a:solidFill>
                  <a:schemeClr val="accent2"/>
                </a:solidFill>
              </a:rPr>
              <a:t>Fostering Connections</a:t>
            </a:r>
            <a:endParaRPr lang="en-US" dirty="0">
              <a:solidFill>
                <a:schemeClr val="accent2"/>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b="1" dirty="0" smtClean="0"/>
              <a:t>A: Fostering Connections requires child welfare agencies to include “a plan for ensuring the </a:t>
            </a:r>
            <a:r>
              <a:rPr lang="en-US" dirty="0" smtClean="0"/>
              <a:t>educational stability of the child while in foster care” as part of every child’s case plan. As part of this plan, the agency must include assurances that: </a:t>
            </a:r>
          </a:p>
          <a:p>
            <a:r>
              <a:rPr lang="en-US" dirty="0" smtClean="0"/>
              <a:t> </a:t>
            </a:r>
            <a:r>
              <a:rPr lang="en-US" b="1" dirty="0" smtClean="0"/>
              <a:t>the placement of the child in foster care takes into account the appropriateness of the current educational setting and the proximity to the school in which the child is enrolled at the time of placement; and</a:t>
            </a:r>
          </a:p>
          <a:p>
            <a:r>
              <a:rPr lang="en-US" dirty="0" smtClean="0"/>
              <a:t> </a:t>
            </a:r>
            <a:r>
              <a:rPr lang="en-US" b="1" dirty="0" smtClean="0"/>
              <a:t>the state child welfare agency has coordinated with appropriate local educational agencies to ensure that the child remains in the school in which the child is enrolled at the time of placement.</a:t>
            </a:r>
            <a:endParaRPr lang="en-US" dirty="0" smtClean="0"/>
          </a:p>
          <a:p>
            <a:endParaRPr lang="en-US" dirty="0"/>
          </a:p>
        </p:txBody>
      </p:sp>
      <p:sp>
        <p:nvSpPr>
          <p:cNvPr id="3" name="Title 2"/>
          <p:cNvSpPr>
            <a:spLocks noGrp="1"/>
          </p:cNvSpPr>
          <p:nvPr>
            <p:ph type="title"/>
          </p:nvPr>
        </p:nvSpPr>
        <p:spPr/>
        <p:txBody>
          <a:bodyPr/>
          <a:lstStyle/>
          <a:p>
            <a:r>
              <a:rPr lang="en-US" dirty="0" smtClean="0">
                <a:solidFill>
                  <a:srgbClr val="FF0000"/>
                </a:solidFill>
              </a:rPr>
              <a:t>Fostering</a:t>
            </a:r>
            <a:r>
              <a:rPr lang="en-US" dirty="0" smtClean="0"/>
              <a:t> </a:t>
            </a:r>
            <a:r>
              <a:rPr lang="en-US" dirty="0" smtClean="0">
                <a:solidFill>
                  <a:srgbClr val="FF0000"/>
                </a:solidFill>
              </a:rPr>
              <a:t>Connections</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Additionally</a:t>
            </a:r>
            <a:r>
              <a:rPr lang="en-US" dirty="0"/>
              <a:t>, Fostering Connections requires that </a:t>
            </a:r>
            <a:r>
              <a:rPr lang="en-US" i="1" dirty="0" smtClean="0"/>
              <a:t>if remaining </a:t>
            </a:r>
            <a:r>
              <a:rPr lang="en-US" i="1" dirty="0"/>
              <a:t>in such school is not in the </a:t>
            </a:r>
            <a:r>
              <a:rPr lang="en-US" i="1" dirty="0" smtClean="0"/>
              <a:t>best interest </a:t>
            </a:r>
            <a:r>
              <a:rPr lang="en-US" i="1" dirty="0"/>
              <a:t>of the child, the case plan must include </a:t>
            </a:r>
            <a:r>
              <a:rPr lang="en-US" i="1" dirty="0" smtClean="0"/>
              <a:t> assurances </a:t>
            </a:r>
            <a:r>
              <a:rPr lang="en-US" i="1" dirty="0"/>
              <a:t>by the child welfare agency and the </a:t>
            </a:r>
            <a:r>
              <a:rPr lang="en-US" i="1" dirty="0" smtClean="0"/>
              <a:t>local </a:t>
            </a:r>
            <a:r>
              <a:rPr lang="en-US" dirty="0" smtClean="0"/>
              <a:t>educational </a:t>
            </a:r>
            <a:r>
              <a:rPr lang="en-US" dirty="0"/>
              <a:t>agencies that:</a:t>
            </a:r>
          </a:p>
          <a:p>
            <a:r>
              <a:rPr lang="en-US" dirty="0"/>
              <a:t> </a:t>
            </a:r>
            <a:r>
              <a:rPr lang="en-US" b="1" dirty="0"/>
              <a:t>provide immediate and appropriate enrollment in a new school; and</a:t>
            </a:r>
          </a:p>
          <a:p>
            <a:r>
              <a:rPr lang="en-US" dirty="0"/>
              <a:t> </a:t>
            </a:r>
            <a:r>
              <a:rPr lang="en-US" b="1" dirty="0"/>
              <a:t>provide all of the educational records of the child to the school.</a:t>
            </a:r>
            <a:endParaRPr lang="en-US" dirty="0"/>
          </a:p>
        </p:txBody>
      </p:sp>
      <p:sp>
        <p:nvSpPr>
          <p:cNvPr id="2" name="Title 1"/>
          <p:cNvSpPr>
            <a:spLocks noGrp="1"/>
          </p:cNvSpPr>
          <p:nvPr>
            <p:ph type="title"/>
          </p:nvPr>
        </p:nvSpPr>
        <p:spPr/>
        <p:txBody>
          <a:bodyPr/>
          <a:lstStyle/>
          <a:p>
            <a:r>
              <a:rPr lang="en-US" dirty="0" smtClean="0">
                <a:solidFill>
                  <a:schemeClr val="accent2"/>
                </a:solidFill>
              </a:rPr>
              <a:t>Fostering Connections</a:t>
            </a:r>
            <a:endParaRPr lang="en-US" dirty="0">
              <a:solidFill>
                <a:schemeClr val="accent2"/>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Center for Children’s Advocacy: </a:t>
            </a:r>
            <a:r>
              <a:rPr lang="en-US" dirty="0" smtClean="0">
                <a:hlinkClick r:id="rId2"/>
              </a:rPr>
              <a:t>www.kidscounsel.org</a:t>
            </a:r>
            <a:endParaRPr lang="en-US" dirty="0" smtClean="0"/>
          </a:p>
          <a:p>
            <a:r>
              <a:rPr lang="en-US" dirty="0" smtClean="0"/>
              <a:t>ABA Center on Children and the Law</a:t>
            </a:r>
            <a:endParaRPr lang="en-US" dirty="0" smtClean="0"/>
          </a:p>
          <a:p>
            <a:r>
              <a:rPr lang="en-US" dirty="0" smtClean="0"/>
              <a:t>Legal Center for Foster Care and Education </a:t>
            </a:r>
            <a:r>
              <a:rPr lang="en-US" dirty="0" smtClean="0">
                <a:hlinkClick r:id="rId3"/>
              </a:rPr>
              <a:t>http</a:t>
            </a:r>
            <a:r>
              <a:rPr lang="en-US" dirty="0" smtClean="0">
                <a:hlinkClick r:id="rId3"/>
              </a:rPr>
              <a:t>://</a:t>
            </a:r>
            <a:r>
              <a:rPr lang="en-US" dirty="0" smtClean="0">
                <a:hlinkClick r:id="rId3"/>
              </a:rPr>
              <a:t>www.abanet.org/child/education/publications/fosteringconnections.html</a:t>
            </a:r>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Resources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Who can make educational decisions on behalf of a child in foster care? </a:t>
            </a:r>
            <a:endParaRPr lang="en-US" dirty="0"/>
          </a:p>
        </p:txBody>
      </p:sp>
      <p:sp>
        <p:nvSpPr>
          <p:cNvPr id="2" name="Title 1"/>
          <p:cNvSpPr>
            <a:spLocks noGrp="1"/>
          </p:cNvSpPr>
          <p:nvPr>
            <p:ph type="title"/>
          </p:nvPr>
        </p:nvSpPr>
        <p:spPr/>
        <p:txBody>
          <a:bodyPr/>
          <a:lstStyle/>
          <a:p>
            <a:r>
              <a:rPr lang="en-US" dirty="0" smtClean="0">
                <a:solidFill>
                  <a:schemeClr val="accent4"/>
                </a:solidFill>
              </a:rPr>
              <a:t>Decision-Making</a:t>
            </a:r>
            <a:endParaRPr lang="en-US" dirty="0">
              <a:solidFill>
                <a:schemeClr val="accent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endParaRPr lang="en-US" b="1" dirty="0" smtClean="0"/>
          </a:p>
          <a:p>
            <a:r>
              <a:rPr lang="en-US" b="1" dirty="0" smtClean="0"/>
              <a:t>A </a:t>
            </a:r>
            <a:r>
              <a:rPr lang="en-US" b="1" dirty="0"/>
              <a:t>birth or adoptive parent</a:t>
            </a:r>
            <a:r>
              <a:rPr lang="en-US" b="1" dirty="0" smtClean="0"/>
              <a:t>.</a:t>
            </a:r>
          </a:p>
          <a:p>
            <a:r>
              <a:rPr lang="en-US" b="1" dirty="0"/>
              <a:t>Another qualified person. </a:t>
            </a:r>
          </a:p>
          <a:p>
            <a:pPr>
              <a:buNone/>
            </a:pPr>
            <a:endParaRPr lang="en-US" b="1" dirty="0" smtClean="0"/>
          </a:p>
          <a:p>
            <a:pPr>
              <a:buNone/>
            </a:pPr>
            <a:r>
              <a:rPr lang="en-US" b="1" dirty="0" smtClean="0"/>
              <a:t>OR </a:t>
            </a:r>
            <a:r>
              <a:rPr lang="en-US" dirty="0" smtClean="0"/>
              <a:t>any </a:t>
            </a:r>
            <a:r>
              <a:rPr lang="en-US" dirty="0"/>
              <a:t>of the following individuals can be the IDEA</a:t>
            </a:r>
          </a:p>
          <a:p>
            <a:r>
              <a:rPr lang="en-US" dirty="0"/>
              <a:t>F</a:t>
            </a:r>
            <a:r>
              <a:rPr lang="en-US" dirty="0" smtClean="0"/>
              <a:t>oster </a:t>
            </a:r>
            <a:r>
              <a:rPr lang="en-US" dirty="0"/>
              <a:t>parent unless barred by state law from serving as an IDEA</a:t>
            </a:r>
          </a:p>
          <a:p>
            <a:r>
              <a:rPr lang="en-US" dirty="0" smtClean="0"/>
              <a:t>A </a:t>
            </a:r>
            <a:r>
              <a:rPr lang="en-US" dirty="0"/>
              <a:t>guardian (both a general guardian or a guardian specifically</a:t>
            </a:r>
          </a:p>
          <a:p>
            <a:r>
              <a:rPr lang="en-US" dirty="0"/>
              <a:t>authorized to make education decisions)</a:t>
            </a:r>
          </a:p>
          <a:p>
            <a:r>
              <a:rPr lang="en-US" dirty="0"/>
              <a:t>A</a:t>
            </a:r>
            <a:r>
              <a:rPr lang="en-US" dirty="0" smtClean="0"/>
              <a:t> </a:t>
            </a:r>
            <a:r>
              <a:rPr lang="en-US" dirty="0"/>
              <a:t>person acting in the place of the parent with whom the child lives</a:t>
            </a:r>
          </a:p>
          <a:p>
            <a:r>
              <a:rPr lang="en-US" dirty="0" smtClean="0"/>
              <a:t>A </a:t>
            </a:r>
            <a:r>
              <a:rPr lang="en-US" dirty="0"/>
              <a:t>person legally responsible for the child’s welfare</a:t>
            </a:r>
          </a:p>
          <a:p>
            <a:r>
              <a:rPr lang="en-US" dirty="0" smtClean="0"/>
              <a:t>A </a:t>
            </a:r>
            <a:r>
              <a:rPr lang="en-US" dirty="0"/>
              <a:t>surrogate parent (more on this below</a:t>
            </a:r>
            <a:r>
              <a:rPr lang="en-US" dirty="0" smtClean="0"/>
              <a:t>)</a:t>
            </a:r>
          </a:p>
          <a:p>
            <a:r>
              <a:rPr lang="en-US" dirty="0" smtClean="0"/>
              <a:t>A person designated by the judge (what if child is under an OTC?)</a:t>
            </a:r>
            <a:endParaRPr lang="en-US" dirty="0"/>
          </a:p>
        </p:txBody>
      </p:sp>
      <p:sp>
        <p:nvSpPr>
          <p:cNvPr id="2" name="Title 1"/>
          <p:cNvSpPr>
            <a:spLocks noGrp="1"/>
          </p:cNvSpPr>
          <p:nvPr>
            <p:ph type="title"/>
          </p:nvPr>
        </p:nvSpPr>
        <p:spPr/>
        <p:txBody>
          <a:bodyPr/>
          <a:lstStyle/>
          <a:p>
            <a:r>
              <a:rPr lang="en-US" dirty="0" smtClean="0">
                <a:solidFill>
                  <a:schemeClr val="accent4"/>
                </a:solidFill>
              </a:rPr>
              <a:t>IDEA Parent</a:t>
            </a:r>
            <a:endParaRPr lang="en-US" dirty="0">
              <a:solidFill>
                <a:schemeClr val="accent4"/>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smtClean="0"/>
              <a:t>Sec</a:t>
            </a:r>
            <a:r>
              <a:rPr lang="en-US" b="1" dirty="0"/>
              <a:t>. 10-94g. Commissioner of Education to appoint surrogate parent. Procedure for objection to or extension of said appointment.</a:t>
            </a:r>
            <a:r>
              <a:rPr lang="en-US" dirty="0"/>
              <a:t> (a)(1) When in the opinion of the Commissioner of Education or a designee of said commissioner, (A) </a:t>
            </a:r>
            <a:r>
              <a:rPr lang="en-US" dirty="0">
                <a:solidFill>
                  <a:srgbClr val="FF0000"/>
                </a:solidFill>
              </a:rPr>
              <a:t>a child may require special education</a:t>
            </a:r>
            <a:r>
              <a:rPr lang="en-US" dirty="0"/>
              <a:t>, or a child who required special education no longer requires such education but requires or may require services under Section 504 of the Rehabilitation Act of 1973, as amended from time to time, and (B) the parent or guardian of such child cannot be identified, the whereabouts of the parent cannot be discovered after reasonable efforts to locate the parent have been made, </a:t>
            </a:r>
            <a:r>
              <a:rPr lang="en-US" dirty="0">
                <a:solidFill>
                  <a:srgbClr val="FF0000"/>
                </a:solidFill>
              </a:rPr>
              <a:t>such child is a ward of the state or such child is an unaccompanied and homeless youth</a:t>
            </a:r>
            <a:r>
              <a:rPr lang="en-US" dirty="0"/>
              <a:t>, both as defined in 42 USC 11434a, as amended from time to time, the commissioner or a designee of said commissioner shall appoint a surrogate parent who shall represent such child in the educational decision-making process</a:t>
            </a:r>
          </a:p>
        </p:txBody>
      </p:sp>
      <p:sp>
        <p:nvSpPr>
          <p:cNvPr id="2" name="Title 1"/>
          <p:cNvSpPr>
            <a:spLocks noGrp="1"/>
          </p:cNvSpPr>
          <p:nvPr>
            <p:ph type="title"/>
          </p:nvPr>
        </p:nvSpPr>
        <p:spPr/>
        <p:txBody>
          <a:bodyPr/>
          <a:lstStyle/>
          <a:p>
            <a:r>
              <a:rPr lang="en-US" dirty="0" smtClean="0">
                <a:solidFill>
                  <a:schemeClr val="accent4"/>
                </a:solidFill>
              </a:rPr>
              <a:t>Surrogate: CT law</a:t>
            </a:r>
            <a:endParaRPr lang="en-US" dirty="0">
              <a:solidFill>
                <a:schemeClr val="accent4"/>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248</TotalTime>
  <Words>2951</Words>
  <Application>Microsoft Office PowerPoint</Application>
  <PresentationFormat>On-screen Show (4:3)</PresentationFormat>
  <Paragraphs>370</Paragraphs>
  <Slides>64</Slides>
  <Notes>14</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Concourse</vt:lpstr>
      <vt:lpstr>Educational Advocacy for Youth In Foster Care</vt:lpstr>
      <vt:lpstr>TOPICS </vt:lpstr>
      <vt:lpstr>Statistics</vt:lpstr>
      <vt:lpstr>Assessment </vt:lpstr>
      <vt:lpstr>Assessment</vt:lpstr>
      <vt:lpstr>Assessment</vt:lpstr>
      <vt:lpstr>Decision-Making</vt:lpstr>
      <vt:lpstr>IDEA Parent</vt:lpstr>
      <vt:lpstr>Surrogate: CT law</vt:lpstr>
      <vt:lpstr>Regular Education Interventions </vt:lpstr>
      <vt:lpstr>Special Education: Getting Services Step 1: Referral </vt:lpstr>
      <vt:lpstr>Special Education: Red Flags</vt:lpstr>
      <vt:lpstr>Special Education: Red Flags</vt:lpstr>
      <vt:lpstr>Special Education: Red Flags</vt:lpstr>
      <vt:lpstr>Special Education:  Getting Services Step 2: Referral PPT </vt:lpstr>
      <vt:lpstr>Special Education:   Getting Services Step 2: Referral PPT </vt:lpstr>
      <vt:lpstr>Evaluation Timeline </vt:lpstr>
      <vt:lpstr>Eligibility Determination </vt:lpstr>
      <vt:lpstr>Child with a “disability” </vt:lpstr>
      <vt:lpstr>Child with a “disability”</vt:lpstr>
      <vt:lpstr>Related Services </vt:lpstr>
      <vt:lpstr>John’s Story: services he may benefit from</vt:lpstr>
      <vt:lpstr>John’s Story</vt:lpstr>
      <vt:lpstr>Discipline and Special Education</vt:lpstr>
      <vt:lpstr>Discipline </vt:lpstr>
      <vt:lpstr>Before an Incident Occurs </vt:lpstr>
      <vt:lpstr>After An Incident Occurs </vt:lpstr>
      <vt:lpstr>Manifestation Determination</vt:lpstr>
      <vt:lpstr>The 11th day</vt:lpstr>
      <vt:lpstr>Discipline and Special Education</vt:lpstr>
      <vt:lpstr>Discipline and Special Education</vt:lpstr>
      <vt:lpstr>Discipline and Special Education</vt:lpstr>
      <vt:lpstr>“Knowledge” Provides Protection </vt:lpstr>
      <vt:lpstr>No “Knowledge” Situations </vt:lpstr>
      <vt:lpstr>Some Key Discipline Points</vt:lpstr>
      <vt:lpstr>School-Based Arrests</vt:lpstr>
      <vt:lpstr>School Based Arrests and Special Needs</vt:lpstr>
      <vt:lpstr>School-Based Arrests and Special Education</vt:lpstr>
      <vt:lpstr>IMPORTANT: Transition Services</vt:lpstr>
      <vt:lpstr>Transition Services  </vt:lpstr>
      <vt:lpstr>Transition Services  </vt:lpstr>
      <vt:lpstr>Transition Services</vt:lpstr>
      <vt:lpstr>Legal Requirements under IDEA</vt:lpstr>
      <vt:lpstr>Transition Services</vt:lpstr>
      <vt:lpstr>Transition Services</vt:lpstr>
      <vt:lpstr>Transition Services</vt:lpstr>
      <vt:lpstr>Kim’s Story</vt:lpstr>
      <vt:lpstr>Kim’s Story</vt:lpstr>
      <vt:lpstr>Special Education Services</vt:lpstr>
      <vt:lpstr>Special Education Services</vt:lpstr>
      <vt:lpstr>Special Education </vt:lpstr>
      <vt:lpstr>Special Education</vt:lpstr>
      <vt:lpstr>Advocating for client’s rights</vt:lpstr>
      <vt:lpstr>Due Process</vt:lpstr>
      <vt:lpstr>Due Process</vt:lpstr>
      <vt:lpstr>School Mobility</vt:lpstr>
      <vt:lpstr>McKinney-Vento Act</vt:lpstr>
      <vt:lpstr>McKinney-Vento Act</vt:lpstr>
      <vt:lpstr>Fostering Connections</vt:lpstr>
      <vt:lpstr>Fostering Connections</vt:lpstr>
      <vt:lpstr>Fostering Connections</vt:lpstr>
      <vt:lpstr>Fostering Connections</vt:lpstr>
      <vt:lpstr>Fostering Connections</vt:lpstr>
      <vt:lpstr>Resources</vt:lpstr>
    </vt:vector>
  </TitlesOfParts>
  <Company>Center For Children's Advcocacy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Advocacy for Youth In Foster Care</dc:title>
  <dc:creator>Sarah Eagan</dc:creator>
  <cp:lastModifiedBy>Sarah Eagan</cp:lastModifiedBy>
  <cp:revision>24</cp:revision>
  <dcterms:created xsi:type="dcterms:W3CDTF">2009-12-07T18:53:25Z</dcterms:created>
  <dcterms:modified xsi:type="dcterms:W3CDTF">2009-12-08T16:17:04Z</dcterms:modified>
</cp:coreProperties>
</file>