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9"/>
  </p:notesMasterIdLst>
  <p:sldIdLst>
    <p:sldId id="256" r:id="rId2"/>
    <p:sldId id="286" r:id="rId3"/>
    <p:sldId id="287" r:id="rId4"/>
    <p:sldId id="288" r:id="rId5"/>
    <p:sldId id="289" r:id="rId6"/>
    <p:sldId id="308" r:id="rId7"/>
    <p:sldId id="290" r:id="rId8"/>
    <p:sldId id="291" r:id="rId9"/>
    <p:sldId id="292" r:id="rId10"/>
    <p:sldId id="305" r:id="rId11"/>
    <p:sldId id="293" r:id="rId12"/>
    <p:sldId id="294" r:id="rId13"/>
    <p:sldId id="295" r:id="rId14"/>
    <p:sldId id="296" r:id="rId15"/>
    <p:sldId id="309" r:id="rId16"/>
    <p:sldId id="297" r:id="rId17"/>
    <p:sldId id="298" r:id="rId18"/>
    <p:sldId id="261" r:id="rId19"/>
    <p:sldId id="262" r:id="rId20"/>
    <p:sldId id="263" r:id="rId21"/>
    <p:sldId id="306" r:id="rId22"/>
    <p:sldId id="259" r:id="rId23"/>
    <p:sldId id="260" r:id="rId24"/>
    <p:sldId id="307" r:id="rId25"/>
    <p:sldId id="264" r:id="rId26"/>
    <p:sldId id="302" r:id="rId27"/>
    <p:sldId id="303" r:id="rId28"/>
    <p:sldId id="299" r:id="rId29"/>
    <p:sldId id="301" r:id="rId30"/>
    <p:sldId id="265" r:id="rId31"/>
    <p:sldId id="279" r:id="rId32"/>
    <p:sldId id="304" r:id="rId33"/>
    <p:sldId id="280" r:id="rId34"/>
    <p:sldId id="281" r:id="rId35"/>
    <p:sldId id="283" r:id="rId36"/>
    <p:sldId id="284" r:id="rId37"/>
    <p:sldId id="285"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7" autoAdjust="0"/>
  </p:normalViewPr>
  <p:slideViewPr>
    <p:cSldViewPr>
      <p:cViewPr varScale="1">
        <p:scale>
          <a:sx n="107" d="100"/>
          <a:sy n="107" d="100"/>
        </p:scale>
        <p:origin x="-78" y="-126"/>
      </p:cViewPr>
      <p:guideLst>
        <p:guide orient="horz" pos="2160"/>
        <p:guide pos="2880"/>
      </p:guideLst>
    </p:cSldViewPr>
  </p:slideViewPr>
  <p:outlineViewPr>
    <p:cViewPr>
      <p:scale>
        <a:sx n="33" d="100"/>
        <a:sy n="33" d="100"/>
      </p:scale>
      <p:origin x="0" y="1284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C9BE880F-257A-4DB2-A1F2-93A73E6AE62F}" type="datetimeFigureOut">
              <a:rPr lang="en-US"/>
              <a:pPr>
                <a:defRPr/>
              </a:pPr>
              <a:t>7/11/2011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1836894F-9674-4B02-BF05-369571D8A1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EC3E6F3-8B63-4D64-8722-E9B158B141F5}" type="slidenum">
              <a:rPr lang="en-US"/>
              <a:pPr/>
              <a:t>6</a:t>
            </a:fld>
            <a:endParaRPr lang="en-US"/>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66750A2B-2F3E-41B7-9E5D-F74D2CE654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5E1B29E-4C12-46E2-8D50-3D114EC7321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C41C0E5-F1B5-44FE-BA38-6B8CEEAFF3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5CCA165-94E5-47D7-BB43-AA1012D88C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C8D0265-8564-4598-9916-B5ABACEF95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2364D72-B05B-4B0B-88E3-3DD3111310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22D70F3D-BDD8-4C3D-9892-A024B52EC31C}"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EC4CA37-1DB4-4787-8DBD-AC49ABD9A59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7998A46A-A99B-4D89-9E06-395374ADC7A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DEA29D5-C4CE-447B-866B-A836E46D2F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C416517-6587-44D7-AAD0-4DED76BAA02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smtClean="0">
                <a:solidFill>
                  <a:srgbClr val="FFFFFF"/>
                </a:solidFill>
              </a:defRPr>
            </a:lvl1pPr>
          </a:lstStyle>
          <a:p>
            <a:pPr>
              <a:defRPr/>
            </a:pPr>
            <a:fld id="{90C0B1EE-58AC-400B-8063-CCAD154C32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72" r:id="rId2"/>
    <p:sldLayoutId id="2147483773" r:id="rId3"/>
    <p:sldLayoutId id="2147483774" r:id="rId4"/>
    <p:sldLayoutId id="2147483781" r:id="rId5"/>
    <p:sldLayoutId id="2147483782" r:id="rId6"/>
    <p:sldLayoutId id="2147483775" r:id="rId7"/>
    <p:sldLayoutId id="2147483776" r:id="rId8"/>
    <p:sldLayoutId id="2147483777" r:id="rId9"/>
    <p:sldLayoutId id="2147483778" r:id="rId10"/>
    <p:sldLayoutId id="2147483779"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www.kidscounsel.org/motion%20for%20in%20court%20review%20re%20placement.doc" TargetMode="External"/><Relationship Id="rId3" Type="http://schemas.openxmlformats.org/officeDocument/2006/relationships/hyperlink" Target="http://www.kidscounsel.org/blacked%20out%20version%20of%20mot%20for%20placement.doc" TargetMode="External"/><Relationship Id="rId7" Type="http://schemas.openxmlformats.org/officeDocument/2006/relationships/hyperlink" Target="http://www.kidscounsel.org/motion%20for%20in%20court%20review%20re%20placement.pdf" TargetMode="External"/><Relationship Id="rId2" Type="http://schemas.openxmlformats.org/officeDocument/2006/relationships/hyperlink" Target="http://www.kidscounsel.org/Re%20Child%20Application%20for%20ExParte%20Temporary%20Injunction%20%20and%20Restraining%20Order.doc" TargetMode="External"/><Relationship Id="rId1" Type="http://schemas.openxmlformats.org/officeDocument/2006/relationships/slideLayout" Target="../slideLayouts/slideLayout2.xml"/><Relationship Id="rId6" Type="http://schemas.openxmlformats.org/officeDocument/2006/relationships/hyperlink" Target="http://www.kidscounsel.org/motion%20for%20in%20court%20review%20re%20shelter%20placement.doc" TargetMode="External"/><Relationship Id="rId5" Type="http://schemas.openxmlformats.org/officeDocument/2006/relationships/hyperlink" Target="http://www.kidscounsel.org/MOTION%20FOR%20IN%20COURT%20REVIEW.doc" TargetMode="External"/><Relationship Id="rId4" Type="http://schemas.openxmlformats.org/officeDocument/2006/relationships/hyperlink" Target="http://www.kidscounsel.org/MOTION%20FOR%20IN%20COURT%20REVIEW.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kidscounsel.org/Motion%20for%20InCourt%20Judicial%20Review%20Removal%20of%20Child.doc" TargetMode="External"/><Relationship Id="rId7" Type="http://schemas.openxmlformats.org/officeDocument/2006/relationships/hyperlink" Target="http://www.kidscounsel.org/Re%20Child%20Application%20for%20ExParte%20Temporary%20Injunction%20%20and%20Restraining%20Order.doc" TargetMode="External"/><Relationship Id="rId2" Type="http://schemas.openxmlformats.org/officeDocument/2006/relationships/hyperlink" Target="http://www.kidscounsel.org/Motion%20for%20Immediate%20Judicial%20Review%20%20Order%20Maintaining%20Placement%20pending%20full%20Permanency%20Review%20%20Planning.doc" TargetMode="External"/><Relationship Id="rId1" Type="http://schemas.openxmlformats.org/officeDocument/2006/relationships/slideLayout" Target="../slideLayouts/slideLayout2.xml"/><Relationship Id="rId6" Type="http://schemas.openxmlformats.org/officeDocument/2006/relationships/hyperlink" Target="http://www.kidscounsel.org/Temporary%20Injunction.doc" TargetMode="External"/><Relationship Id="rId5" Type="http://schemas.openxmlformats.org/officeDocument/2006/relationships/hyperlink" Target="http://www.kidscounsel.org/Motion%20for%20out%20of%20state%20back%20to%20CT.doc" TargetMode="External"/><Relationship Id="rId4" Type="http://schemas.openxmlformats.org/officeDocument/2006/relationships/hyperlink" Target="http://www.kidscounsel.org/motion%20to%20return%20youth%20from%20out%20of%20state%20placement.doc"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ctrTitle"/>
          </p:nvPr>
        </p:nvSpPr>
        <p:spPr>
          <a:xfrm>
            <a:off x="457200" y="2401888"/>
            <a:ext cx="8458200" cy="1470025"/>
          </a:xfrm>
        </p:spPr>
        <p:txBody>
          <a:bodyPr/>
          <a:lstStyle/>
          <a:p>
            <a:r>
              <a:rPr lang="en-US" smtClean="0"/>
              <a:t>Advocating for Services and Visitation</a:t>
            </a:r>
          </a:p>
        </p:txBody>
      </p:sp>
      <p:sp>
        <p:nvSpPr>
          <p:cNvPr id="5123" name="Rectangle 3"/>
          <p:cNvSpPr>
            <a:spLocks noGrp="1" noRot="1" noChangeArrowheads="1"/>
          </p:cNvSpPr>
          <p:nvPr>
            <p:ph type="subTitle" idx="1"/>
          </p:nvPr>
        </p:nvSpPr>
        <p:spPr>
          <a:xfrm>
            <a:off x="457200" y="3900488"/>
            <a:ext cx="4953000" cy="1752600"/>
          </a:xfrm>
        </p:spPr>
        <p:txBody>
          <a:bodyPr/>
          <a:lstStyle/>
          <a:p>
            <a:pPr marL="63500"/>
            <a:r>
              <a:rPr lang="en-US" sz="2800" smtClean="0"/>
              <a:t>Training for New Juvenile Court Attorneys, June 30, 2011</a:t>
            </a:r>
          </a:p>
          <a:p>
            <a:pPr marL="63500"/>
            <a:endParaRPr lang="en-US" sz="28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Role of Lawyer</a:t>
            </a:r>
          </a:p>
        </p:txBody>
      </p:sp>
      <p:sp>
        <p:nvSpPr>
          <p:cNvPr id="14339" name="Content Placeholder 2"/>
          <p:cNvSpPr>
            <a:spLocks noGrp="1"/>
          </p:cNvSpPr>
          <p:nvPr>
            <p:ph idx="1"/>
          </p:nvPr>
        </p:nvSpPr>
        <p:spPr/>
        <p:txBody>
          <a:bodyPr/>
          <a:lstStyle/>
          <a:p>
            <a:r>
              <a:rPr lang="en-US" smtClean="0"/>
              <a:t>Remember: you can advocate for specific services for your client: e.g., services in the least restrictive environment, home or community-based services, therapeutic foster care, services inside the foster home or biological home to assist with maintaining the placement, a mentor, an after-school program, job training, life skills courses, etc.  </a:t>
            </a:r>
          </a:p>
          <a:p>
            <a:pPr>
              <a:buFont typeface="Georgia" pitchFamily="18" charset="0"/>
              <a:buNone/>
            </a:pP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510588" cy="1325563"/>
          </a:xfrm>
        </p:spPr>
        <p:txBody>
          <a:bodyPr/>
          <a:lstStyle/>
          <a:p>
            <a:r>
              <a:rPr lang="en-US" sz="3200" smtClean="0"/>
              <a:t>Role of Lawyer at TPC/ACR  </a:t>
            </a:r>
            <a:r>
              <a:rPr lang="en-US" smtClean="0"/>
              <a:t/>
            </a:r>
            <a:br>
              <a:rPr lang="en-US" smtClean="0"/>
            </a:br>
            <a:endParaRPr lang="en-US" smtClean="0"/>
          </a:p>
        </p:txBody>
      </p:sp>
      <p:sp>
        <p:nvSpPr>
          <p:cNvPr id="15363" name="Content Placeholder 2"/>
          <p:cNvSpPr>
            <a:spLocks noGrp="1"/>
          </p:cNvSpPr>
          <p:nvPr>
            <p:ph idx="1"/>
          </p:nvPr>
        </p:nvSpPr>
        <p:spPr/>
        <p:txBody>
          <a:bodyPr/>
          <a:lstStyle/>
          <a:p>
            <a:endParaRPr lang="en-US" smtClean="0"/>
          </a:p>
          <a:p>
            <a:pPr>
              <a:buFont typeface="Wingdings" pitchFamily="2" charset="2"/>
              <a:buNone/>
            </a:pPr>
            <a:r>
              <a:rPr lang="en-US" smtClean="0"/>
              <a:t>	What if I am unsure of what services to advocate for? </a:t>
            </a:r>
          </a:p>
          <a:p>
            <a:r>
              <a:rPr lang="en-US" smtClean="0"/>
              <a:t>Consult with colleagues prior to meeting</a:t>
            </a:r>
          </a:p>
          <a:p>
            <a:r>
              <a:rPr lang="en-US" smtClean="0"/>
              <a:t>Consult with providers working with family</a:t>
            </a:r>
          </a:p>
          <a:p>
            <a:r>
              <a:rPr lang="en-US" smtClean="0"/>
              <a:t>Ask DCF to consult with ARG team</a:t>
            </a:r>
          </a:p>
          <a:p>
            <a:r>
              <a:rPr lang="en-US" smtClean="0"/>
              <a:t>Research : 211 infoline</a:t>
            </a:r>
          </a:p>
          <a:p>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What if I can’t attend the TPC/ACR?  </a:t>
            </a:r>
          </a:p>
        </p:txBody>
      </p:sp>
      <p:sp>
        <p:nvSpPr>
          <p:cNvPr id="16387" name="Content Placeholder 2"/>
          <p:cNvSpPr>
            <a:spLocks noGrp="1"/>
          </p:cNvSpPr>
          <p:nvPr>
            <p:ph idx="1"/>
          </p:nvPr>
        </p:nvSpPr>
        <p:spPr/>
        <p:txBody>
          <a:bodyPr/>
          <a:lstStyle/>
          <a:p>
            <a:r>
              <a:rPr lang="en-US" smtClean="0"/>
              <a:t>Letter? Or ask DCF to reschedule</a:t>
            </a:r>
          </a:p>
          <a:p>
            <a:r>
              <a:rPr lang="en-US" smtClean="0"/>
              <a:t>Accessing records?</a:t>
            </a:r>
          </a:p>
          <a:p>
            <a:r>
              <a:rPr lang="en-US" smtClean="0"/>
              <a:t>CGS § 17a-28</a:t>
            </a:r>
          </a:p>
          <a:p>
            <a:r>
              <a:rPr lang="en-US" smtClean="0"/>
              <a:t>RCSA 17a-15-3  </a:t>
            </a:r>
          </a:p>
          <a:p>
            <a:r>
              <a:rPr lang="en-US" smtClean="0"/>
              <a:t>Right to copy of plan within 10 days of meeting</a:t>
            </a:r>
          </a:p>
          <a:p>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Visitation  </a:t>
            </a:r>
          </a:p>
        </p:txBody>
      </p:sp>
      <p:sp>
        <p:nvSpPr>
          <p:cNvPr id="17411" name="Content Placeholder 2"/>
          <p:cNvSpPr>
            <a:spLocks noGrp="1"/>
          </p:cNvSpPr>
          <p:nvPr>
            <p:ph idx="1"/>
          </p:nvPr>
        </p:nvSpPr>
        <p:spPr/>
        <p:txBody>
          <a:bodyPr/>
          <a:lstStyle/>
          <a:p>
            <a:r>
              <a:rPr lang="en-US" smtClean="0"/>
              <a:t>Importance of in case</a:t>
            </a:r>
          </a:p>
          <a:p>
            <a:r>
              <a:rPr lang="en-US" smtClean="0"/>
              <a:t>Changing needs in case </a:t>
            </a:r>
          </a:p>
          <a:p>
            <a:pPr>
              <a:buFont typeface="Wingdings" pitchFamily="2" charset="2"/>
              <a:buNone/>
            </a:pP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Visitation </a:t>
            </a:r>
          </a:p>
        </p:txBody>
      </p:sp>
      <p:sp>
        <p:nvSpPr>
          <p:cNvPr id="18435" name="Content Placeholder 2"/>
          <p:cNvSpPr>
            <a:spLocks noGrp="1"/>
          </p:cNvSpPr>
          <p:nvPr>
            <p:ph idx="1"/>
          </p:nvPr>
        </p:nvSpPr>
        <p:spPr/>
        <p:txBody>
          <a:bodyPr/>
          <a:lstStyle/>
          <a:p>
            <a:r>
              <a:rPr lang="en-US" smtClean="0"/>
              <a:t>legal standard for visitation (BIOC)</a:t>
            </a:r>
          </a:p>
          <a:p>
            <a:r>
              <a:rPr lang="en-US" smtClean="0"/>
              <a:t>statutory basis for visitation. CGS 17a-10a</a:t>
            </a:r>
          </a:p>
          <a:p>
            <a:r>
              <a:rPr lang="en-US" smtClean="0"/>
              <a:t>treatment plan and visitation </a:t>
            </a:r>
          </a:p>
          <a:p>
            <a:r>
              <a:rPr lang="en-US" smtClean="0"/>
              <a:t>what does DCF policy say about visitation</a:t>
            </a:r>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fontAlgn="auto">
              <a:spcAft>
                <a:spcPts val="0"/>
              </a:spcAft>
              <a:buClr>
                <a:schemeClr val="accent3"/>
              </a:buClr>
              <a:buFont typeface="Georgia"/>
              <a:buNone/>
              <a:defRPr/>
            </a:pPr>
            <a:r>
              <a:rPr lang="en-US" b="1" dirty="0" smtClean="0"/>
              <a:t>	Focus on visitation as a linchpin of permanency.</a:t>
            </a:r>
          </a:p>
          <a:p>
            <a:pPr marL="365760" indent="-256032" fontAlgn="auto">
              <a:spcAft>
                <a:spcPts val="0"/>
              </a:spcAft>
              <a:buClr>
                <a:schemeClr val="accent3"/>
              </a:buClr>
              <a:buFont typeface="Georgia"/>
              <a:buChar char="•"/>
              <a:defRPr/>
            </a:pPr>
            <a:r>
              <a:rPr lang="en-US" dirty="0" smtClean="0"/>
              <a:t>Research shows regular visitation increases</a:t>
            </a:r>
          </a:p>
          <a:p>
            <a:pPr marL="365760" indent="-256032" fontAlgn="auto">
              <a:spcAft>
                <a:spcPts val="0"/>
              </a:spcAft>
              <a:buClr>
                <a:schemeClr val="accent3"/>
              </a:buClr>
              <a:buFont typeface="Georgia"/>
              <a:buNone/>
              <a:defRPr/>
            </a:pPr>
            <a:r>
              <a:rPr lang="en-US" dirty="0" smtClean="0"/>
              <a:t>	the likelihood of successful reunification and reduces time in care and the negative effects of separation.</a:t>
            </a:r>
          </a:p>
          <a:p>
            <a:pPr marL="365760" indent="-256032" fontAlgn="auto">
              <a:spcAft>
                <a:spcPts val="0"/>
              </a:spcAft>
              <a:buClr>
                <a:schemeClr val="accent3"/>
              </a:buClr>
              <a:buFont typeface="Georgia"/>
              <a:buChar char="•"/>
              <a:defRPr/>
            </a:pPr>
            <a:r>
              <a:rPr lang="en-US" dirty="0" smtClean="0"/>
              <a:t>See </a:t>
            </a:r>
            <a:r>
              <a:rPr lang="en-US" dirty="0" err="1" smtClean="0"/>
              <a:t>Smariga</a:t>
            </a:r>
            <a:r>
              <a:rPr lang="en-US" dirty="0" smtClean="0"/>
              <a:t>, Margaret. </a:t>
            </a:r>
            <a:r>
              <a:rPr lang="en-US" i="1" dirty="0" smtClean="0"/>
              <a:t>Visitation with Infants and Toddlers in Foster </a:t>
            </a:r>
            <a:r>
              <a:rPr lang="en-US" i="1" dirty="0" err="1" smtClean="0"/>
              <a:t>Care:What</a:t>
            </a:r>
            <a:r>
              <a:rPr lang="en-US" i="1" dirty="0" smtClean="0"/>
              <a:t> Judges and Attorneys Need to </a:t>
            </a:r>
            <a:r>
              <a:rPr lang="en-US" i="1" dirty="0" err="1" smtClean="0"/>
              <a:t>Know.Washington</a:t>
            </a:r>
            <a:r>
              <a:rPr lang="en-US" i="1" dirty="0" smtClean="0"/>
              <a:t>, DC: ABA Center on Children and the Law and Zero to Three National. </a:t>
            </a:r>
            <a:r>
              <a:rPr lang="en-US" dirty="0" smtClean="0"/>
              <a:t>Policy Center, July 2007, 6.</a:t>
            </a:r>
            <a:endParaRPr lang="en-US" dirty="0"/>
          </a:p>
        </p:txBody>
      </p:sp>
      <p:sp>
        <p:nvSpPr>
          <p:cNvPr id="3" name="Title 2"/>
          <p:cNvSpPr>
            <a:spLocks noGrp="1"/>
          </p:cNvSpPr>
          <p:nvPr>
            <p:ph type="title"/>
          </p:nvPr>
        </p:nvSpPr>
        <p:spPr/>
        <p:txBody>
          <a:bodyPr>
            <a:normAutofit/>
          </a:bodyPr>
          <a:lstStyle/>
          <a:p>
            <a:pPr algn="ctr" fontAlgn="auto">
              <a:spcAft>
                <a:spcPts val="0"/>
              </a:spcAft>
              <a:defRPr/>
            </a:pPr>
            <a:r>
              <a:rPr lang="en-US" dirty="0" smtClean="0">
                <a:solidFill>
                  <a:schemeClr val="accent4">
                    <a:lumMod val="75000"/>
                  </a:schemeClr>
                </a:solidFill>
              </a:rPr>
              <a:t>Permanency</a:t>
            </a:r>
            <a:endParaRPr lang="en-US" dirty="0">
              <a:solidFill>
                <a:schemeClr val="accent4">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Visitation </a:t>
            </a:r>
          </a:p>
        </p:txBody>
      </p:sp>
      <p:sp>
        <p:nvSpPr>
          <p:cNvPr id="20483" name="Content Placeholder 2"/>
          <p:cNvSpPr>
            <a:spLocks noGrp="1"/>
          </p:cNvSpPr>
          <p:nvPr>
            <p:ph idx="1"/>
          </p:nvPr>
        </p:nvSpPr>
        <p:spPr/>
        <p:txBody>
          <a:bodyPr/>
          <a:lstStyle/>
          <a:p>
            <a:r>
              <a:rPr lang="en-US" smtClean="0"/>
              <a:t>enforcing the client’s right to visitation</a:t>
            </a:r>
          </a:p>
          <a:p>
            <a:r>
              <a:rPr lang="en-US" smtClean="0"/>
              <a:t>increasing the frequency of visitation</a:t>
            </a:r>
          </a:p>
          <a:p>
            <a:r>
              <a:rPr lang="en-US" smtClean="0"/>
              <a:t>terminating visitation</a:t>
            </a:r>
          </a:p>
          <a:p>
            <a:pPr>
              <a:buFont typeface="Georgia" pitchFamily="18" charset="0"/>
              <a:buNone/>
            </a:pP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152400"/>
            <a:ext cx="8510588" cy="1325563"/>
          </a:xfrm>
        </p:spPr>
        <p:txBody>
          <a:bodyPr/>
          <a:lstStyle/>
          <a:p>
            <a:r>
              <a:rPr lang="en-US" sz="3200" smtClean="0"/>
              <a:t>Advocating for Services and Visitation</a:t>
            </a:r>
          </a:p>
        </p:txBody>
      </p:sp>
      <p:sp>
        <p:nvSpPr>
          <p:cNvPr id="21507" name="Content Placeholder 2"/>
          <p:cNvSpPr>
            <a:spLocks noGrp="1"/>
          </p:cNvSpPr>
          <p:nvPr>
            <p:ph idx="1"/>
          </p:nvPr>
        </p:nvSpPr>
        <p:spPr/>
        <p:txBody>
          <a:bodyPr/>
          <a:lstStyle/>
          <a:p>
            <a:pPr>
              <a:buFont typeface="Wingdings" pitchFamily="2" charset="2"/>
              <a:buNone/>
            </a:pPr>
            <a:r>
              <a:rPr lang="en-US" sz="4400" smtClean="0"/>
              <a:t>	Enforcing client’s rights to services and visitation: Motions Practice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1143000" y="228600"/>
            <a:ext cx="8510588" cy="1325563"/>
          </a:xfrm>
        </p:spPr>
        <p:txBody>
          <a:bodyPr/>
          <a:lstStyle/>
          <a:p>
            <a:r>
              <a:rPr lang="en-US" smtClean="0"/>
              <a:t>		Motions Practice: Visitation</a:t>
            </a:r>
          </a:p>
        </p:txBody>
      </p:sp>
      <p:sp>
        <p:nvSpPr>
          <p:cNvPr id="22531" name="Rectangle 3"/>
          <p:cNvSpPr>
            <a:spLocks noGrp="1" noRot="1" noChangeArrowheads="1"/>
          </p:cNvSpPr>
          <p:nvPr>
            <p:ph idx="1"/>
          </p:nvPr>
        </p:nvSpPr>
        <p:spPr/>
        <p:txBody>
          <a:bodyPr/>
          <a:lstStyle/>
          <a:p>
            <a:pPr>
              <a:buFont typeface="Wingdings" pitchFamily="2" charset="2"/>
              <a:buNone/>
            </a:pPr>
            <a:r>
              <a:rPr lang="en-US" smtClean="0"/>
              <a:t>CGS 17a-10a</a:t>
            </a:r>
          </a:p>
          <a:p>
            <a:r>
              <a:rPr lang="en-US" smtClean="0"/>
              <a:t>Visitation shall occur as “frequently as reasonably possible, based upon consideration of the best interests of the child, including the age and developmental level of the child, and shall be sufficient in number and duration to ensure continuation of the relationship.”</a:t>
            </a:r>
            <a:br>
              <a:rPr lang="en-US" smtClean="0"/>
            </a:br>
            <a:r>
              <a:rPr lang="en-US" smtClean="0"/>
              <a:t/>
            </a:r>
            <a:br>
              <a:rPr lang="en-US" smtClean="0"/>
            </a:b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smtClean="0"/>
              <a:t>Motions Practice</a:t>
            </a:r>
          </a:p>
        </p:txBody>
      </p:sp>
      <p:sp>
        <p:nvSpPr>
          <p:cNvPr id="23555" name="Rectangle 3"/>
          <p:cNvSpPr>
            <a:spLocks noGrp="1" noRot="1" noChangeArrowheads="1"/>
          </p:cNvSpPr>
          <p:nvPr>
            <p:ph idx="1"/>
          </p:nvPr>
        </p:nvSpPr>
        <p:spPr/>
        <p:txBody>
          <a:bodyPr/>
          <a:lstStyle/>
          <a:p>
            <a:pPr>
              <a:buFont typeface="Wingdings" pitchFamily="2" charset="2"/>
              <a:buNone/>
            </a:pPr>
            <a:r>
              <a:rPr lang="en-US" smtClean="0"/>
              <a:t>CGS 17a-10a </a:t>
            </a:r>
          </a:p>
          <a:p>
            <a:r>
              <a:rPr lang="en-US" smtClean="0"/>
              <a:t>“The commissioner shall include in each child's plan of treatment information relating to the factors considered in making visitation determinations pursuant to this section.”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Alphabet Soup</a:t>
            </a:r>
          </a:p>
        </p:txBody>
      </p:sp>
      <p:sp>
        <p:nvSpPr>
          <p:cNvPr id="3" name="Content Placeholder 2"/>
          <p:cNvSpPr>
            <a:spLocks noGrp="1"/>
          </p:cNvSpPr>
          <p:nvPr>
            <p:ph idx="1"/>
          </p:nvPr>
        </p:nvSpPr>
        <p:spPr/>
        <p:txBody>
          <a:bodyPr>
            <a:normAutofit/>
          </a:bodyPr>
          <a:lstStyle/>
          <a:p>
            <a:pPr marL="365760" indent="-256032" fontAlgn="auto">
              <a:spcAft>
                <a:spcPts val="0"/>
              </a:spcAft>
              <a:buClr>
                <a:schemeClr val="accent3"/>
              </a:buClr>
              <a:buFont typeface="Georgia"/>
              <a:buChar char="•"/>
              <a:defRPr/>
            </a:pPr>
            <a:r>
              <a:rPr lang="en-US" dirty="0" smtClean="0"/>
              <a:t>ACRS and TPCs: what are these?</a:t>
            </a:r>
          </a:p>
          <a:p>
            <a:pPr marL="514350" indent="-514350" fontAlgn="auto">
              <a:spcAft>
                <a:spcPts val="0"/>
              </a:spcAft>
              <a:buClr>
                <a:schemeClr val="accent3"/>
              </a:buClr>
              <a:buFont typeface="+mj-lt"/>
              <a:buAutoNum type="arabicPeriod"/>
              <a:defRPr/>
            </a:pPr>
            <a:r>
              <a:rPr lang="en-US" dirty="0" smtClean="0"/>
              <a:t>When do they happen? Where? </a:t>
            </a:r>
          </a:p>
          <a:p>
            <a:pPr marL="514350" indent="-514350" fontAlgn="auto">
              <a:spcAft>
                <a:spcPts val="0"/>
              </a:spcAft>
              <a:buClr>
                <a:schemeClr val="accent3"/>
              </a:buClr>
              <a:buFont typeface="+mj-lt"/>
              <a:buAutoNum type="arabicPeriod"/>
              <a:defRPr/>
            </a:pPr>
            <a:r>
              <a:rPr lang="en-US" dirty="0" smtClean="0"/>
              <a:t>Who is invited? </a:t>
            </a:r>
          </a:p>
          <a:p>
            <a:pPr marL="514350" indent="-514350" fontAlgn="auto">
              <a:spcAft>
                <a:spcPts val="0"/>
              </a:spcAft>
              <a:buClr>
                <a:schemeClr val="accent3"/>
              </a:buClr>
              <a:buFont typeface="+mj-lt"/>
              <a:buAutoNum type="arabicPeriod"/>
              <a:defRPr/>
            </a:pPr>
            <a:r>
              <a:rPr lang="en-US" dirty="0" smtClean="0"/>
              <a:t>Youth over 18?</a:t>
            </a:r>
          </a:p>
          <a:p>
            <a:pPr marL="365760" indent="-256032" fontAlgn="auto">
              <a:spcAft>
                <a:spcPts val="0"/>
              </a:spcAft>
              <a:buClr>
                <a:schemeClr val="accent3"/>
              </a:buClr>
              <a:buFont typeface="Wingdings" pitchFamily="2" charset="2"/>
              <a:buNone/>
              <a:defRPr/>
            </a:pPr>
            <a:endParaRPr lang="en-US" dirty="0" smtClean="0"/>
          </a:p>
          <a:p>
            <a:pPr marL="365760" indent="-256032" fontAlgn="auto">
              <a:spcAft>
                <a:spcPts val="0"/>
              </a:spcAft>
              <a:buClr>
                <a:schemeClr val="accent3"/>
              </a:buClr>
              <a:buFont typeface="Georgia"/>
              <a:buChar char="•"/>
              <a:defRPr/>
            </a:pPr>
            <a:r>
              <a:rPr lang="en-US" dirty="0" smtClean="0"/>
              <a:t>Sample redacted plan is part of case file</a:t>
            </a:r>
          </a:p>
          <a:p>
            <a:pPr marL="365760" indent="-256032" fontAlgn="auto">
              <a:spcAft>
                <a:spcPts val="0"/>
              </a:spcAft>
              <a:buClr>
                <a:schemeClr val="accent3"/>
              </a:buClr>
              <a:buFont typeface="Wingdings" pitchFamily="2" charset="2"/>
              <a:buNone/>
              <a:defRPr/>
            </a:pPr>
            <a:endParaRPr lang="en-US" dirty="0" smtClean="0"/>
          </a:p>
        </p:txBody>
      </p:sp>
      <p:sp>
        <p:nvSpPr>
          <p:cNvPr id="6148" name="Rectangle 3"/>
          <p:cNvSpPr>
            <a:spLocks noChangeArrowheads="1"/>
          </p:cNvSpPr>
          <p:nvPr/>
        </p:nvSpPr>
        <p:spPr bwMode="auto">
          <a:xfrm>
            <a:off x="2286000" y="2690813"/>
            <a:ext cx="4572000" cy="368300"/>
          </a:xfrm>
          <a:prstGeom prst="rect">
            <a:avLst/>
          </a:prstGeom>
          <a:noFill/>
          <a:ln w="9525">
            <a:noFill/>
            <a:miter lim="800000"/>
            <a:headEnd/>
            <a:tailEnd/>
          </a:ln>
        </p:spPr>
        <p:txBody>
          <a:bodyPr>
            <a:spAutoFit/>
          </a:bodyPr>
          <a:lstStyle/>
          <a:p>
            <a:r>
              <a:rPr lang="en-US" u="sng"/>
              <a:t> </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normAutofit fontScale="90000"/>
          </a:bodyPr>
          <a:lstStyle/>
          <a:p>
            <a:pPr fontAlgn="auto">
              <a:spcAft>
                <a:spcPts val="0"/>
              </a:spcAft>
              <a:defRPr/>
            </a:pPr>
            <a:r>
              <a:rPr lang="en-US" dirty="0" smtClean="0"/>
              <a:t>Motions Practice: authority of juvenile court to issue orders</a:t>
            </a:r>
          </a:p>
        </p:txBody>
      </p:sp>
      <p:sp>
        <p:nvSpPr>
          <p:cNvPr id="14339" name="Rectangle 3"/>
          <p:cNvSpPr>
            <a:spLocks noGrp="1" noRot="1" noChangeArrowheads="1"/>
          </p:cNvSpPr>
          <p:nvPr>
            <p:ph idx="1"/>
          </p:nvPr>
        </p:nvSpPr>
        <p:spPr/>
        <p:txBody>
          <a:bodyPr>
            <a:normAutofit lnSpcReduction="10000"/>
          </a:bodyPr>
          <a:lstStyle/>
          <a:p>
            <a:pPr marL="365760" indent="-256032" fontAlgn="auto">
              <a:lnSpc>
                <a:spcPct val="90000"/>
              </a:lnSpc>
              <a:spcAft>
                <a:spcPts val="0"/>
              </a:spcAft>
              <a:buClr>
                <a:schemeClr val="accent3"/>
              </a:buClr>
              <a:buFont typeface="Wingdings" pitchFamily="2" charset="2"/>
              <a:buNone/>
              <a:defRPr/>
            </a:pPr>
            <a:r>
              <a:rPr lang="en-US" smtClean="0"/>
              <a:t>CGS 46b-121(b)</a:t>
            </a:r>
          </a:p>
          <a:p>
            <a:pPr marL="365760" indent="-256032" fontAlgn="auto">
              <a:lnSpc>
                <a:spcPct val="90000"/>
              </a:lnSpc>
              <a:spcAft>
                <a:spcPts val="0"/>
              </a:spcAft>
              <a:buClr>
                <a:schemeClr val="accent3"/>
              </a:buClr>
              <a:buFont typeface="Georgia"/>
              <a:buChar char="•"/>
              <a:defRPr/>
            </a:pPr>
            <a:r>
              <a:rPr lang="en-US" smtClean="0"/>
              <a:t>“The Superior Court shall have authority to make and enforce such orders directed to parents … guardians, custodians or other adult persons owing some legal duty to a child, youth … as it deems necessary or appropriate to secure the welfare, protection, proper care and suitable support of a child, youth or youth in crisis subject to its jurisdiction or otherwise committed to or in the custody of the Commissioner of Children and Families.”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3200" smtClean="0"/>
              <a:t>Jurisdictional Issues: Can Court issue orders for services or visitation</a:t>
            </a:r>
          </a:p>
        </p:txBody>
      </p:sp>
      <p:sp>
        <p:nvSpPr>
          <p:cNvPr id="3" name="Content Placeholder 2"/>
          <p:cNvSpPr>
            <a:spLocks noGrp="1"/>
          </p:cNvSpPr>
          <p:nvPr>
            <p:ph idx="1"/>
          </p:nvPr>
        </p:nvSpPr>
        <p:spPr/>
        <p:txBody>
          <a:bodyPr>
            <a:normAutofit/>
          </a:bodyPr>
          <a:lstStyle/>
          <a:p>
            <a:pPr marL="365760" indent="-256032" fontAlgn="auto">
              <a:spcAft>
                <a:spcPts val="0"/>
              </a:spcAft>
              <a:buClr>
                <a:schemeClr val="accent3"/>
              </a:buClr>
              <a:buFont typeface="Georgia"/>
              <a:buNone/>
              <a:defRPr/>
            </a:pPr>
            <a:r>
              <a:rPr lang="en-US" dirty="0" smtClean="0"/>
              <a:t> </a:t>
            </a:r>
            <a:r>
              <a:rPr lang="en-US" b="1" u="sng" dirty="0" smtClean="0"/>
              <a:t>Visitation</a:t>
            </a:r>
          </a:p>
          <a:p>
            <a:pPr marL="514350" indent="-514350" fontAlgn="auto">
              <a:spcAft>
                <a:spcPts val="0"/>
              </a:spcAft>
              <a:buClr>
                <a:schemeClr val="accent3"/>
              </a:buClr>
              <a:buFont typeface="Georgia"/>
              <a:buAutoNum type="arabicPeriod"/>
              <a:defRPr/>
            </a:pPr>
            <a:r>
              <a:rPr lang="en-US" dirty="0" smtClean="0"/>
              <a:t>Justin F. 116 Conn. App. 83 (2009). </a:t>
            </a:r>
          </a:p>
          <a:p>
            <a:pPr marL="514350" indent="-514350" fontAlgn="auto">
              <a:spcAft>
                <a:spcPts val="0"/>
              </a:spcAft>
              <a:buClr>
                <a:schemeClr val="accent3"/>
              </a:buClr>
              <a:buFont typeface="Georgia"/>
              <a:buNone/>
              <a:defRPr/>
            </a:pPr>
            <a:r>
              <a:rPr lang="en-US" dirty="0" smtClean="0"/>
              <a:t>	Affirmed trial court’s deference to DCF re visitation decisions after multiple court orders</a:t>
            </a:r>
          </a:p>
          <a:p>
            <a:pPr marL="514350" indent="-514350" fontAlgn="auto">
              <a:spcAft>
                <a:spcPts val="0"/>
              </a:spcAft>
              <a:buClr>
                <a:schemeClr val="accent3"/>
              </a:buClr>
              <a:buFont typeface="Georgia"/>
              <a:buNone/>
              <a:defRPr/>
            </a:pPr>
            <a:r>
              <a:rPr lang="en-US" dirty="0" smtClean="0"/>
              <a:t>2. Application of doctrine of concurrent/primary jurisdiction in juvenile court </a:t>
            </a:r>
          </a:p>
          <a:p>
            <a:pPr marL="514350" indent="-514350" fontAlgn="auto">
              <a:spcAft>
                <a:spcPts val="0"/>
              </a:spcAft>
              <a:buClr>
                <a:schemeClr val="accent3"/>
              </a:buClr>
              <a:buFont typeface="Georgia"/>
              <a:buNone/>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n-US" smtClean="0"/>
              <a:t>Jurisdictional Issues</a:t>
            </a:r>
          </a:p>
        </p:txBody>
      </p:sp>
      <p:sp>
        <p:nvSpPr>
          <p:cNvPr id="26627" name="Rectangle 3"/>
          <p:cNvSpPr>
            <a:spLocks noGrp="1" noRot="1" noChangeArrowheads="1"/>
          </p:cNvSpPr>
          <p:nvPr>
            <p:ph idx="1"/>
          </p:nvPr>
        </p:nvSpPr>
        <p:spPr/>
        <p:txBody>
          <a:bodyPr/>
          <a:lstStyle/>
          <a:p>
            <a:pPr>
              <a:lnSpc>
                <a:spcPct val="80000"/>
              </a:lnSpc>
              <a:buFont typeface="Wingdings" pitchFamily="2" charset="2"/>
              <a:buNone/>
            </a:pPr>
            <a:r>
              <a:rPr lang="en-US" sz="2000" i="1" smtClean="0"/>
              <a:t> See for example </a:t>
            </a:r>
          </a:p>
          <a:p>
            <a:pPr>
              <a:lnSpc>
                <a:spcPct val="80000"/>
              </a:lnSpc>
              <a:buFont typeface="Wingdings" pitchFamily="2" charset="2"/>
              <a:buNone/>
            </a:pPr>
            <a:r>
              <a:rPr lang="en-US" sz="2000" i="1" smtClean="0"/>
              <a:t>In re Leighton V (jurisdiction and exhaustion)</a:t>
            </a:r>
          </a:p>
          <a:p>
            <a:pPr>
              <a:lnSpc>
                <a:spcPct val="80000"/>
              </a:lnSpc>
            </a:pPr>
            <a:endParaRPr lang="en-US" sz="2000" i="1" smtClean="0"/>
          </a:p>
          <a:p>
            <a:pPr>
              <a:lnSpc>
                <a:spcPct val="80000"/>
              </a:lnSpc>
            </a:pPr>
            <a:r>
              <a:rPr lang="en-US" sz="2000" smtClean="0"/>
              <a:t>DCF did not have exclusive jurisdiction over child’s request to be returned to the care of his grandmother. </a:t>
            </a:r>
          </a:p>
          <a:p>
            <a:pPr>
              <a:lnSpc>
                <a:spcPct val="80000"/>
              </a:lnSpc>
            </a:pPr>
            <a:r>
              <a:rPr lang="en-US" sz="2000" smtClean="0"/>
              <a:t>Court has jurisdiction over “all proceedings concerning uncared for, neglected or dependant children and youth within this state , and that it is through the authority of the court that a child is placed in DCF’s custody in the first place.  Conn. Gen. Stat. § 46b-129(d).  </a:t>
            </a:r>
          </a:p>
          <a:p>
            <a:pPr>
              <a:lnSpc>
                <a:spcPct val="80000"/>
              </a:lnSpc>
            </a:pPr>
            <a:r>
              <a:rPr lang="en-US" sz="2000" smtClean="0"/>
              <a:t>Exhaustion requirement must arise from either the statutory language or from an administrative scheme providing for agency relief. Court specifically noted that “[a]ny child placed with DCF may petition the court for appropriate relief” pursuant to the plain terms of Conn. Gen. Stat. § 17a-16(i).</a:t>
            </a:r>
            <a:r>
              <a:rPr lang="en-US" sz="180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en-US" sz="2800" smtClean="0"/>
              <a:t>Motions Practice: authority of court to issue orders</a:t>
            </a:r>
          </a:p>
        </p:txBody>
      </p:sp>
      <p:sp>
        <p:nvSpPr>
          <p:cNvPr id="11267" name="Rectangle 3"/>
          <p:cNvSpPr>
            <a:spLocks noGrp="1" noRot="1" noChangeArrowheads="1"/>
          </p:cNvSpPr>
          <p:nvPr>
            <p:ph idx="1"/>
          </p:nvPr>
        </p:nvSpPr>
        <p:spPr/>
        <p:txBody>
          <a:bodyPr>
            <a:normAutofit lnSpcReduction="10000"/>
          </a:bodyPr>
          <a:lstStyle/>
          <a:p>
            <a:pPr marL="365760" indent="-256032" fontAlgn="auto">
              <a:lnSpc>
                <a:spcPct val="90000"/>
              </a:lnSpc>
              <a:spcAft>
                <a:spcPts val="0"/>
              </a:spcAft>
              <a:buClr>
                <a:schemeClr val="accent3"/>
              </a:buClr>
              <a:buFont typeface="Wingdings" pitchFamily="2" charset="2"/>
              <a:buNone/>
              <a:defRPr/>
            </a:pPr>
            <a:r>
              <a:rPr lang="en-US" i="1" dirty="0" smtClean="0"/>
              <a:t>In re Leighton V., cont’d.</a:t>
            </a:r>
          </a:p>
          <a:p>
            <a:pPr marL="365760" indent="-256032" fontAlgn="auto">
              <a:lnSpc>
                <a:spcPct val="90000"/>
              </a:lnSpc>
              <a:spcAft>
                <a:spcPts val="0"/>
              </a:spcAft>
              <a:buClr>
                <a:schemeClr val="accent3"/>
              </a:buClr>
              <a:buFont typeface="Georgia"/>
              <a:buChar char="•"/>
              <a:defRPr/>
            </a:pPr>
            <a:r>
              <a:rPr lang="en-US" dirty="0" smtClean="0"/>
              <a:t>As the Leighton V. court noted, “[w]</a:t>
            </a:r>
            <a:r>
              <a:rPr lang="en-US" dirty="0" err="1" smtClean="0"/>
              <a:t>hile</a:t>
            </a:r>
            <a:r>
              <a:rPr lang="en-US" dirty="0" smtClean="0"/>
              <a:t> a few months may be a short time in the realm of litigation, it can feel like an eternity to a small child. … ‘[</a:t>
            </a:r>
            <a:r>
              <a:rPr lang="en-US" dirty="0" err="1" smtClean="0"/>
              <a:t>th</a:t>
            </a:r>
            <a:r>
              <a:rPr lang="en-US" dirty="0" smtClean="0"/>
              <a:t>]e delays that are annoying and frustrating to adults ... can permanently damage children and their families ... (Courts) should give highest priority to, and set rapid hearing schedules for, cases where delays will harm children irreparably ...” Id. (quoting Pamela B. v. </a:t>
            </a:r>
            <a:r>
              <a:rPr lang="en-US" dirty="0" err="1" smtClean="0"/>
              <a:t>Ment</a:t>
            </a:r>
            <a:r>
              <a:rPr lang="en-US" dirty="0" smtClean="0"/>
              <a:t>, 244 Conn. 296, 314 (1998).) </a:t>
            </a:r>
          </a:p>
          <a:p>
            <a:pPr marL="365760" indent="-256032" fontAlgn="auto">
              <a:lnSpc>
                <a:spcPct val="90000"/>
              </a:lnSpc>
              <a:spcAft>
                <a:spcPts val="0"/>
              </a:spcAft>
              <a:buClr>
                <a:schemeClr val="accent3"/>
              </a:buClr>
              <a:buFont typeface="Wingdings" pitchFamily="2" charset="2"/>
              <a:buNone/>
              <a:defRPr/>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Jurisdictional Issues</a:t>
            </a:r>
          </a:p>
        </p:txBody>
      </p:sp>
      <p:sp>
        <p:nvSpPr>
          <p:cNvPr id="3" name="Content Placeholder 2"/>
          <p:cNvSpPr>
            <a:spLocks noGrp="1"/>
          </p:cNvSpPr>
          <p:nvPr>
            <p:ph idx="1"/>
          </p:nvPr>
        </p:nvSpPr>
        <p:spPr/>
        <p:txBody>
          <a:bodyPr>
            <a:normAutofit fontScale="92500" lnSpcReduction="20000"/>
          </a:bodyPr>
          <a:lstStyle/>
          <a:p>
            <a:pPr marL="365760" indent="-256032" fontAlgn="auto">
              <a:spcAft>
                <a:spcPts val="0"/>
              </a:spcAft>
              <a:buClr>
                <a:schemeClr val="accent3"/>
              </a:buClr>
              <a:buFont typeface="Georgia"/>
              <a:buChar char="•"/>
              <a:defRPr/>
            </a:pPr>
            <a:r>
              <a:rPr lang="en-US" dirty="0" smtClean="0"/>
              <a:t>Court has broad authority to issue orders to anyone owing a “legal duty” to a child. C.G.S. 46b-121</a:t>
            </a:r>
          </a:p>
          <a:p>
            <a:pPr marL="365760" indent="-256032" fontAlgn="auto">
              <a:spcAft>
                <a:spcPts val="0"/>
              </a:spcAft>
              <a:buClr>
                <a:schemeClr val="accent3"/>
              </a:buClr>
              <a:buFont typeface="Georgia"/>
              <a:buChar char="•"/>
              <a:defRPr/>
            </a:pPr>
            <a:r>
              <a:rPr lang="en-US" dirty="0" smtClean="0"/>
              <a:t>Court orders the “Specific Steps” which create the blue print for reunification and obligates the parties to work together to make reasonable efforts to reunify the family and provide the welfare of the child</a:t>
            </a:r>
          </a:p>
          <a:p>
            <a:pPr marL="365760" indent="-256032" fontAlgn="auto">
              <a:spcAft>
                <a:spcPts val="0"/>
              </a:spcAft>
              <a:buClr>
                <a:schemeClr val="accent3"/>
              </a:buClr>
              <a:buFont typeface="Georgia"/>
              <a:buChar char="•"/>
              <a:defRPr/>
            </a:pPr>
            <a:r>
              <a:rPr lang="en-US" dirty="0" smtClean="0"/>
              <a:t>Court has statutory authority to make preliminary visitation orders. C.G.S. 46b-129</a:t>
            </a:r>
          </a:p>
          <a:p>
            <a:pPr marL="365760" indent="-256032" fontAlgn="auto">
              <a:spcAft>
                <a:spcPts val="0"/>
              </a:spcAft>
              <a:buClr>
                <a:schemeClr val="accent3"/>
              </a:buClr>
              <a:buFont typeface="Georgia"/>
              <a:buChar char="•"/>
              <a:defRPr/>
            </a:pPr>
            <a:r>
              <a:rPr lang="en-US" dirty="0" smtClean="0"/>
              <a:t>Court has statutory authority to direct services in support of reunification permanency plan.  C.G.S. 46b-129(k)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normAutofit fontScale="90000"/>
          </a:bodyPr>
          <a:lstStyle/>
          <a:p>
            <a:pPr fontAlgn="auto">
              <a:spcAft>
                <a:spcPts val="0"/>
              </a:spcAft>
              <a:defRPr/>
            </a:pPr>
            <a:r>
              <a:rPr lang="en-US" dirty="0" smtClean="0"/>
              <a:t>Motions Practice: Motions for Services</a:t>
            </a:r>
          </a:p>
        </p:txBody>
      </p:sp>
      <p:sp>
        <p:nvSpPr>
          <p:cNvPr id="29699" name="Rectangle 3"/>
          <p:cNvSpPr>
            <a:spLocks noGrp="1" noRot="1" noChangeArrowheads="1"/>
          </p:cNvSpPr>
          <p:nvPr>
            <p:ph idx="1"/>
          </p:nvPr>
        </p:nvSpPr>
        <p:spPr/>
        <p:txBody>
          <a:bodyPr/>
          <a:lstStyle/>
          <a:p>
            <a:r>
              <a:rPr lang="en-US" smtClean="0"/>
              <a:t>Making legal arguments for services </a:t>
            </a:r>
          </a:p>
          <a:p>
            <a:r>
              <a:rPr lang="en-US" smtClean="0"/>
              <a:t>ASFA</a:t>
            </a:r>
          </a:p>
          <a:p>
            <a:r>
              <a:rPr lang="en-US" smtClean="0"/>
              <a:t>Treatment Plan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en-US" smtClean="0"/>
              <a:t>Motions Practice</a:t>
            </a:r>
          </a:p>
        </p:txBody>
      </p:sp>
      <p:sp>
        <p:nvSpPr>
          <p:cNvPr id="30723" name="Rectangle 3"/>
          <p:cNvSpPr>
            <a:spLocks noGrp="1" noRot="1" noChangeArrowheads="1"/>
          </p:cNvSpPr>
          <p:nvPr>
            <p:ph idx="1"/>
          </p:nvPr>
        </p:nvSpPr>
        <p:spPr/>
        <p:txBody>
          <a:bodyPr/>
          <a:lstStyle/>
          <a:p>
            <a:pPr>
              <a:lnSpc>
                <a:spcPct val="80000"/>
              </a:lnSpc>
              <a:buFont typeface="Wingdings" pitchFamily="2" charset="2"/>
              <a:buNone/>
            </a:pPr>
            <a:r>
              <a:rPr lang="en-US" sz="2000" smtClean="0"/>
              <a:t>CGS 17a-15</a:t>
            </a:r>
          </a:p>
          <a:p>
            <a:pPr>
              <a:lnSpc>
                <a:spcPct val="80000"/>
              </a:lnSpc>
              <a:buFont typeface="Wingdings" pitchFamily="2" charset="2"/>
              <a:buNone/>
            </a:pPr>
            <a:endParaRPr lang="en-US" sz="2000" smtClean="0"/>
          </a:p>
          <a:p>
            <a:pPr>
              <a:lnSpc>
                <a:spcPct val="80000"/>
              </a:lnSpc>
              <a:buFont typeface="Wingdings" pitchFamily="2" charset="2"/>
              <a:buNone/>
            </a:pPr>
            <a:r>
              <a:rPr lang="en-US" sz="2000" b="1" smtClean="0"/>
              <a:t>Development of treatment and permanent placement plan. Review of plan. Modifications. Application for review. Hearing. Procedure.</a:t>
            </a:r>
            <a:r>
              <a:rPr lang="en-US" sz="2000" smtClean="0"/>
              <a:t> (a) The commissioner shall prepare and maintain a written plan for care, treatment and permanent placement of every child and youth under the commissioner's supervision, which shall include but not be limited to a diagnosis of the problems of each child or youth, the proposed plan of treatment services and temporary placement and a goal for permanent placement of the child or youth, which may include reunification with the parent, long-term foster care, independent living, transfer of guardianship or adoption. The child's or youth's health and safety shall be the paramount concern in formulating the plan.</a:t>
            </a:r>
            <a:br>
              <a:rPr lang="en-US" sz="2000" smtClean="0"/>
            </a:br>
            <a:endParaRPr lang="en-US" sz="20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en-US" smtClean="0"/>
              <a:t>Motions Practice</a:t>
            </a:r>
          </a:p>
        </p:txBody>
      </p:sp>
      <p:sp>
        <p:nvSpPr>
          <p:cNvPr id="31747" name="Rectangle 3"/>
          <p:cNvSpPr>
            <a:spLocks noGrp="1" noRot="1" noChangeArrowheads="1"/>
          </p:cNvSpPr>
          <p:nvPr>
            <p:ph idx="1"/>
          </p:nvPr>
        </p:nvSpPr>
        <p:spPr/>
        <p:txBody>
          <a:bodyPr/>
          <a:lstStyle/>
          <a:p>
            <a:pPr>
              <a:lnSpc>
                <a:spcPct val="90000"/>
              </a:lnSpc>
              <a:buFont typeface="Wingdings" pitchFamily="2" charset="2"/>
              <a:buNone/>
            </a:pPr>
            <a:r>
              <a:rPr lang="en-US" sz="2400" smtClean="0"/>
              <a:t>CGS 17a-15 continued</a:t>
            </a:r>
          </a:p>
          <a:p>
            <a:pPr>
              <a:lnSpc>
                <a:spcPct val="90000"/>
              </a:lnSpc>
              <a:buFont typeface="Wingdings" pitchFamily="2" charset="2"/>
              <a:buNone/>
            </a:pPr>
            <a:r>
              <a:rPr lang="en-US" sz="2400" smtClean="0"/>
              <a:t> (c) Any child or youth or the parent or guardian of such child or youth aggrieved by any provision of a plan prepared under subsection (a) of this section, or by the commissioner's decision upon review under subsection (b) of this section, or any child or youth or the parent or guardian of such child or youth aggrieved by a refusal of any other service from the commissioner to which he is entitled, shall be provided a hearing within thirty days following a written request for the same directed to the commissioner.</a:t>
            </a:r>
            <a:br>
              <a:rPr lang="en-US" sz="2400" smtClean="0"/>
            </a:br>
            <a:endParaRPr lang="en-US" sz="24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Conn. Gen. Stat. 17a-16</a:t>
            </a:r>
            <a:br>
              <a:rPr lang="en-US" dirty="0" smtClean="0"/>
            </a:br>
            <a:endParaRPr lang="en-US" dirty="0" smtClean="0"/>
          </a:p>
        </p:txBody>
      </p:sp>
      <p:sp>
        <p:nvSpPr>
          <p:cNvPr id="32771" name="Content Placeholder 2"/>
          <p:cNvSpPr>
            <a:spLocks noGrp="1"/>
          </p:cNvSpPr>
          <p:nvPr>
            <p:ph idx="1"/>
          </p:nvPr>
        </p:nvSpPr>
        <p:spPr/>
        <p:txBody>
          <a:bodyPr/>
          <a:lstStyle/>
          <a:p>
            <a:pPr>
              <a:lnSpc>
                <a:spcPct val="90000"/>
              </a:lnSpc>
              <a:buFont typeface="Wingdings" pitchFamily="2" charset="2"/>
              <a:buNone/>
            </a:pPr>
            <a:r>
              <a:rPr lang="en-US" smtClean="0"/>
              <a:t>      (b) Each child or youth placed or treated under the direction of the Commissioner of Children and Families in any public or private facility shall receive humane and dignified treatment at all times, with full respect for his personal dignity and right to privacy, consistent with his treatment plan as determined by the commissioner.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en-US" smtClean="0"/>
              <a:t>Motions Practice</a:t>
            </a:r>
          </a:p>
        </p:txBody>
      </p:sp>
      <p:sp>
        <p:nvSpPr>
          <p:cNvPr id="33795" name="Rectangle 3"/>
          <p:cNvSpPr>
            <a:spLocks noGrp="1" noRot="1" noChangeArrowheads="1"/>
          </p:cNvSpPr>
          <p:nvPr>
            <p:ph idx="1"/>
          </p:nvPr>
        </p:nvSpPr>
        <p:spPr/>
        <p:txBody>
          <a:bodyPr/>
          <a:lstStyle/>
          <a:p>
            <a:pPr>
              <a:lnSpc>
                <a:spcPct val="90000"/>
              </a:lnSpc>
              <a:buFont typeface="Wingdings" pitchFamily="2" charset="2"/>
              <a:buNone/>
            </a:pPr>
            <a:r>
              <a:rPr lang="en-US" smtClean="0"/>
              <a:t>CGS 17a-16 continued</a:t>
            </a:r>
          </a:p>
          <a:p>
            <a:pPr>
              <a:lnSpc>
                <a:spcPct val="90000"/>
              </a:lnSpc>
              <a:buFont typeface="Wingdings" pitchFamily="2" charset="2"/>
              <a:buNone/>
            </a:pPr>
            <a:endParaRPr lang="en-US" smtClean="0"/>
          </a:p>
          <a:p>
            <a:pPr>
              <a:lnSpc>
                <a:spcPct val="90000"/>
              </a:lnSpc>
              <a:buFont typeface="Wingdings" pitchFamily="2" charset="2"/>
              <a:buNone/>
            </a:pPr>
            <a:r>
              <a:rPr lang="en-US" smtClean="0"/>
              <a:t> (h) Each child or youth shall have a right to a hearing pursuant to procedures adopted by the commissioner, in accordance with sections 4-176e to 4-181a, inclusive, before he is involuntarily transferred by the Commissioner of Children and Families to any facility outside the state of Connecticut.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What is a Treatment Plan/Case Plan  </a:t>
            </a:r>
          </a:p>
        </p:txBody>
      </p:sp>
      <p:sp>
        <p:nvSpPr>
          <p:cNvPr id="7171" name="Content Placeholder 2"/>
          <p:cNvSpPr>
            <a:spLocks noGrp="1"/>
          </p:cNvSpPr>
          <p:nvPr>
            <p:ph idx="1"/>
          </p:nvPr>
        </p:nvSpPr>
        <p:spPr/>
        <p:txBody>
          <a:bodyPr/>
          <a:lstStyle/>
          <a:p>
            <a:pPr lvl="1">
              <a:buFontTx/>
              <a:buNone/>
            </a:pPr>
            <a:endParaRPr lang="en-US" smtClean="0"/>
          </a:p>
          <a:p>
            <a:pPr lvl="3"/>
            <a:r>
              <a:rPr lang="en-US" sz="2400" smtClean="0"/>
              <a:t>Types of plans </a:t>
            </a:r>
          </a:p>
          <a:p>
            <a:pPr lvl="3"/>
            <a:r>
              <a:rPr lang="en-US" sz="2400" smtClean="0"/>
              <a:t>Purpose</a:t>
            </a:r>
          </a:p>
          <a:p>
            <a:pPr lvl="3"/>
            <a:r>
              <a:rPr lang="en-US" sz="2400" smtClean="0"/>
              <a:t>When does the plan get made</a:t>
            </a:r>
          </a:p>
          <a:p>
            <a:pPr lvl="3"/>
            <a:r>
              <a:rPr lang="en-US" sz="2400" smtClean="0"/>
              <a:t>what should treatment plan talk about (how to achieve reunification, services, visitation, timing, strengths/weaknesses.) </a:t>
            </a:r>
          </a:p>
          <a:p>
            <a:pPr lvl="3"/>
            <a:r>
              <a:rPr lang="en-US" sz="2400" smtClean="0"/>
              <a:t>who participates in the creation of the treatment plan? </a:t>
            </a:r>
          </a:p>
          <a:p>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normAutofit fontScale="90000"/>
          </a:bodyPr>
          <a:lstStyle/>
          <a:p>
            <a:pPr fontAlgn="auto">
              <a:spcAft>
                <a:spcPts val="0"/>
              </a:spcAft>
              <a:defRPr/>
            </a:pPr>
            <a:r>
              <a:rPr lang="en-US" dirty="0" smtClean="0"/>
              <a:t>Motions Practice: when can you make motions? </a:t>
            </a:r>
          </a:p>
        </p:txBody>
      </p:sp>
      <p:sp>
        <p:nvSpPr>
          <p:cNvPr id="34819" name="Rectangle 5"/>
          <p:cNvSpPr>
            <a:spLocks noGrp="1" noRot="1" noChangeArrowheads="1"/>
          </p:cNvSpPr>
          <p:nvPr>
            <p:ph idx="1"/>
          </p:nvPr>
        </p:nvSpPr>
        <p:spPr/>
        <p:txBody>
          <a:bodyPr/>
          <a:lstStyle/>
          <a:p>
            <a:pPr>
              <a:lnSpc>
                <a:spcPct val="80000"/>
              </a:lnSpc>
            </a:pPr>
            <a:endParaRPr lang="en-US" smtClean="0"/>
          </a:p>
          <a:p>
            <a:pPr>
              <a:lnSpc>
                <a:spcPct val="80000"/>
              </a:lnSpc>
            </a:pPr>
            <a:r>
              <a:rPr lang="en-US" smtClean="0"/>
              <a:t>Make oral motion at OTC preliminary hearing (CGS 46b-129)</a:t>
            </a:r>
          </a:p>
          <a:p>
            <a:pPr>
              <a:lnSpc>
                <a:spcPct val="80000"/>
              </a:lnSpc>
            </a:pPr>
            <a:endParaRPr lang="en-US" smtClean="0"/>
          </a:p>
          <a:p>
            <a:pPr>
              <a:lnSpc>
                <a:spcPct val="80000"/>
              </a:lnSpc>
            </a:pPr>
            <a:r>
              <a:rPr lang="en-US" smtClean="0"/>
              <a:t>Make subsequent written motion (see KidsCounsel pleadings bank e.g.)</a:t>
            </a:r>
          </a:p>
          <a:p>
            <a:pPr>
              <a:lnSpc>
                <a:spcPct val="80000"/>
              </a:lnSpc>
              <a:buFont typeface="Wingdings" pitchFamily="2" charset="2"/>
              <a:buNone/>
            </a:pPr>
            <a:endParaRPr lang="en-US" smtClean="0"/>
          </a:p>
          <a:p>
            <a:pPr>
              <a:lnSpc>
                <a:spcPct val="80000"/>
              </a:lnSpc>
              <a:buFont typeface="Wingdings" pitchFamily="2" charset="2"/>
              <a:buNone/>
            </a:pPr>
            <a:endParaRPr lang="en-US" smtClean="0"/>
          </a:p>
          <a:p>
            <a:pPr>
              <a:lnSpc>
                <a:spcPct val="80000"/>
              </a:lnSpc>
              <a:buFont typeface="Wingdings" pitchFamily="2" charset="2"/>
              <a:buNone/>
            </a:pPr>
            <a:r>
              <a:rPr lang="en-US" sz="2400" b="1" i="1" smtClean="0"/>
              <a:t>	 </a:t>
            </a:r>
            <a:r>
              <a:rPr lang="en-US" sz="2400" smtClean="0"/>
              <a:t/>
            </a:r>
            <a:br>
              <a:rPr lang="en-US" sz="2400" smtClean="0"/>
            </a:br>
            <a:endParaRPr lang="en-US" sz="2400" smtClean="0"/>
          </a:p>
          <a:p>
            <a:pPr>
              <a:lnSpc>
                <a:spcPct val="80000"/>
              </a:lnSpc>
            </a:pPr>
            <a:endParaRPr lang="en-US" sz="24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r>
              <a:rPr lang="en-US" smtClean="0"/>
              <a:t>Motions Regarding Placement</a:t>
            </a:r>
          </a:p>
        </p:txBody>
      </p:sp>
      <p:sp>
        <p:nvSpPr>
          <p:cNvPr id="35843" name="Rectangle 3"/>
          <p:cNvSpPr>
            <a:spLocks noGrp="1" noRot="1" noChangeArrowheads="1"/>
          </p:cNvSpPr>
          <p:nvPr>
            <p:ph idx="1"/>
          </p:nvPr>
        </p:nvSpPr>
        <p:spPr/>
        <p:txBody>
          <a:bodyPr/>
          <a:lstStyle/>
          <a:p>
            <a:pPr marL="609600" indent="-609600">
              <a:buFont typeface="Wingdings" pitchFamily="2" charset="2"/>
              <a:buNone/>
            </a:pPr>
            <a:r>
              <a:rPr lang="en-US" smtClean="0"/>
              <a:t> What if a child or youth is in an inappropriate placement?</a:t>
            </a:r>
          </a:p>
          <a:p>
            <a:pPr marL="609600" indent="-609600">
              <a:buFont typeface="Wingdings" pitchFamily="2" charset="2"/>
              <a:buNone/>
            </a:pPr>
            <a:endParaRPr lang="en-US" smtClean="0"/>
          </a:p>
          <a:p>
            <a:pPr marL="609600" indent="-609600">
              <a:buFont typeface="Wingdings" pitchFamily="2" charset="2"/>
              <a:buNone/>
            </a:pPr>
            <a:r>
              <a:rPr lang="en-US" b="1" smtClean="0"/>
              <a:t> </a:t>
            </a:r>
          </a:p>
          <a:p>
            <a:pPr marL="609600" indent="-609600">
              <a:buFont typeface="Wingdings" pitchFamily="2" charset="2"/>
              <a:buNone/>
            </a:pPr>
            <a:endParaRPr lang="en-US" smtClean="0"/>
          </a:p>
          <a:p>
            <a:pPr marL="609600" indent="-609600">
              <a:buFont typeface="Wingdings" pitchFamily="2" charset="2"/>
              <a:buNone/>
            </a:pPr>
            <a:r>
              <a:rPr lang="en-US" smtClean="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r>
              <a:rPr lang="en-US" smtClean="0"/>
              <a:t>Motions Practice</a:t>
            </a:r>
          </a:p>
        </p:txBody>
      </p:sp>
      <p:sp>
        <p:nvSpPr>
          <p:cNvPr id="36867" name="Rectangle 3"/>
          <p:cNvSpPr>
            <a:spLocks noGrp="1" noRot="1" noChangeArrowheads="1"/>
          </p:cNvSpPr>
          <p:nvPr>
            <p:ph idx="1"/>
          </p:nvPr>
        </p:nvSpPr>
        <p:spPr/>
        <p:txBody>
          <a:bodyPr/>
          <a:lstStyle/>
          <a:p>
            <a:pPr marL="609600" indent="-609600">
              <a:buFont typeface="Wingdings" pitchFamily="2" charset="2"/>
              <a:buNone/>
            </a:pPr>
            <a:r>
              <a:rPr lang="en-US" smtClean="0"/>
              <a:t> </a:t>
            </a:r>
          </a:p>
          <a:p>
            <a:pPr marL="609600" indent="-609600">
              <a:buFont typeface="Wingdings" pitchFamily="2" charset="2"/>
              <a:buNone/>
            </a:pPr>
            <a:endParaRPr lang="en-US" smtClean="0"/>
          </a:p>
          <a:p>
            <a:pPr marL="609600" indent="-609600">
              <a:buFont typeface="Wingdings" pitchFamily="2" charset="2"/>
              <a:buNone/>
            </a:pPr>
            <a:r>
              <a:rPr lang="en-US" smtClean="0"/>
              <a:t>Motions for emergency relief/In Court Review (P.B. 34a-23; 34a-1)</a:t>
            </a:r>
          </a:p>
          <a:p>
            <a:pPr marL="609600" indent="-609600">
              <a:buFont typeface="Wingdings" pitchFamily="2" charset="2"/>
              <a:buNone/>
            </a:pP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r>
              <a:rPr lang="en-US" smtClean="0"/>
              <a:t>Motions Practice</a:t>
            </a:r>
          </a:p>
        </p:txBody>
      </p:sp>
      <p:sp>
        <p:nvSpPr>
          <p:cNvPr id="37891" name="Rectangle 3"/>
          <p:cNvSpPr>
            <a:spLocks noGrp="1" noRot="1" noChangeArrowheads="1"/>
          </p:cNvSpPr>
          <p:nvPr>
            <p:ph idx="1"/>
          </p:nvPr>
        </p:nvSpPr>
        <p:spPr/>
        <p:txBody>
          <a:bodyPr/>
          <a:lstStyle/>
          <a:p>
            <a:pPr>
              <a:lnSpc>
                <a:spcPct val="80000"/>
              </a:lnSpc>
              <a:buFont typeface="Wingdings" pitchFamily="2" charset="2"/>
              <a:buNone/>
            </a:pPr>
            <a:r>
              <a:rPr lang="en-US" sz="1800" smtClean="0"/>
              <a:t>KidsCounsel Website</a:t>
            </a:r>
          </a:p>
          <a:p>
            <a:pPr>
              <a:lnSpc>
                <a:spcPct val="80000"/>
              </a:lnSpc>
              <a:buFont typeface="Wingdings" pitchFamily="2" charset="2"/>
              <a:buNone/>
            </a:pPr>
            <a:endParaRPr lang="en-US" sz="1800" smtClean="0"/>
          </a:p>
          <a:p>
            <a:pPr>
              <a:lnSpc>
                <a:spcPct val="80000"/>
              </a:lnSpc>
            </a:pPr>
            <a:r>
              <a:rPr lang="en-US" sz="1800" b="1" i="1" smtClean="0"/>
              <a:t>Motions Regarding Placement </a:t>
            </a:r>
            <a:endParaRPr lang="en-US" sz="1800" smtClean="0"/>
          </a:p>
          <a:p>
            <a:pPr>
              <a:lnSpc>
                <a:spcPct val="80000"/>
              </a:lnSpc>
            </a:pPr>
            <a:r>
              <a:rPr lang="en-US" sz="1800" b="1" i="1" smtClean="0"/>
              <a:t>Child &amp; Minor Mother- Application for (ExParte) Temporary Injunction/Restraining Order</a:t>
            </a:r>
            <a:r>
              <a:rPr lang="en-US" sz="1800" smtClean="0"/>
              <a:t/>
            </a:r>
            <a:br>
              <a:rPr lang="en-US" sz="1800" smtClean="0"/>
            </a:br>
            <a:r>
              <a:rPr lang="en-US" sz="1800" i="1" smtClean="0"/>
              <a:t>as </a:t>
            </a:r>
            <a:r>
              <a:rPr lang="en-US" sz="1800" i="1" smtClean="0">
                <a:hlinkClick r:id="rId2"/>
              </a:rPr>
              <a:t>DOC (Word</a:t>
            </a:r>
            <a:r>
              <a:rPr lang="en-US" sz="1800" i="1" smtClean="0"/>
              <a:t>)</a:t>
            </a:r>
            <a:r>
              <a:rPr lang="en-US" sz="1800" smtClean="0"/>
              <a:t> </a:t>
            </a:r>
          </a:p>
          <a:p>
            <a:pPr>
              <a:lnSpc>
                <a:spcPct val="80000"/>
              </a:lnSpc>
            </a:pPr>
            <a:r>
              <a:rPr lang="en-US" sz="1800" b="1" i="1" smtClean="0"/>
              <a:t>Emergency Motion for Placement </a:t>
            </a:r>
            <a:br>
              <a:rPr lang="en-US" sz="1800" b="1" i="1" smtClean="0"/>
            </a:br>
            <a:r>
              <a:rPr lang="en-US" sz="1800" i="1" smtClean="0"/>
              <a:t>as </a:t>
            </a:r>
            <a:r>
              <a:rPr lang="en-US" sz="1800" i="1" smtClean="0">
                <a:hlinkClick r:id="rId3"/>
              </a:rPr>
              <a:t>DOC (Word</a:t>
            </a:r>
            <a:r>
              <a:rPr lang="en-US" sz="1800" i="1" smtClean="0"/>
              <a:t>)</a:t>
            </a:r>
            <a:endParaRPr lang="en-US" sz="1800" smtClean="0"/>
          </a:p>
          <a:p>
            <a:pPr>
              <a:lnSpc>
                <a:spcPct val="80000"/>
              </a:lnSpc>
            </a:pPr>
            <a:r>
              <a:rPr lang="en-US" sz="1800" b="1" i="1" smtClean="0"/>
              <a:t>Motion for In-Court Review </a:t>
            </a:r>
            <a:br>
              <a:rPr lang="en-US" sz="1800" b="1" i="1" smtClean="0"/>
            </a:br>
            <a:r>
              <a:rPr lang="en-US" sz="1800" i="1" smtClean="0"/>
              <a:t>as </a:t>
            </a:r>
            <a:r>
              <a:rPr lang="en-US" sz="1800" i="1" smtClean="0">
                <a:hlinkClick r:id="rId4"/>
              </a:rPr>
              <a:t>PDF (Acrobat)</a:t>
            </a:r>
            <a:r>
              <a:rPr lang="en-US" sz="1800" i="1" smtClean="0"/>
              <a:t> as </a:t>
            </a:r>
            <a:r>
              <a:rPr lang="en-US" sz="1800" i="1" smtClean="0">
                <a:hlinkClick r:id="rId5"/>
              </a:rPr>
              <a:t>DOC (Word</a:t>
            </a:r>
            <a:r>
              <a:rPr lang="en-US" sz="1800" i="1" smtClean="0"/>
              <a:t>) </a:t>
            </a:r>
            <a:endParaRPr lang="en-US" sz="1800" smtClean="0"/>
          </a:p>
          <a:p>
            <a:pPr>
              <a:lnSpc>
                <a:spcPct val="80000"/>
              </a:lnSpc>
            </a:pPr>
            <a:r>
              <a:rPr lang="en-US" sz="1800" b="1" i="1" smtClean="0"/>
              <a:t>Motion for In-Court Judicial Review regarding Child's Prolonged Stay in Emergency Shelter</a:t>
            </a:r>
            <a:r>
              <a:rPr lang="en-US" sz="1800" smtClean="0"/>
              <a:t> </a:t>
            </a:r>
            <a:br>
              <a:rPr lang="en-US" sz="1800" smtClean="0"/>
            </a:br>
            <a:r>
              <a:rPr lang="en-US" sz="1800" i="1" smtClean="0"/>
              <a:t>as </a:t>
            </a:r>
            <a:r>
              <a:rPr lang="en-US" sz="1800" i="1" smtClean="0">
                <a:hlinkClick r:id="rId6"/>
              </a:rPr>
              <a:t>DOC (Word)</a:t>
            </a:r>
            <a:endParaRPr lang="en-US" sz="1800" smtClean="0"/>
          </a:p>
          <a:p>
            <a:pPr>
              <a:lnSpc>
                <a:spcPct val="80000"/>
              </a:lnSpc>
            </a:pPr>
            <a:r>
              <a:rPr lang="en-US" sz="1800" b="1" i="1" smtClean="0"/>
              <a:t>Motion for In-Court Review regarding Placement </a:t>
            </a:r>
            <a:br>
              <a:rPr lang="en-US" sz="1800" b="1" i="1" smtClean="0"/>
            </a:br>
            <a:r>
              <a:rPr lang="en-US" sz="1800" i="1" smtClean="0"/>
              <a:t>as </a:t>
            </a:r>
            <a:r>
              <a:rPr lang="en-US" sz="1800" i="1" smtClean="0">
                <a:hlinkClick r:id="rId7"/>
              </a:rPr>
              <a:t>PDF (Acrobat)</a:t>
            </a:r>
            <a:r>
              <a:rPr lang="en-US" sz="1800" i="1" smtClean="0"/>
              <a:t> as </a:t>
            </a:r>
            <a:r>
              <a:rPr lang="en-US" sz="1800" i="1" smtClean="0">
                <a:hlinkClick r:id="rId8"/>
              </a:rPr>
              <a:t>DOC (Word</a:t>
            </a:r>
            <a:r>
              <a:rPr lang="en-US" sz="1800" i="1" smtClean="0"/>
              <a:t>) </a:t>
            </a:r>
            <a:endParaRPr lang="en-US" sz="1800" smtClean="0"/>
          </a:p>
          <a:p>
            <a:pPr>
              <a:lnSpc>
                <a:spcPct val="80000"/>
              </a:lnSpc>
            </a:pPr>
            <a:r>
              <a:rPr lang="en-US" sz="1800" smtClean="0"/>
              <a:t/>
            </a:r>
            <a:br>
              <a:rPr lang="en-US" sz="1800" smtClean="0"/>
            </a:br>
            <a:endParaRPr lang="en-US" sz="1800" smtClean="0"/>
          </a:p>
          <a:p>
            <a:pPr>
              <a:lnSpc>
                <a:spcPct val="80000"/>
              </a:lnSpc>
              <a:buFont typeface="Wingdings" pitchFamily="2" charset="2"/>
              <a:buNone/>
            </a:pPr>
            <a:endParaRPr lang="en-US" sz="18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r>
              <a:rPr lang="en-US" smtClean="0"/>
              <a:t>Motions Practice</a:t>
            </a:r>
          </a:p>
        </p:txBody>
      </p:sp>
      <p:sp>
        <p:nvSpPr>
          <p:cNvPr id="38915" name="Rectangle 3"/>
          <p:cNvSpPr>
            <a:spLocks noGrp="1" noRot="1" noChangeArrowheads="1"/>
          </p:cNvSpPr>
          <p:nvPr>
            <p:ph idx="1"/>
          </p:nvPr>
        </p:nvSpPr>
        <p:spPr/>
        <p:txBody>
          <a:bodyPr/>
          <a:lstStyle/>
          <a:p>
            <a:pPr>
              <a:lnSpc>
                <a:spcPct val="80000"/>
              </a:lnSpc>
              <a:buFont typeface="Wingdings" pitchFamily="2" charset="2"/>
              <a:buNone/>
            </a:pPr>
            <a:r>
              <a:rPr lang="en-US" sz="1600" smtClean="0"/>
              <a:t>KidsCounsel website continued</a:t>
            </a:r>
          </a:p>
          <a:p>
            <a:pPr>
              <a:lnSpc>
                <a:spcPct val="80000"/>
              </a:lnSpc>
              <a:buFont typeface="Wingdings" pitchFamily="2" charset="2"/>
              <a:buNone/>
            </a:pPr>
            <a:endParaRPr lang="en-US" sz="1600" smtClean="0"/>
          </a:p>
          <a:p>
            <a:pPr>
              <a:lnSpc>
                <a:spcPct val="80000"/>
              </a:lnSpc>
            </a:pPr>
            <a:r>
              <a:rPr lang="en-US" sz="1600" b="1" i="1" smtClean="0"/>
              <a:t>Motion for Immediate Judicial Review &amp; Order Maintaining Placement review &amp; Planning</a:t>
            </a:r>
            <a:r>
              <a:rPr lang="en-US" sz="1600" smtClean="0"/>
              <a:t/>
            </a:r>
            <a:br>
              <a:rPr lang="en-US" sz="1600" smtClean="0"/>
            </a:br>
            <a:r>
              <a:rPr lang="en-US" sz="1600" i="1" smtClean="0"/>
              <a:t>as </a:t>
            </a:r>
            <a:r>
              <a:rPr lang="en-US" sz="1600" i="1" smtClean="0">
                <a:hlinkClick r:id="rId2"/>
              </a:rPr>
              <a:t>DOC (Word</a:t>
            </a:r>
            <a:r>
              <a:rPr lang="en-US" sz="1600" i="1" smtClean="0"/>
              <a:t>)</a:t>
            </a:r>
            <a:r>
              <a:rPr lang="en-US" sz="1600" smtClean="0"/>
              <a:t> </a:t>
            </a:r>
          </a:p>
          <a:p>
            <a:pPr>
              <a:lnSpc>
                <a:spcPct val="80000"/>
              </a:lnSpc>
            </a:pPr>
            <a:r>
              <a:rPr lang="en-US" sz="1600" b="1" i="1" smtClean="0"/>
              <a:t>Motion for In-Court Judicial Review re: Removal of Child </a:t>
            </a:r>
            <a:br>
              <a:rPr lang="en-US" sz="1600" b="1" i="1" smtClean="0"/>
            </a:br>
            <a:r>
              <a:rPr lang="en-US" sz="1600" i="1" smtClean="0"/>
              <a:t>as </a:t>
            </a:r>
            <a:r>
              <a:rPr lang="en-US" sz="1600" i="1" smtClean="0">
                <a:hlinkClick r:id="rId3"/>
              </a:rPr>
              <a:t>DOC (Word</a:t>
            </a:r>
            <a:r>
              <a:rPr lang="en-US" sz="1600" i="1" smtClean="0"/>
              <a:t>)</a:t>
            </a:r>
            <a:endParaRPr lang="en-US" sz="1600" smtClean="0"/>
          </a:p>
          <a:p>
            <a:pPr>
              <a:lnSpc>
                <a:spcPct val="80000"/>
              </a:lnSpc>
            </a:pPr>
            <a:r>
              <a:rPr lang="en-US" sz="1600" b="1" i="1" smtClean="0"/>
              <a:t>Motion to Return Youth from Out of State Placement</a:t>
            </a:r>
            <a:r>
              <a:rPr lang="en-US" sz="1600" smtClean="0"/>
              <a:t/>
            </a:r>
            <a:br>
              <a:rPr lang="en-US" sz="1600" smtClean="0"/>
            </a:br>
            <a:r>
              <a:rPr lang="en-US" sz="1600" i="1" smtClean="0"/>
              <a:t>as </a:t>
            </a:r>
            <a:r>
              <a:rPr lang="en-US" sz="1600" i="1" smtClean="0">
                <a:hlinkClick r:id="rId4"/>
              </a:rPr>
              <a:t>DOC (Word)</a:t>
            </a:r>
            <a:r>
              <a:rPr lang="en-US" sz="1600" i="1" smtClean="0"/>
              <a:t> </a:t>
            </a:r>
            <a:endParaRPr lang="en-US" sz="1600" smtClean="0"/>
          </a:p>
          <a:p>
            <a:pPr>
              <a:lnSpc>
                <a:spcPct val="80000"/>
              </a:lnSpc>
            </a:pPr>
            <a:r>
              <a:rPr lang="en-US" sz="1600" b="1" i="1" smtClean="0"/>
              <a:t>Motion for Revocation of Out-of State Placement and Immediate Transfer to Connecticut </a:t>
            </a:r>
            <a:br>
              <a:rPr lang="en-US" sz="1600" b="1" i="1" smtClean="0"/>
            </a:br>
            <a:r>
              <a:rPr lang="en-US" sz="1600" i="1" smtClean="0"/>
              <a:t>as </a:t>
            </a:r>
            <a:r>
              <a:rPr lang="en-US" sz="1600" i="1" smtClean="0">
                <a:hlinkClick r:id="rId5"/>
              </a:rPr>
              <a:t>DOC (Word)</a:t>
            </a:r>
            <a:r>
              <a:rPr lang="en-US" sz="1600" i="1" smtClean="0"/>
              <a:t> </a:t>
            </a:r>
            <a:endParaRPr lang="en-US" sz="1600" smtClean="0"/>
          </a:p>
          <a:p>
            <a:pPr>
              <a:lnSpc>
                <a:spcPct val="80000"/>
              </a:lnSpc>
            </a:pPr>
            <a:r>
              <a:rPr lang="en-US" sz="1600" b="1" i="1" smtClean="0"/>
              <a:t>Motion for Temporary Injunction- Memorandum/Motion </a:t>
            </a:r>
            <a:br>
              <a:rPr lang="en-US" sz="1600" b="1" i="1" smtClean="0"/>
            </a:br>
            <a:r>
              <a:rPr lang="en-US" sz="1600" i="1" smtClean="0"/>
              <a:t>as </a:t>
            </a:r>
            <a:r>
              <a:rPr lang="en-US" sz="1600" i="1" smtClean="0">
                <a:hlinkClick r:id="rId6"/>
              </a:rPr>
              <a:t>DOC (Word</a:t>
            </a:r>
            <a:r>
              <a:rPr lang="en-US" sz="1600" i="1" smtClean="0"/>
              <a:t>)</a:t>
            </a:r>
            <a:endParaRPr lang="en-US" sz="1600" smtClean="0"/>
          </a:p>
          <a:p>
            <a:pPr>
              <a:lnSpc>
                <a:spcPct val="80000"/>
              </a:lnSpc>
            </a:pPr>
            <a:r>
              <a:rPr lang="en-US" sz="1600" b="1" i="1" smtClean="0"/>
              <a:t>Motion for Child-Application for (ExParte) Temporary Injunction/Restraining Order</a:t>
            </a:r>
            <a:r>
              <a:rPr lang="en-US" sz="1600" smtClean="0"/>
              <a:t/>
            </a:r>
            <a:br>
              <a:rPr lang="en-US" sz="1600" smtClean="0"/>
            </a:br>
            <a:r>
              <a:rPr lang="en-US" sz="1600" i="1" smtClean="0"/>
              <a:t>as </a:t>
            </a:r>
            <a:r>
              <a:rPr lang="en-US" sz="1600" i="1" smtClean="0">
                <a:hlinkClick r:id="rId7"/>
              </a:rPr>
              <a:t>DOC (Word</a:t>
            </a:r>
            <a:r>
              <a:rPr lang="en-US" sz="1600" i="1" smtClean="0"/>
              <a:t>) </a:t>
            </a:r>
            <a:r>
              <a:rPr lang="en-US" sz="1600" smtClean="0"/>
              <a:t/>
            </a:r>
            <a:br>
              <a:rPr lang="en-US" sz="1600" smtClean="0"/>
            </a:br>
            <a:endParaRPr lang="en-US" sz="16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normAutofit fontScale="90000"/>
          </a:bodyPr>
          <a:lstStyle/>
          <a:p>
            <a:pPr fontAlgn="auto">
              <a:spcAft>
                <a:spcPts val="0"/>
              </a:spcAft>
              <a:defRPr/>
            </a:pPr>
            <a:r>
              <a:rPr lang="en-US" dirty="0" smtClean="0"/>
              <a:t>Motions Practice: Motions for independent evaluations</a:t>
            </a:r>
          </a:p>
        </p:txBody>
      </p:sp>
      <p:sp>
        <p:nvSpPr>
          <p:cNvPr id="39939" name="Rectangle 3"/>
          <p:cNvSpPr>
            <a:spLocks noGrp="1" noRot="1" noChangeArrowheads="1"/>
          </p:cNvSpPr>
          <p:nvPr>
            <p:ph idx="1"/>
          </p:nvPr>
        </p:nvSpPr>
        <p:spPr/>
        <p:txBody>
          <a:bodyPr/>
          <a:lstStyle/>
          <a:p>
            <a:pPr marL="609600" indent="-609600">
              <a:buFont typeface="Wingdings" pitchFamily="2" charset="2"/>
              <a:buNone/>
            </a:pPr>
            <a:r>
              <a:rPr lang="en-US" smtClean="0"/>
              <a:t> </a:t>
            </a:r>
          </a:p>
          <a:p>
            <a:pPr marL="609600" indent="-609600">
              <a:buFont typeface="Wingdings" pitchFamily="2" charset="2"/>
              <a:buNone/>
            </a:pPr>
            <a:endParaRPr lang="en-US" smtClean="0"/>
          </a:p>
          <a:p>
            <a:pPr marL="609600" indent="-609600">
              <a:buFont typeface="Wingdings" pitchFamily="2" charset="2"/>
              <a:buNone/>
            </a:pPr>
            <a:r>
              <a:rPr lang="en-US" smtClean="0"/>
              <a:t>Motions for independent evaluation (C.G.S. § 46b-121; 46b-129) </a:t>
            </a:r>
          </a:p>
          <a:p>
            <a:pPr marL="609600" indent="-609600">
              <a:buFont typeface="Wingdings" pitchFamily="2" charset="2"/>
              <a:buNone/>
            </a:pPr>
            <a:endParaRPr lang="en-US" smtClean="0"/>
          </a:p>
          <a:p>
            <a:pPr marL="609600" indent="-609600">
              <a:buFont typeface="Wingdings" pitchFamily="2" charset="2"/>
              <a:buNone/>
            </a:pPr>
            <a:r>
              <a:rPr lang="en-US" smtClean="0"/>
              <a:t>See also KidsCounsel website pleadings bank</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normAutofit fontScale="90000"/>
          </a:bodyPr>
          <a:lstStyle/>
          <a:p>
            <a:pPr fontAlgn="auto">
              <a:spcAft>
                <a:spcPts val="0"/>
              </a:spcAft>
              <a:defRPr/>
            </a:pPr>
            <a:r>
              <a:rPr lang="en-US" dirty="0" smtClean="0"/>
              <a:t>Motions Practice: Motions for Contempt</a:t>
            </a:r>
          </a:p>
        </p:txBody>
      </p:sp>
      <p:sp>
        <p:nvSpPr>
          <p:cNvPr id="40963" name="Rectangle 3"/>
          <p:cNvSpPr>
            <a:spLocks noGrp="1" noRot="1" noChangeArrowheads="1"/>
          </p:cNvSpPr>
          <p:nvPr>
            <p:ph idx="1"/>
          </p:nvPr>
        </p:nvSpPr>
        <p:spPr/>
        <p:txBody>
          <a:bodyPr/>
          <a:lstStyle/>
          <a:p>
            <a:pPr marL="609600" indent="-609600">
              <a:buFont typeface="Wingdings" pitchFamily="2" charset="2"/>
              <a:buNone/>
            </a:pPr>
            <a:r>
              <a:rPr lang="en-US" smtClean="0"/>
              <a:t> </a:t>
            </a:r>
          </a:p>
          <a:p>
            <a:pPr marL="609600" indent="-609600">
              <a:buFont typeface="Wingdings" pitchFamily="2" charset="2"/>
              <a:buNone/>
            </a:pPr>
            <a:endParaRPr lang="en-US" smtClean="0"/>
          </a:p>
          <a:p>
            <a:pPr marL="609600" indent="-609600">
              <a:buFont typeface="Wingdings" pitchFamily="2" charset="2"/>
              <a:buNone/>
            </a:pPr>
            <a:r>
              <a:rPr lang="en-US" smtClean="0"/>
              <a:t>Motions for contempt (P.B. § 34a-22; 34a-1)</a:t>
            </a:r>
          </a:p>
          <a:p>
            <a:pPr marL="609600" indent="-609600">
              <a:buFont typeface="Wingdings" pitchFamily="2" charset="2"/>
              <a:buNone/>
            </a:pPr>
            <a:r>
              <a:rPr lang="en-US" smtClean="0"/>
              <a:t>See also </a:t>
            </a:r>
            <a:r>
              <a:rPr lang="en-US" i="1" smtClean="0"/>
              <a:t>In re Leah S</a:t>
            </a:r>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r>
              <a:rPr lang="en-US" smtClean="0"/>
              <a:t> </a:t>
            </a:r>
          </a:p>
        </p:txBody>
      </p:sp>
      <p:sp>
        <p:nvSpPr>
          <p:cNvPr id="41987" name="Rectangle 3"/>
          <p:cNvSpPr>
            <a:spLocks noGrp="1" noRot="1" noChangeArrowheads="1"/>
          </p:cNvSpPr>
          <p:nvPr>
            <p:ph idx="1"/>
          </p:nvPr>
        </p:nvSpPr>
        <p:spPr/>
        <p:txBody>
          <a:bodyPr/>
          <a:lstStyle/>
          <a:p>
            <a:r>
              <a:rPr lang="en-US" smtClean="0"/>
              <a:t> Good luck!!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Treatment Plans and Specific Steps</a:t>
            </a:r>
          </a:p>
        </p:txBody>
      </p:sp>
      <p:sp>
        <p:nvSpPr>
          <p:cNvPr id="8195" name="Content Placeholder 2"/>
          <p:cNvSpPr>
            <a:spLocks noGrp="1"/>
          </p:cNvSpPr>
          <p:nvPr>
            <p:ph idx="1"/>
          </p:nvPr>
        </p:nvSpPr>
        <p:spPr/>
        <p:txBody>
          <a:bodyPr/>
          <a:lstStyle/>
          <a:p>
            <a:pPr marL="342900" lvl="1" indent="-342900">
              <a:buClr>
                <a:schemeClr val="hlink"/>
              </a:buClr>
              <a:buFont typeface="Wingdings" pitchFamily="2" charset="2"/>
              <a:buChar char="§"/>
            </a:pPr>
            <a:endParaRPr lang="en-US" smtClean="0"/>
          </a:p>
          <a:p>
            <a:pPr marL="342900" lvl="1" indent="-342900">
              <a:buClr>
                <a:schemeClr val="hlink"/>
              </a:buClr>
              <a:buFont typeface="Wingdings" pitchFamily="2" charset="2"/>
              <a:buChar char="§"/>
            </a:pPr>
            <a:r>
              <a:rPr lang="en-US" smtClean="0"/>
              <a:t>Hand out has specific steps form and treatment plan form</a:t>
            </a:r>
          </a:p>
          <a:p>
            <a:pPr marL="342900" lvl="1" indent="-342900">
              <a:buClr>
                <a:schemeClr val="hlink"/>
              </a:buClr>
              <a:buFont typeface="Georgia" pitchFamily="18" charset="0"/>
              <a:buNone/>
            </a:pPr>
            <a:endParaRPr lang="en-US" smtClean="0"/>
          </a:p>
          <a:p>
            <a:pPr marL="342900" lvl="1" indent="-342900">
              <a:buClr>
                <a:schemeClr val="hlink"/>
              </a:buClr>
              <a:buFont typeface="Wingdings" pitchFamily="2" charset="2"/>
              <a:buChar char="§"/>
            </a:pPr>
            <a:r>
              <a:rPr lang="en-US" smtClean="0"/>
              <a:t>What is the difference between these two items</a:t>
            </a:r>
          </a:p>
          <a:p>
            <a:pPr marL="342900" lvl="1" indent="-342900">
              <a:buClr>
                <a:schemeClr val="hlink"/>
              </a:buClr>
              <a:buFontTx/>
              <a:buNone/>
            </a:pPr>
            <a:endParaRPr lang="en-US" smtClean="0"/>
          </a:p>
          <a:p>
            <a:pPr marL="342900" lvl="1" indent="-342900">
              <a:buClr>
                <a:schemeClr val="hlink"/>
              </a:buClr>
              <a:buFont typeface="Wingdings" pitchFamily="2" charset="2"/>
              <a:buChar char="§"/>
            </a:pPr>
            <a:r>
              <a:rPr lang="en-US" smtClean="0"/>
              <a:t>What is the lawyer’s role in addressing these two documents?</a:t>
            </a:r>
          </a:p>
          <a:p>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Treatment </a:t>
            </a:r>
            <a:r>
              <a:rPr lang="en-US" dirty="0" err="1" smtClean="0"/>
              <a:t>Plans:Sources</a:t>
            </a:r>
            <a:r>
              <a:rPr lang="en-US" dirty="0" smtClean="0"/>
              <a:t/>
            </a:r>
            <a:br>
              <a:rPr lang="en-US" dirty="0" smtClean="0"/>
            </a:br>
            <a:r>
              <a:rPr lang="en-US" dirty="0" smtClean="0"/>
              <a:t> of Law  </a:t>
            </a:r>
          </a:p>
        </p:txBody>
      </p:sp>
      <p:sp>
        <p:nvSpPr>
          <p:cNvPr id="9219" name="Content Placeholder 2"/>
          <p:cNvSpPr>
            <a:spLocks noGrp="1"/>
          </p:cNvSpPr>
          <p:nvPr>
            <p:ph idx="1"/>
          </p:nvPr>
        </p:nvSpPr>
        <p:spPr/>
        <p:txBody>
          <a:bodyPr/>
          <a:lstStyle/>
          <a:p>
            <a:pPr lvl="1">
              <a:buFontTx/>
              <a:buNone/>
            </a:pPr>
            <a:r>
              <a:rPr lang="en-US" smtClean="0"/>
              <a:t> </a:t>
            </a:r>
          </a:p>
          <a:p>
            <a:r>
              <a:rPr lang="en-US" smtClean="0"/>
              <a:t>Sources of law: </a:t>
            </a:r>
          </a:p>
          <a:p>
            <a:r>
              <a:rPr lang="en-US" smtClean="0"/>
              <a:t>1.  Adoption and Safe Families Act of 1997.  42 USCA 622; 42 USCA 675; 54 CFR 1355, 1356, 1357.   </a:t>
            </a:r>
          </a:p>
          <a:p>
            <a:r>
              <a:rPr lang="en-US" smtClean="0"/>
              <a:t>2. CGS 17a-15</a:t>
            </a:r>
          </a:p>
          <a:p>
            <a:r>
              <a:rPr lang="en-US" smtClean="0"/>
              <a:t>3. DCF Policy.    </a:t>
            </a:r>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ChangeArrowheads="1"/>
          </p:cNvSpPr>
          <p:nvPr/>
        </p:nvSpPr>
        <p:spPr bwMode="auto">
          <a:xfrm>
            <a:off x="685800" y="0"/>
            <a:ext cx="7772400" cy="1143000"/>
          </a:xfrm>
          <a:prstGeom prst="rect">
            <a:avLst/>
          </a:prstGeom>
          <a:noFill/>
          <a:ln w="9525">
            <a:noFill/>
            <a:miter lim="800000"/>
            <a:headEnd/>
            <a:tailEnd/>
          </a:ln>
        </p:spPr>
        <p:txBody>
          <a:bodyPr anchor="b"/>
          <a:lstStyle/>
          <a:p>
            <a:pPr algn="ctr" eaLnBrk="1" hangingPunct="1">
              <a:defRPr/>
            </a:pPr>
            <a:r>
              <a:rPr lang="en-US" sz="3600" b="1" dirty="0">
                <a:solidFill>
                  <a:schemeClr val="tx2"/>
                </a:solidFill>
                <a:effectLst>
                  <a:outerShdw blurRad="38100" dist="38100" dir="2700000" algn="tl">
                    <a:srgbClr val="000000"/>
                  </a:outerShdw>
                </a:effectLst>
              </a:rPr>
              <a:t>What does Federal Law Say About Children’s Well-Being ?</a:t>
            </a:r>
            <a:endParaRPr lang="en-US" sz="2800" b="1" dirty="0">
              <a:solidFill>
                <a:schemeClr val="tx2"/>
              </a:solidFill>
              <a:effectLst>
                <a:outerShdw blurRad="38100" dist="38100" dir="2700000" algn="tl">
                  <a:srgbClr val="000000"/>
                </a:outerShdw>
              </a:effectLst>
            </a:endParaRPr>
          </a:p>
        </p:txBody>
      </p:sp>
      <p:sp>
        <p:nvSpPr>
          <p:cNvPr id="22532" name="Rectangle 4"/>
          <p:cNvSpPr>
            <a:spLocks noChangeArrowheads="1"/>
          </p:cNvSpPr>
          <p:nvPr/>
        </p:nvSpPr>
        <p:spPr bwMode="auto">
          <a:xfrm>
            <a:off x="-304800" y="1524000"/>
            <a:ext cx="9144000" cy="5334000"/>
          </a:xfrm>
          <a:prstGeom prst="rect">
            <a:avLst/>
          </a:prstGeom>
          <a:noFill/>
          <a:ln w="9525">
            <a:noFill/>
            <a:miter lim="800000"/>
            <a:headEnd/>
            <a:tailEnd/>
          </a:ln>
        </p:spPr>
        <p:txBody>
          <a:bodyPr/>
          <a:lstStyle/>
          <a:p>
            <a:pPr marL="1143000" lvl="2" indent="-228600" eaLnBrk="1" hangingPunct="1">
              <a:spcBef>
                <a:spcPct val="20000"/>
              </a:spcBef>
              <a:buClr>
                <a:schemeClr val="hlink"/>
              </a:buClr>
              <a:defRPr/>
            </a:pPr>
            <a:r>
              <a:rPr lang="en-US" sz="2400" u="sng" dirty="0">
                <a:effectLst>
                  <a:outerShdw blurRad="38100" dist="38100" dir="2700000" algn="tl">
                    <a:srgbClr val="000000"/>
                  </a:outerShdw>
                </a:effectLst>
              </a:rPr>
              <a:t>Adoption and Safe Families Act</a:t>
            </a:r>
            <a:endParaRPr lang="en-US" sz="2400" dirty="0">
              <a:effectLst>
                <a:outerShdw blurRad="38100" dist="38100" dir="2700000" algn="tl">
                  <a:srgbClr val="000000"/>
                </a:outerShdw>
              </a:effectLst>
            </a:endParaRPr>
          </a:p>
          <a:p>
            <a:pPr marL="1143000" lvl="2" indent="-228600" eaLnBrk="1" hangingPunct="1">
              <a:spcBef>
                <a:spcPct val="20000"/>
              </a:spcBef>
              <a:buClr>
                <a:schemeClr val="hlink"/>
              </a:buClr>
              <a:buFont typeface="Wingdings" pitchFamily="2" charset="2"/>
              <a:buChar char="§"/>
              <a:defRPr/>
            </a:pPr>
            <a:r>
              <a:rPr lang="en-US" sz="2400" dirty="0">
                <a:effectLst>
                  <a:outerShdw blurRad="38100" dist="38100" dir="2700000" algn="tl">
                    <a:srgbClr val="000000"/>
                  </a:outerShdw>
                </a:effectLst>
              </a:rPr>
              <a:t>States must ensure that:</a:t>
            </a:r>
          </a:p>
          <a:p>
            <a:pPr marL="1600200" lvl="3" indent="-228600" eaLnBrk="1" hangingPunct="1">
              <a:spcBef>
                <a:spcPct val="20000"/>
              </a:spcBef>
              <a:buFont typeface="Symbol" pitchFamily="18" charset="2"/>
              <a:buChar char="·"/>
              <a:defRPr/>
            </a:pPr>
            <a:r>
              <a:rPr lang="en-US" sz="2400" dirty="0">
                <a:effectLst>
                  <a:outerShdw blurRad="38100" dist="38100" dir="2700000" algn="tl">
                    <a:srgbClr val="000000"/>
                  </a:outerShdw>
                </a:effectLst>
              </a:rPr>
              <a:t>"families have enhanced capacity to provide for their children's needs; </a:t>
            </a:r>
          </a:p>
          <a:p>
            <a:pPr marL="1600200" lvl="3" indent="-228600" eaLnBrk="1" hangingPunct="1">
              <a:spcBef>
                <a:spcPct val="20000"/>
              </a:spcBef>
              <a:buFont typeface="Symbol" pitchFamily="18" charset="2"/>
              <a:buChar char="·"/>
              <a:defRPr/>
            </a:pPr>
            <a:r>
              <a:rPr lang="en-US" sz="2400" dirty="0">
                <a:effectLst>
                  <a:outerShdw blurRad="38100" dist="38100" dir="2700000" algn="tl">
                    <a:srgbClr val="000000"/>
                  </a:outerShdw>
                </a:effectLst>
              </a:rPr>
              <a:t>children receive appropriate services to meet their educational needs; and </a:t>
            </a:r>
          </a:p>
          <a:p>
            <a:pPr marL="1600200" lvl="3" indent="-228600" eaLnBrk="1" hangingPunct="1">
              <a:spcBef>
                <a:spcPct val="20000"/>
              </a:spcBef>
              <a:buFont typeface="Symbol" pitchFamily="18" charset="2"/>
              <a:buChar char="·"/>
              <a:defRPr/>
            </a:pPr>
            <a:r>
              <a:rPr lang="en-US" sz="2400" dirty="0">
                <a:effectLst>
                  <a:outerShdw blurRad="38100" dist="38100" dir="2700000" algn="tl">
                    <a:srgbClr val="000000"/>
                  </a:outerShdw>
                </a:effectLst>
              </a:rPr>
              <a:t>children receive adequate services to meet their physical and mental health needs." (45 C.F.R. Part 1357 §1355.34 b(1)(iii))</a:t>
            </a:r>
          </a:p>
          <a:p>
            <a:pPr marL="342900" indent="-342900" eaLnBrk="1" hangingPunct="1">
              <a:spcBef>
                <a:spcPct val="20000"/>
              </a:spcBef>
              <a:buClr>
                <a:schemeClr val="hlink"/>
              </a:buClr>
              <a:buFont typeface="Wingdings" pitchFamily="2" charset="2"/>
              <a:buChar char="§"/>
              <a:defRPr/>
            </a:pPr>
            <a:endParaRPr lang="en-US" sz="2400" dirty="0">
              <a:effectLst>
                <a:outerShdw blurRad="38100" dist="38100" dir="2700000" algn="tl">
                  <a:srgbClr val="000000"/>
                </a:outerShdw>
              </a:effectLst>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Role of lawyer in TPC/ACR</a:t>
            </a:r>
            <a:br>
              <a:rPr lang="en-US" dirty="0" smtClean="0"/>
            </a:br>
            <a:r>
              <a:rPr lang="en-US" dirty="0" smtClean="0"/>
              <a:t> </a:t>
            </a:r>
          </a:p>
        </p:txBody>
      </p:sp>
      <p:sp>
        <p:nvSpPr>
          <p:cNvPr id="11267" name="Content Placeholder 2"/>
          <p:cNvSpPr>
            <a:spLocks noGrp="1"/>
          </p:cNvSpPr>
          <p:nvPr>
            <p:ph idx="1"/>
          </p:nvPr>
        </p:nvSpPr>
        <p:spPr/>
        <p:txBody>
          <a:bodyPr/>
          <a:lstStyle/>
          <a:p>
            <a:r>
              <a:rPr lang="en-US" sz="2400" smtClean="0"/>
              <a:t>work with your client to identify the obstacles to reunification </a:t>
            </a:r>
          </a:p>
          <a:p>
            <a:r>
              <a:rPr lang="en-US" sz="2400" smtClean="0"/>
              <a:t>The client’s needs should be addressed in the Plan. </a:t>
            </a:r>
          </a:p>
          <a:p>
            <a:r>
              <a:rPr lang="en-US" sz="2400" smtClean="0"/>
              <a:t> Make sure that obligations in specific steps are reflected in treatment plan </a:t>
            </a:r>
          </a:p>
          <a:p>
            <a:r>
              <a:rPr lang="en-US" sz="2400" smtClean="0"/>
              <a:t>Make sure that everyone’s obligations and action steps and timelines are clear in the plan and reflect needs of case and specific steps obligations</a:t>
            </a:r>
          </a:p>
          <a:p>
            <a:pPr>
              <a:buFont typeface="Georgia" pitchFamily="18" charset="0"/>
              <a:buNone/>
            </a:pPr>
            <a:endParaRPr lang="en-US" sz="2400" smtClean="0"/>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Role of lawyer in TPC/ACR</a:t>
            </a:r>
          </a:p>
        </p:txBody>
      </p:sp>
      <p:sp>
        <p:nvSpPr>
          <p:cNvPr id="12291" name="Content Placeholder 2"/>
          <p:cNvSpPr>
            <a:spLocks noGrp="1"/>
          </p:cNvSpPr>
          <p:nvPr>
            <p:ph idx="1"/>
          </p:nvPr>
        </p:nvSpPr>
        <p:spPr/>
        <p:txBody>
          <a:bodyPr/>
          <a:lstStyle/>
          <a:p>
            <a:r>
              <a:rPr lang="en-US" sz="2400" smtClean="0"/>
              <a:t>Make sure that the reunification date is properly estimated </a:t>
            </a:r>
          </a:p>
          <a:p>
            <a:r>
              <a:rPr lang="en-US" sz="2400" smtClean="0"/>
              <a:t>Make sure that DCF’s obligations to make referrals in a timely manner to appropriate services is documented clearly. </a:t>
            </a:r>
          </a:p>
          <a:p>
            <a:r>
              <a:rPr lang="en-US" sz="2400" smtClean="0"/>
              <a:t>visitation plan:  C.G.S. 17a-10 requires documentation in treatment plan</a:t>
            </a:r>
          </a:p>
          <a:p>
            <a:r>
              <a:rPr lang="en-US" sz="2400" smtClean="0"/>
              <a:t>Make sure your “view point” is documented if you disagree with something in the treatment plan.    </a:t>
            </a:r>
          </a:p>
          <a:p>
            <a:r>
              <a:rPr lang="en-US" sz="2400" smtClean="0"/>
              <a:t>copies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Role of Lawyer at TPC/ACR</a:t>
            </a:r>
          </a:p>
        </p:txBody>
      </p:sp>
      <p:sp>
        <p:nvSpPr>
          <p:cNvPr id="13315" name="Content Placeholder 2"/>
          <p:cNvSpPr>
            <a:spLocks noGrp="1"/>
          </p:cNvSpPr>
          <p:nvPr>
            <p:ph idx="1"/>
          </p:nvPr>
        </p:nvSpPr>
        <p:spPr/>
        <p:txBody>
          <a:bodyPr/>
          <a:lstStyle/>
          <a:p>
            <a:r>
              <a:rPr lang="en-US" sz="2400" smtClean="0"/>
              <a:t>Remember: educational needs of child client</a:t>
            </a:r>
          </a:p>
          <a:p>
            <a:r>
              <a:rPr lang="en-US" sz="2400" smtClean="0"/>
              <a:t>Plan should address special education needs/ early intervention (Birth to Three), preschool</a:t>
            </a:r>
          </a:p>
          <a:p>
            <a:r>
              <a:rPr lang="en-US" sz="2400" smtClean="0"/>
              <a:t>Plan should address educational stability issues</a:t>
            </a:r>
          </a:p>
          <a:p>
            <a:r>
              <a:rPr lang="en-US" sz="2400" smtClean="0"/>
              <a:t>Plan should address MDE recommendations</a:t>
            </a:r>
          </a:p>
          <a:p>
            <a:pPr>
              <a:buFont typeface="Georgia" pitchFamily="18" charset="0"/>
              <a:buNone/>
            </a:pPr>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371</TotalTime>
  <Words>1423</Words>
  <Application>Microsoft Office PowerPoint</Application>
  <PresentationFormat>On-screen Show (4:3)</PresentationFormat>
  <Paragraphs>183</Paragraphs>
  <Slides>37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Trebuchet MS</vt:lpstr>
      <vt:lpstr>Georgia</vt:lpstr>
      <vt:lpstr>Wingdings 2</vt:lpstr>
      <vt:lpstr>Calibri</vt:lpstr>
      <vt:lpstr>Wingdings</vt:lpstr>
      <vt:lpstr>Symbol</vt:lpstr>
      <vt:lpstr>Urban</vt:lpstr>
      <vt:lpstr>Advocating for Services and Visitation</vt:lpstr>
      <vt:lpstr>Alphabet Soup</vt:lpstr>
      <vt:lpstr>What is a Treatment Plan/Case Plan  </vt:lpstr>
      <vt:lpstr>Treatment Plans and Specific Steps</vt:lpstr>
      <vt:lpstr>Treatment Plans:Sources  of Law  </vt:lpstr>
      <vt:lpstr>Slide 6</vt:lpstr>
      <vt:lpstr>Role of lawyer in TPC/ACR  </vt:lpstr>
      <vt:lpstr>Role of lawyer in TPC/ACR</vt:lpstr>
      <vt:lpstr>Role of Lawyer at TPC/ACR</vt:lpstr>
      <vt:lpstr>Role of Lawyer</vt:lpstr>
      <vt:lpstr>Role of Lawyer at TPC/ACR   </vt:lpstr>
      <vt:lpstr>What if I can’t attend the TPC/ACR?  </vt:lpstr>
      <vt:lpstr>Visitation  </vt:lpstr>
      <vt:lpstr>Visitation </vt:lpstr>
      <vt:lpstr>Permanency</vt:lpstr>
      <vt:lpstr>Visitation </vt:lpstr>
      <vt:lpstr>Advocating for Services and Visitation</vt:lpstr>
      <vt:lpstr>  Motions Practice: Visitation</vt:lpstr>
      <vt:lpstr>Motions Practice</vt:lpstr>
      <vt:lpstr>Motions Practice: authority of juvenile court to issue orders</vt:lpstr>
      <vt:lpstr>Jurisdictional Issues: Can Court issue orders for services or visitation</vt:lpstr>
      <vt:lpstr>Jurisdictional Issues</vt:lpstr>
      <vt:lpstr>Motions Practice: authority of court to issue orders</vt:lpstr>
      <vt:lpstr>Jurisdictional Issues</vt:lpstr>
      <vt:lpstr>Motions Practice: Motions for Services</vt:lpstr>
      <vt:lpstr>Motions Practice</vt:lpstr>
      <vt:lpstr>Motions Practice</vt:lpstr>
      <vt:lpstr>Conn. Gen. Stat. 17a-16 </vt:lpstr>
      <vt:lpstr>Motions Practice</vt:lpstr>
      <vt:lpstr>Motions Practice: when can you make motions? </vt:lpstr>
      <vt:lpstr>Motions Regarding Placement</vt:lpstr>
      <vt:lpstr>Motions Practice</vt:lpstr>
      <vt:lpstr>Motions Practice</vt:lpstr>
      <vt:lpstr>Motions Practice</vt:lpstr>
      <vt:lpstr>Motions Practice: Motions for independent evaluations</vt:lpstr>
      <vt:lpstr>Motions Practice: Motions for Contempt</vt:lpstr>
      <vt:lpstr> </vt:lpstr>
    </vt:vector>
  </TitlesOfParts>
  <Company>Center for Children's Advocacy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MOTIONS PRACTICE IN JUVENILE COURT</dc:title>
  <dc:creator>seagan</dc:creator>
  <cp:lastModifiedBy>Sarah Eagan</cp:lastModifiedBy>
  <cp:revision>14</cp:revision>
  <dcterms:created xsi:type="dcterms:W3CDTF">2008-09-25T17:17:10Z</dcterms:created>
  <dcterms:modified xsi:type="dcterms:W3CDTF">2011-07-11T15:55:01Z</dcterms:modified>
</cp:coreProperties>
</file>