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handoutMasterIdLst>
    <p:handoutMasterId r:id="rId32"/>
  </p:handoutMasterIdLst>
  <p:sldIdLst>
    <p:sldId id="279" r:id="rId2"/>
    <p:sldId id="260" r:id="rId3"/>
    <p:sldId id="300" r:id="rId4"/>
    <p:sldId id="301" r:id="rId5"/>
    <p:sldId id="302" r:id="rId6"/>
    <p:sldId id="303" r:id="rId7"/>
    <p:sldId id="304" r:id="rId8"/>
    <p:sldId id="281" r:id="rId9"/>
    <p:sldId id="305" r:id="rId10"/>
    <p:sldId id="262" r:id="rId11"/>
    <p:sldId id="282" r:id="rId12"/>
    <p:sldId id="283" r:id="rId13"/>
    <p:sldId id="284" r:id="rId14"/>
    <p:sldId id="285" r:id="rId15"/>
    <p:sldId id="286" r:id="rId16"/>
    <p:sldId id="287" r:id="rId17"/>
    <p:sldId id="288" r:id="rId18"/>
    <p:sldId id="292" r:id="rId19"/>
    <p:sldId id="289" r:id="rId20"/>
    <p:sldId id="290" r:id="rId21"/>
    <p:sldId id="291" r:id="rId22"/>
    <p:sldId id="278" r:id="rId23"/>
    <p:sldId id="293" r:id="rId24"/>
    <p:sldId id="294" r:id="rId25"/>
    <p:sldId id="295" r:id="rId26"/>
    <p:sldId id="296" r:id="rId27"/>
    <p:sldId id="298" r:id="rId28"/>
    <p:sldId id="299" r:id="rId29"/>
    <p:sldId id="297" r:id="rId30"/>
  </p:sldIdLst>
  <p:sldSz cx="9144000" cy="6858000" type="screen4x3"/>
  <p:notesSz cx="6858000" cy="9296400"/>
  <p:defaultTextStyle>
    <a:defPPr>
      <a:defRPr lang="en-US"/>
    </a:defPPr>
    <a:lvl1pPr algn="l" rtl="0" fontAlgn="base">
      <a:spcBef>
        <a:spcPct val="0"/>
      </a:spcBef>
      <a:spcAft>
        <a:spcPct val="0"/>
      </a:spcAft>
      <a:defRPr sz="4400" kern="1200">
        <a:solidFill>
          <a:schemeClr val="tx1"/>
        </a:solidFill>
        <a:latin typeface="Arial" charset="0"/>
        <a:ea typeface="+mn-ea"/>
        <a:cs typeface="+mn-cs"/>
      </a:defRPr>
    </a:lvl1pPr>
    <a:lvl2pPr marL="457200" algn="l" rtl="0" fontAlgn="base">
      <a:spcBef>
        <a:spcPct val="0"/>
      </a:spcBef>
      <a:spcAft>
        <a:spcPct val="0"/>
      </a:spcAft>
      <a:defRPr sz="4400" kern="1200">
        <a:solidFill>
          <a:schemeClr val="tx1"/>
        </a:solidFill>
        <a:latin typeface="Arial" charset="0"/>
        <a:ea typeface="+mn-ea"/>
        <a:cs typeface="+mn-cs"/>
      </a:defRPr>
    </a:lvl2pPr>
    <a:lvl3pPr marL="914400" algn="l" rtl="0" fontAlgn="base">
      <a:spcBef>
        <a:spcPct val="0"/>
      </a:spcBef>
      <a:spcAft>
        <a:spcPct val="0"/>
      </a:spcAft>
      <a:defRPr sz="4400" kern="1200">
        <a:solidFill>
          <a:schemeClr val="tx1"/>
        </a:solidFill>
        <a:latin typeface="Arial" charset="0"/>
        <a:ea typeface="+mn-ea"/>
        <a:cs typeface="+mn-cs"/>
      </a:defRPr>
    </a:lvl3pPr>
    <a:lvl4pPr marL="1371600" algn="l" rtl="0" fontAlgn="base">
      <a:spcBef>
        <a:spcPct val="0"/>
      </a:spcBef>
      <a:spcAft>
        <a:spcPct val="0"/>
      </a:spcAft>
      <a:defRPr sz="4400" kern="1200">
        <a:solidFill>
          <a:schemeClr val="tx1"/>
        </a:solidFill>
        <a:latin typeface="Arial" charset="0"/>
        <a:ea typeface="+mn-ea"/>
        <a:cs typeface="+mn-cs"/>
      </a:defRPr>
    </a:lvl4pPr>
    <a:lvl5pPr marL="1828800" algn="l" rtl="0" fontAlgn="base">
      <a:spcBef>
        <a:spcPct val="0"/>
      </a:spcBef>
      <a:spcAft>
        <a:spcPct val="0"/>
      </a:spcAft>
      <a:defRPr sz="4400" kern="1200">
        <a:solidFill>
          <a:schemeClr val="tx1"/>
        </a:solidFill>
        <a:latin typeface="Arial" charset="0"/>
        <a:ea typeface="+mn-ea"/>
        <a:cs typeface="+mn-cs"/>
      </a:defRPr>
    </a:lvl5pPr>
    <a:lvl6pPr marL="2286000" algn="l" defTabSz="914400" rtl="0" eaLnBrk="1" latinLnBrk="0" hangingPunct="1">
      <a:defRPr sz="4400" kern="1200">
        <a:solidFill>
          <a:schemeClr val="tx1"/>
        </a:solidFill>
        <a:latin typeface="Arial" charset="0"/>
        <a:ea typeface="+mn-ea"/>
        <a:cs typeface="+mn-cs"/>
      </a:defRPr>
    </a:lvl6pPr>
    <a:lvl7pPr marL="2743200" algn="l" defTabSz="914400" rtl="0" eaLnBrk="1" latinLnBrk="0" hangingPunct="1">
      <a:defRPr sz="4400" kern="1200">
        <a:solidFill>
          <a:schemeClr val="tx1"/>
        </a:solidFill>
        <a:latin typeface="Arial" charset="0"/>
        <a:ea typeface="+mn-ea"/>
        <a:cs typeface="+mn-cs"/>
      </a:defRPr>
    </a:lvl7pPr>
    <a:lvl8pPr marL="3200400" algn="l" defTabSz="914400" rtl="0" eaLnBrk="1" latinLnBrk="0" hangingPunct="1">
      <a:defRPr sz="4400" kern="1200">
        <a:solidFill>
          <a:schemeClr val="tx1"/>
        </a:solidFill>
        <a:latin typeface="Arial" charset="0"/>
        <a:ea typeface="+mn-ea"/>
        <a:cs typeface="+mn-cs"/>
      </a:defRPr>
    </a:lvl8pPr>
    <a:lvl9pPr marL="3657600" algn="l" defTabSz="914400" rtl="0" eaLnBrk="1" latinLnBrk="0" hangingPunct="1">
      <a:defRPr sz="4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99"/>
    <a:srgbClr val="0000CC"/>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94660"/>
  </p:normalViewPr>
  <p:slideViewPr>
    <p:cSldViewPr>
      <p:cViewPr varScale="1">
        <p:scale>
          <a:sx n="89" d="100"/>
          <a:sy n="89" d="100"/>
        </p:scale>
        <p:origin x="-58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198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98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98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DCF6DB5-1B30-4EC2-B6C5-2ADAEE922C6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0D39A881-FEAF-45E2-BEB6-6CC6CF30E943}" type="datetimeFigureOut">
              <a:rPr lang="en-US" smtClean="0"/>
              <a:pPr/>
              <a:t>5/21/2010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B5D200BB-01E3-4511-9612-11305DD473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D200BB-01E3-4511-9612-11305DD473F3}"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6B07F49-EE93-412F-8B2A-D6BF7E309F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6ACF47-EFC1-4715-9DB7-EC914E77BD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8A10CB-C393-4E3A-9475-E51EC6E71D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EA823B-A1E7-48D7-B165-D1CB9E0BB2B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C04C31D-906A-4EA7-8352-B6C038B79AE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591DEF-52A5-4D68-8BEA-1FD30445F15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131E42-5842-4732-AD15-1920972459F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BCF3FF1-1623-43BD-8983-1EEFD0CB81E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6611B5B-37B5-4941-9CBE-C8F249C55C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DC48BB-5708-4566-964A-B5F26F26C2A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A39FF17-DB04-4A8C-B93F-BD864C2C936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1C6E70-DBCF-44D6-AAAB-C1E1CB79F7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533400" y="1295400"/>
            <a:ext cx="8153400" cy="2362200"/>
          </a:xfrm>
        </p:spPr>
        <p:txBody>
          <a:bodyPr>
            <a:normAutofit fontScale="90000"/>
          </a:bodyPr>
          <a:lstStyle/>
          <a:p>
            <a:r>
              <a:rPr lang="en-US" sz="3200" b="1" dirty="0">
                <a:solidFill>
                  <a:srgbClr val="000099"/>
                </a:solidFill>
              </a:rPr>
              <a:t>Connecticut Child Protection</a:t>
            </a:r>
            <a:br>
              <a:rPr lang="en-US" sz="3200" b="1" dirty="0">
                <a:solidFill>
                  <a:srgbClr val="000099"/>
                </a:solidFill>
              </a:rPr>
            </a:br>
            <a:r>
              <a:rPr lang="en-US" sz="3200" b="1" dirty="0">
                <a:solidFill>
                  <a:srgbClr val="000099"/>
                </a:solidFill>
              </a:rPr>
              <a:t> Basic Appellate Practice</a:t>
            </a:r>
            <a:br>
              <a:rPr lang="en-US" sz="3200" b="1" dirty="0">
                <a:solidFill>
                  <a:srgbClr val="000099"/>
                </a:solidFill>
              </a:rPr>
            </a:br>
            <a:r>
              <a:rPr lang="en-US" sz="3200" b="1" dirty="0">
                <a:solidFill>
                  <a:srgbClr val="000099"/>
                </a:solidFill>
              </a:rPr>
              <a:t/>
            </a:r>
            <a:br>
              <a:rPr lang="en-US" sz="3200" b="1" dirty="0">
                <a:solidFill>
                  <a:srgbClr val="000099"/>
                </a:solidFill>
              </a:rPr>
            </a:br>
            <a:r>
              <a:rPr lang="en-US" sz="4800" b="1" dirty="0">
                <a:solidFill>
                  <a:srgbClr val="990000"/>
                </a:solidFill>
              </a:rPr>
              <a:t>DETERMINING WHETHER</a:t>
            </a:r>
            <a:br>
              <a:rPr lang="en-US" sz="4800" b="1" dirty="0">
                <a:solidFill>
                  <a:srgbClr val="990000"/>
                </a:solidFill>
              </a:rPr>
            </a:br>
            <a:r>
              <a:rPr lang="en-US" sz="4800" b="1" dirty="0">
                <a:solidFill>
                  <a:srgbClr val="990000"/>
                </a:solidFill>
              </a:rPr>
              <a:t>AN APPEAL IS VIABLE</a:t>
            </a:r>
          </a:p>
        </p:txBody>
      </p:sp>
      <p:sp>
        <p:nvSpPr>
          <p:cNvPr id="37891" name="Rectangle 3"/>
          <p:cNvSpPr>
            <a:spLocks noGrp="1" noChangeArrowheads="1"/>
          </p:cNvSpPr>
          <p:nvPr>
            <p:ph type="subTitle" idx="1"/>
          </p:nvPr>
        </p:nvSpPr>
        <p:spPr>
          <a:xfrm>
            <a:off x="1371600" y="4648200"/>
            <a:ext cx="6400800" cy="1447800"/>
          </a:xfrm>
        </p:spPr>
        <p:txBody>
          <a:bodyPr>
            <a:normAutofit fontScale="92500" lnSpcReduction="10000"/>
          </a:bodyPr>
          <a:lstStyle/>
          <a:p>
            <a:r>
              <a:rPr lang="en-US" sz="1800" dirty="0">
                <a:solidFill>
                  <a:srgbClr val="000099"/>
                </a:solidFill>
              </a:rPr>
              <a:t>By </a:t>
            </a:r>
            <a:r>
              <a:rPr lang="en-US" sz="1800" dirty="0" smtClean="0">
                <a:solidFill>
                  <a:srgbClr val="000099"/>
                </a:solidFill>
              </a:rPr>
              <a:t>Sarah Eagan </a:t>
            </a:r>
          </a:p>
          <a:p>
            <a:r>
              <a:rPr lang="en-US" sz="1800" dirty="0" smtClean="0">
                <a:solidFill>
                  <a:srgbClr val="000099"/>
                </a:solidFill>
              </a:rPr>
              <a:t>Inez Galloza </a:t>
            </a:r>
            <a:br>
              <a:rPr lang="en-US" sz="1800" dirty="0" smtClean="0">
                <a:solidFill>
                  <a:srgbClr val="000099"/>
                </a:solidFill>
              </a:rPr>
            </a:br>
            <a:r>
              <a:rPr lang="en-US" sz="1800" dirty="0" smtClean="0">
                <a:solidFill>
                  <a:srgbClr val="000099"/>
                </a:solidFill>
              </a:rPr>
              <a:t>Editorial support: Paul Chill</a:t>
            </a:r>
            <a:endParaRPr lang="en-US" sz="1800" dirty="0">
              <a:solidFill>
                <a:srgbClr val="000099"/>
              </a:solidFill>
            </a:endParaRPr>
          </a:p>
          <a:p>
            <a:r>
              <a:rPr lang="en-US" sz="1800" dirty="0" smtClean="0">
                <a:solidFill>
                  <a:srgbClr val="000099"/>
                </a:solidFill>
              </a:rPr>
              <a:t>May 24, 2010</a:t>
            </a:r>
            <a:endParaRPr lang="en-US" sz="1800" dirty="0">
              <a:solidFill>
                <a:srgbClr val="000099"/>
              </a:solidFill>
            </a:endParaRPr>
          </a:p>
          <a:p>
            <a:r>
              <a:rPr lang="en-US" sz="1800" dirty="0" smtClean="0">
                <a:solidFill>
                  <a:srgbClr val="000099"/>
                </a:solidFill>
                <a:cs typeface="Arial" charset="0"/>
              </a:rPr>
              <a:t> </a:t>
            </a:r>
          </a:p>
          <a:p>
            <a:endParaRPr lang="en-US" sz="1800" dirty="0">
              <a:solidFill>
                <a:srgbClr val="000099"/>
              </a:solidFil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800" dirty="0" smtClean="0"/>
              <a:t>OTC is a final judgment</a:t>
            </a:r>
          </a:p>
          <a:p>
            <a:r>
              <a:rPr lang="en-US" sz="2800" dirty="0" smtClean="0"/>
              <a:t>Must be immediately appealed </a:t>
            </a:r>
            <a:r>
              <a:rPr lang="en-US" sz="2800" u="sng" dirty="0" smtClean="0"/>
              <a:t>In re </a:t>
            </a:r>
            <a:r>
              <a:rPr lang="en-US" sz="2800" u="sng" dirty="0" err="1" smtClean="0"/>
              <a:t>Nashiah</a:t>
            </a:r>
            <a:r>
              <a:rPr lang="en-US" sz="2800" u="sng" dirty="0" smtClean="0"/>
              <a:t> C.</a:t>
            </a:r>
            <a:r>
              <a:rPr lang="en-US" sz="2800" dirty="0" smtClean="0"/>
              <a:t>, 87 Conn. App. 210, 216, 866 A.2d 669, 673, </a:t>
            </a:r>
            <a:r>
              <a:rPr lang="en-US" sz="2800" u="sng" dirty="0" smtClean="0"/>
              <a:t>cert denied</a:t>
            </a:r>
            <a:r>
              <a:rPr lang="en-US" sz="2800" dirty="0" smtClean="0"/>
              <a:t>, 273 Conn. 926, 871 A.2d 1031 (2005).</a:t>
            </a:r>
          </a:p>
          <a:p>
            <a:r>
              <a:rPr lang="en-US" sz="2800" dirty="0" smtClean="0"/>
              <a:t>Visitation Orders appealable (</a:t>
            </a:r>
            <a:r>
              <a:rPr lang="en-US" sz="2800" dirty="0" smtClean="0">
                <a:solidFill>
                  <a:srgbClr val="FF0000"/>
                </a:solidFill>
              </a:rPr>
              <a:t>family law</a:t>
            </a:r>
            <a:r>
              <a:rPr lang="en-US" sz="2800" dirty="0" smtClean="0"/>
              <a:t>): “temporary visitation orders are so related to the custody orders as to render them immediately appealable.” </a:t>
            </a:r>
            <a:r>
              <a:rPr lang="en-US" sz="2800" u="sng" dirty="0" err="1" smtClean="0"/>
              <a:t>Traff</a:t>
            </a:r>
            <a:r>
              <a:rPr lang="en-US" sz="2800" u="sng" dirty="0" smtClean="0"/>
              <a:t> v. </a:t>
            </a:r>
            <a:r>
              <a:rPr lang="en-US" sz="2800" u="sng" dirty="0" err="1" smtClean="0"/>
              <a:t>Bettcher</a:t>
            </a:r>
            <a:r>
              <a:rPr lang="en-US" sz="2800" dirty="0" smtClean="0"/>
              <a:t>, 34 Conn. App. 421, 424 n.2 (1994).</a:t>
            </a:r>
          </a:p>
          <a:p>
            <a:endParaRPr lang="en-US" dirty="0"/>
          </a:p>
        </p:txBody>
      </p:sp>
      <p:sp>
        <p:nvSpPr>
          <p:cNvPr id="13314" name="Rectangle 2"/>
          <p:cNvSpPr>
            <a:spLocks noGrp="1" noChangeArrowheads="1"/>
          </p:cNvSpPr>
          <p:nvPr>
            <p:ph type="title"/>
          </p:nvPr>
        </p:nvSpPr>
        <p:spPr>
          <a:xfrm>
            <a:off x="457200" y="274638"/>
            <a:ext cx="8229600" cy="868362"/>
          </a:xfrm>
        </p:spPr>
        <p:txBody>
          <a:bodyPr/>
          <a:lstStyle/>
          <a:p>
            <a:r>
              <a:rPr lang="en-US" b="1" dirty="0">
                <a:solidFill>
                  <a:srgbClr val="990000"/>
                </a:solidFill>
              </a:rPr>
              <a:t>JUSTICIABILITY</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Underlying or attendant issues may  not be appealable. </a:t>
            </a:r>
          </a:p>
          <a:p>
            <a:pPr>
              <a:buNone/>
            </a:pPr>
            <a:r>
              <a:rPr lang="en-US" sz="2400" dirty="0" smtClean="0"/>
              <a:t> </a:t>
            </a:r>
          </a:p>
          <a:p>
            <a:r>
              <a:rPr lang="en-US" sz="2400" dirty="0" smtClean="0"/>
              <a:t>For example, in a termination of parental rights appeal, the court may not reconsider an underlying finding of neglect that was made in a previous proceeding.  </a:t>
            </a:r>
            <a:r>
              <a:rPr lang="en-US" sz="2400" u="sng" dirty="0" smtClean="0"/>
              <a:t> In re Stephen M.</a:t>
            </a:r>
            <a:r>
              <a:rPr lang="en-US" sz="2400" dirty="0" smtClean="0"/>
              <a:t>, 109 Conn. App. 644, 953 A.2d 668 (2008).  The only way to challenge the neglect finding is to appeal in a timely manner from the original adjudication. </a:t>
            </a:r>
            <a:endParaRPr lang="en-US" sz="2400" dirty="0"/>
          </a:p>
        </p:txBody>
      </p:sp>
      <p:sp>
        <p:nvSpPr>
          <p:cNvPr id="2" name="Title 1"/>
          <p:cNvSpPr>
            <a:spLocks noGrp="1"/>
          </p:cNvSpPr>
          <p:nvPr>
            <p:ph type="title"/>
          </p:nvPr>
        </p:nvSpPr>
        <p:spPr/>
        <p:txBody>
          <a:bodyPr/>
          <a:lstStyle/>
          <a:p>
            <a:r>
              <a:rPr lang="en-US" dirty="0" err="1" smtClean="0">
                <a:solidFill>
                  <a:schemeClr val="accent2"/>
                </a:solidFill>
              </a:rPr>
              <a:t>Justiciability</a:t>
            </a:r>
            <a:endParaRPr lang="en-US" dirty="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smtClean="0"/>
              <a:t>Must be practical relief that a court can provide the parties through its determination of the matter. </a:t>
            </a:r>
          </a:p>
          <a:p>
            <a:r>
              <a:rPr lang="en-US" sz="2400" dirty="0" smtClean="0"/>
              <a:t>“an actual controversy must exist not only at the time the appeal is taken, but also throughout the pendency of the appeal.... When, during the pendency of an appeal, events have occurred that preclude an appellate court from granting any practical relief through its disposition of the merits, a case has become moot."  </a:t>
            </a:r>
            <a:r>
              <a:rPr lang="en-US" sz="2400" u="sng" dirty="0" smtClean="0"/>
              <a:t>Williams v. </a:t>
            </a:r>
            <a:r>
              <a:rPr lang="en-US" sz="2400" u="sng" dirty="0" err="1" smtClean="0"/>
              <a:t>Ragaglia</a:t>
            </a:r>
            <a:r>
              <a:rPr lang="en-US" sz="2400" dirty="0" smtClean="0"/>
              <a:t>, 261 Conn. 219, 225 (2002). </a:t>
            </a:r>
          </a:p>
          <a:p>
            <a:r>
              <a:rPr lang="en-US" sz="2400" dirty="0" smtClean="0"/>
              <a:t>Can be raised at any time.  </a:t>
            </a:r>
            <a:r>
              <a:rPr lang="en-US" sz="2400" u="sng" dirty="0" smtClean="0"/>
              <a:t>In re </a:t>
            </a:r>
            <a:r>
              <a:rPr lang="en-US" sz="2400" u="sng" dirty="0" err="1" smtClean="0"/>
              <a:t>Kachainy</a:t>
            </a:r>
            <a:r>
              <a:rPr lang="en-US" sz="2400" u="sng" dirty="0" smtClean="0"/>
              <a:t> C.</a:t>
            </a:r>
            <a:r>
              <a:rPr lang="en-US" sz="2400" dirty="0" smtClean="0"/>
              <a:t>, 67 Conn. App. 401 (2001).  </a:t>
            </a:r>
          </a:p>
          <a:p>
            <a:endParaRPr lang="en-US" dirty="0"/>
          </a:p>
        </p:txBody>
      </p:sp>
      <p:sp>
        <p:nvSpPr>
          <p:cNvPr id="2" name="Title 1"/>
          <p:cNvSpPr>
            <a:spLocks noGrp="1"/>
          </p:cNvSpPr>
          <p:nvPr>
            <p:ph type="title"/>
          </p:nvPr>
        </p:nvSpPr>
        <p:spPr/>
        <p:txBody>
          <a:bodyPr/>
          <a:lstStyle/>
          <a:p>
            <a:r>
              <a:rPr lang="en-US" dirty="0" err="1" smtClean="0">
                <a:solidFill>
                  <a:schemeClr val="accent2"/>
                </a:solidFill>
              </a:rPr>
              <a:t>Mootness</a:t>
            </a:r>
            <a:endParaRPr lang="en-US" dirty="0">
              <a:solidFill>
                <a:schemeClr val="accent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Neglect adjudication moots OTC claim. </a:t>
            </a:r>
            <a:r>
              <a:rPr lang="en-US" sz="2400" u="sng" dirty="0" smtClean="0"/>
              <a:t>See</a:t>
            </a:r>
            <a:r>
              <a:rPr lang="en-US" sz="2400" dirty="0" smtClean="0"/>
              <a:t> </a:t>
            </a:r>
            <a:r>
              <a:rPr lang="en-US" sz="2400" u="sng" dirty="0" smtClean="0"/>
              <a:t>In re Forrest B.</a:t>
            </a:r>
            <a:r>
              <a:rPr lang="en-US" sz="2400" dirty="0" smtClean="0"/>
              <a:t>, 109 Conn. App. 772, 953 A.2d 887 (2008) </a:t>
            </a:r>
          </a:p>
          <a:p>
            <a:r>
              <a:rPr lang="en-US" sz="2400" dirty="0" smtClean="0"/>
              <a:t>Children reaching age 18 mooted parents’ appeal of neglect adjudication. </a:t>
            </a:r>
            <a:r>
              <a:rPr lang="en-US" sz="2400" u="sng" dirty="0" smtClean="0"/>
              <a:t>In re Elisabeth H.</a:t>
            </a:r>
            <a:r>
              <a:rPr lang="en-US" sz="2400" dirty="0" smtClean="0"/>
              <a:t>, 45 Conn. App. 508, 512, 696 A.2d 1291, 1293 (1997) </a:t>
            </a:r>
          </a:p>
          <a:p>
            <a:r>
              <a:rPr lang="en-US" sz="2400" dirty="0" smtClean="0"/>
              <a:t>BUT SEE:  Court does not lose jurisdiction over 18 year </a:t>
            </a:r>
            <a:r>
              <a:rPr lang="en-US" sz="2400" dirty="0" err="1" smtClean="0"/>
              <a:t>old’s</a:t>
            </a:r>
            <a:r>
              <a:rPr lang="en-US" sz="2400" dirty="0" smtClean="0"/>
              <a:t> case simply by virtue of youth having reached age of majority.   </a:t>
            </a:r>
            <a:r>
              <a:rPr lang="en-US" sz="2400" u="sng" dirty="0" smtClean="0"/>
              <a:t>In re </a:t>
            </a:r>
            <a:r>
              <a:rPr lang="en-US" sz="2400" u="sng" dirty="0" err="1" smtClean="0"/>
              <a:t>Shonna</a:t>
            </a:r>
            <a:r>
              <a:rPr lang="en-US" sz="2400" u="sng" dirty="0" smtClean="0"/>
              <a:t> K.</a:t>
            </a:r>
            <a:r>
              <a:rPr lang="en-US" sz="2400" dirty="0" smtClean="0"/>
              <a:t>, 77 Conn. App. 246, 259, 822 A.2d 1009, 1017 (2003) </a:t>
            </a:r>
          </a:p>
          <a:p>
            <a:pPr>
              <a:buNone/>
            </a:pPr>
            <a:r>
              <a:rPr lang="en-US" sz="2400" dirty="0" smtClean="0"/>
              <a:t> </a:t>
            </a:r>
          </a:p>
          <a:p>
            <a:endParaRPr lang="en-US" sz="2400" dirty="0"/>
          </a:p>
        </p:txBody>
      </p:sp>
      <p:sp>
        <p:nvSpPr>
          <p:cNvPr id="2" name="Title 1"/>
          <p:cNvSpPr>
            <a:spLocks noGrp="1"/>
          </p:cNvSpPr>
          <p:nvPr>
            <p:ph type="title"/>
          </p:nvPr>
        </p:nvSpPr>
        <p:spPr/>
        <p:txBody>
          <a:bodyPr/>
          <a:lstStyle/>
          <a:p>
            <a:r>
              <a:rPr lang="en-US" dirty="0" err="1" smtClean="0">
                <a:solidFill>
                  <a:schemeClr val="accent2"/>
                </a:solidFill>
              </a:rPr>
              <a:t>Mootness</a:t>
            </a:r>
            <a:endParaRPr lang="en-US" dirty="0">
              <a:solidFill>
                <a:schemeClr val="accen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smtClean="0"/>
              <a:t>Must appeal alternative grounds for court’s findings.  </a:t>
            </a:r>
          </a:p>
          <a:p>
            <a:r>
              <a:rPr lang="en-US" sz="2400" dirty="0" smtClean="0"/>
              <a:t>See </a:t>
            </a:r>
            <a:r>
              <a:rPr lang="en-US" sz="2400" u="sng" dirty="0" smtClean="0"/>
              <a:t>In re </a:t>
            </a:r>
            <a:r>
              <a:rPr lang="en-US" sz="2400" u="sng" dirty="0" err="1" smtClean="0"/>
              <a:t>Jorden</a:t>
            </a:r>
            <a:r>
              <a:rPr lang="en-US" sz="2400" u="sng" dirty="0" smtClean="0"/>
              <a:t> R.</a:t>
            </a:r>
            <a:r>
              <a:rPr lang="en-US" sz="2400" dirty="0" smtClean="0"/>
              <a:t>,293 Conn. 539, 979 A.2d 469 (2009)</a:t>
            </a:r>
          </a:p>
          <a:p>
            <a:pPr>
              <a:buNone/>
            </a:pPr>
            <a:r>
              <a:rPr lang="en-US" sz="2400" dirty="0" smtClean="0"/>
              <a:t>	(</a:t>
            </a:r>
            <a:r>
              <a:rPr lang="en-US" sz="2400" dirty="0" smtClean="0"/>
              <a:t>vacating the appellate court's holding that the trial court erroneously found that the mother was unable or unwilling to benefit from reunification services where the trial court found a) that the state had made reasonable efforts and b) that the mother was unable and unwilling to benefit from such efforts and the mother only appealed the latter finding.)  </a:t>
            </a:r>
          </a:p>
          <a:p>
            <a:endParaRPr lang="en-US" sz="1050" dirty="0"/>
          </a:p>
        </p:txBody>
      </p:sp>
      <p:sp>
        <p:nvSpPr>
          <p:cNvPr id="2" name="Title 1"/>
          <p:cNvSpPr>
            <a:spLocks noGrp="1"/>
          </p:cNvSpPr>
          <p:nvPr>
            <p:ph type="title"/>
          </p:nvPr>
        </p:nvSpPr>
        <p:spPr/>
        <p:txBody>
          <a:bodyPr/>
          <a:lstStyle/>
          <a:p>
            <a:r>
              <a:rPr lang="en-US" dirty="0" err="1" smtClean="0">
                <a:solidFill>
                  <a:schemeClr val="accent2"/>
                </a:solidFill>
              </a:rPr>
              <a:t>Mootness</a:t>
            </a:r>
            <a:endParaRPr lang="en-US" dirty="0">
              <a:solidFill>
                <a:schemeClr val="accent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smtClean="0"/>
              <a:t>Capable of repetition yet evading review”  </a:t>
            </a:r>
          </a:p>
          <a:p>
            <a:pPr>
              <a:buNone/>
            </a:pPr>
            <a:endParaRPr lang="en-US" sz="3600" dirty="0" smtClean="0"/>
          </a:p>
          <a:p>
            <a:pPr>
              <a:buNone/>
            </a:pPr>
            <a:r>
              <a:rPr lang="en-US" sz="3600" dirty="0" smtClean="0"/>
              <a:t>OR</a:t>
            </a:r>
          </a:p>
          <a:p>
            <a:pPr>
              <a:buNone/>
            </a:pPr>
            <a:endParaRPr lang="en-US" sz="3600" dirty="0" smtClean="0"/>
          </a:p>
          <a:p>
            <a:r>
              <a:rPr lang="en-US" sz="3600" dirty="0" smtClean="0"/>
              <a:t>“Collateral consequences”</a:t>
            </a:r>
          </a:p>
          <a:p>
            <a:endParaRPr lang="en-US" sz="1000" dirty="0" smtClean="0"/>
          </a:p>
          <a:p>
            <a:pPr>
              <a:buNone/>
            </a:pPr>
            <a:endParaRPr lang="en-US" sz="1000" dirty="0"/>
          </a:p>
        </p:txBody>
      </p:sp>
      <p:sp>
        <p:nvSpPr>
          <p:cNvPr id="2" name="Title 1"/>
          <p:cNvSpPr>
            <a:spLocks noGrp="1"/>
          </p:cNvSpPr>
          <p:nvPr>
            <p:ph type="title"/>
          </p:nvPr>
        </p:nvSpPr>
        <p:spPr/>
        <p:txBody>
          <a:bodyPr/>
          <a:lstStyle/>
          <a:p>
            <a:r>
              <a:rPr lang="en-US" dirty="0" err="1" smtClean="0">
                <a:solidFill>
                  <a:schemeClr val="accent2"/>
                </a:solidFill>
              </a:rPr>
              <a:t>Mootness</a:t>
            </a:r>
            <a:r>
              <a:rPr lang="en-US" dirty="0" smtClean="0"/>
              <a:t> </a:t>
            </a:r>
            <a:r>
              <a:rPr lang="en-US" dirty="0" smtClean="0">
                <a:solidFill>
                  <a:schemeClr val="accent2"/>
                </a:solidFill>
              </a:rPr>
              <a:t>exceptions</a:t>
            </a:r>
            <a:endParaRPr lang="en-US" dirty="0">
              <a:solidFill>
                <a:schemeClr val="accent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dirty="0" smtClean="0"/>
              <a:t>THREE CRITERIA:</a:t>
            </a:r>
          </a:p>
          <a:p>
            <a:endParaRPr lang="en-US" sz="2000" dirty="0" smtClean="0"/>
          </a:p>
          <a:p>
            <a:r>
              <a:rPr lang="en-US" sz="2000" dirty="0" smtClean="0"/>
              <a:t>First, the challenged action must be of a limited duration so that there is a strong likelihood that the substantial majority of cases raising a question about its validity will become moot before appellate litigation can be concluded. </a:t>
            </a:r>
          </a:p>
          <a:p>
            <a:r>
              <a:rPr lang="en-US" sz="2000" dirty="0" smtClean="0"/>
              <a:t>Second, reasonable likelihood that the question will arise again in the future, and that it will affect either the same complaining party or a reasonably identifiable group. </a:t>
            </a:r>
          </a:p>
          <a:p>
            <a:r>
              <a:rPr lang="en-US" sz="2000" dirty="0" smtClean="0"/>
              <a:t>Third, the question must have some public importance.</a:t>
            </a:r>
          </a:p>
          <a:p>
            <a:pPr>
              <a:buNone/>
            </a:pPr>
            <a:endParaRPr lang="en-US" sz="2000" dirty="0" smtClean="0"/>
          </a:p>
          <a:p>
            <a:r>
              <a:rPr lang="en-US" sz="2000" u="sng" dirty="0" err="1" smtClean="0"/>
              <a:t>Loisel</a:t>
            </a:r>
            <a:r>
              <a:rPr lang="en-US" sz="2000" u="sng" dirty="0" smtClean="0"/>
              <a:t> v. Rowe</a:t>
            </a:r>
            <a:r>
              <a:rPr lang="en-US" sz="2000" dirty="0" smtClean="0"/>
              <a:t>, 233 Conn. 370, 382 660 A.2d 323, 330 (1995)</a:t>
            </a:r>
            <a:endParaRPr lang="en-US" sz="2000" dirty="0"/>
          </a:p>
        </p:txBody>
      </p:sp>
      <p:sp>
        <p:nvSpPr>
          <p:cNvPr id="2" name="Title 1"/>
          <p:cNvSpPr>
            <a:spLocks noGrp="1"/>
          </p:cNvSpPr>
          <p:nvPr>
            <p:ph type="title"/>
          </p:nvPr>
        </p:nvSpPr>
        <p:spPr/>
        <p:txBody>
          <a:bodyPr>
            <a:normAutofit fontScale="90000"/>
          </a:bodyPr>
          <a:lstStyle/>
          <a:p>
            <a:r>
              <a:rPr lang="en-US" dirty="0" smtClean="0">
                <a:solidFill>
                  <a:schemeClr val="accent2"/>
                </a:solidFill>
              </a:rPr>
              <a:t>Capable of Repetition but Evading Review</a:t>
            </a:r>
            <a:endParaRPr lang="en-US" dirty="0">
              <a:solidFill>
                <a:schemeClr val="accent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sz="3600" dirty="0" smtClean="0"/>
              <a:t>Must be reasonably possible</a:t>
            </a:r>
          </a:p>
          <a:p>
            <a:pPr>
              <a:buNone/>
            </a:pPr>
            <a:endParaRPr lang="en-US" sz="3600" dirty="0" smtClean="0"/>
          </a:p>
          <a:p>
            <a:r>
              <a:rPr lang="en-US" sz="3600" dirty="0" smtClean="0"/>
              <a:t>Must be in the record</a:t>
            </a:r>
            <a:endParaRPr lang="en-US" sz="3600" dirty="0"/>
          </a:p>
        </p:txBody>
      </p:sp>
      <p:sp>
        <p:nvSpPr>
          <p:cNvPr id="2" name="Title 1"/>
          <p:cNvSpPr>
            <a:spLocks noGrp="1"/>
          </p:cNvSpPr>
          <p:nvPr>
            <p:ph type="title"/>
          </p:nvPr>
        </p:nvSpPr>
        <p:spPr/>
        <p:txBody>
          <a:bodyPr/>
          <a:lstStyle/>
          <a:p>
            <a:r>
              <a:rPr lang="en-US" dirty="0" smtClean="0">
                <a:solidFill>
                  <a:schemeClr val="accent2"/>
                </a:solidFill>
              </a:rPr>
              <a:t>Collateral Consequences</a:t>
            </a:r>
            <a:endParaRPr lang="en-US" dirty="0">
              <a:solidFill>
                <a:schemeClr val="accent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Grp="1" noChangeArrowheads="1"/>
          </p:cNvSpPr>
          <p:nvPr>
            <p:ph idx="1"/>
          </p:nvPr>
        </p:nvSpPr>
        <p:spPr>
          <a:xfrm>
            <a:off x="457200" y="1600200"/>
            <a:ext cx="8229600" cy="4724400"/>
          </a:xfrm>
        </p:spPr>
        <p:txBody>
          <a:bodyPr/>
          <a:lstStyle/>
          <a:p>
            <a:r>
              <a:rPr lang="en-US" sz="2200" dirty="0" smtClean="0"/>
              <a:t>Generally not a problem for parties</a:t>
            </a:r>
          </a:p>
          <a:p>
            <a:endParaRPr lang="en-US" sz="2200" dirty="0" smtClean="0"/>
          </a:p>
          <a:p>
            <a:r>
              <a:rPr lang="en-US" sz="2200" dirty="0" smtClean="0"/>
              <a:t>Standing of intervening parties. </a:t>
            </a:r>
            <a:r>
              <a:rPr lang="en-US" sz="2200" u="sng" dirty="0" smtClean="0"/>
              <a:t>In re </a:t>
            </a:r>
            <a:r>
              <a:rPr lang="en-US" sz="2200" u="sng" dirty="0" err="1" smtClean="0"/>
              <a:t>Shanaira</a:t>
            </a:r>
            <a:r>
              <a:rPr lang="en-US" sz="2200" u="sng" dirty="0" smtClean="0"/>
              <a:t> C.</a:t>
            </a:r>
            <a:r>
              <a:rPr lang="en-US" sz="2200" dirty="0" smtClean="0"/>
              <a:t>, 105 Conn. App. 713, 940 A.2d 817 (2008) (</a:t>
            </a:r>
            <a:r>
              <a:rPr lang="en-US" sz="2200" u="sng" dirty="0" smtClean="0"/>
              <a:t>cert pending</a:t>
            </a:r>
            <a:r>
              <a:rPr lang="en-US" sz="2200" dirty="0" smtClean="0"/>
              <a:t>) (holding that non-relative intervener had standing to appeal court’s ruling revoking child’s commitment.) </a:t>
            </a:r>
          </a:p>
          <a:p>
            <a:r>
              <a:rPr lang="en-US" sz="2200" dirty="0" smtClean="0"/>
              <a:t>Foster parents may not have standing.   </a:t>
            </a:r>
            <a:r>
              <a:rPr lang="en-US" sz="2200" u="sng" dirty="0" smtClean="0"/>
              <a:t>See</a:t>
            </a:r>
            <a:r>
              <a:rPr lang="en-US" sz="2200" dirty="0" smtClean="0"/>
              <a:t>, </a:t>
            </a:r>
            <a:r>
              <a:rPr lang="en-US" sz="2200" u="sng" dirty="0" smtClean="0"/>
              <a:t>e.g.</a:t>
            </a:r>
            <a:r>
              <a:rPr lang="en-US" sz="2200" dirty="0" smtClean="0"/>
              <a:t>, </a:t>
            </a:r>
            <a:r>
              <a:rPr lang="en-US" sz="2200" u="sng" dirty="0" err="1" smtClean="0"/>
              <a:t>Terese</a:t>
            </a:r>
            <a:r>
              <a:rPr lang="en-US" sz="2200" u="sng" dirty="0" smtClean="0"/>
              <a:t> B. v. Commissioner of Children and Families</a:t>
            </a:r>
            <a:r>
              <a:rPr lang="en-US" sz="2200" dirty="0" smtClean="0"/>
              <a:t>, 68 Conn. App. 223 (2002) (foster parent lacked standing to pursue administrative appeal of DCF hearing officer decision upholding Department’s removal of foster child from her care, where right to such hearing granted only be </a:t>
            </a:r>
            <a:r>
              <a:rPr lang="en-US" sz="2200" dirty="0" err="1" smtClean="0"/>
              <a:t>reg</a:t>
            </a:r>
            <a:r>
              <a:rPr lang="en-US" sz="2200" dirty="0" smtClean="0"/>
              <a:t> and not statute) </a:t>
            </a:r>
            <a:r>
              <a:rPr lang="en-US" sz="2200" u="sng" dirty="0" smtClean="0"/>
              <a:t> </a:t>
            </a:r>
            <a:endParaRPr lang="en-US" sz="2200" dirty="0" smtClean="0"/>
          </a:p>
          <a:p>
            <a:endParaRPr lang="en-US" dirty="0" smtClean="0"/>
          </a:p>
          <a:p>
            <a:pPr lvl="1">
              <a:spcBef>
                <a:spcPct val="0"/>
              </a:spcBef>
            </a:pPr>
            <a:endParaRPr lang="en-US" sz="2000" dirty="0" smtClean="0">
              <a:solidFill>
                <a:srgbClr val="990000"/>
              </a:solidFill>
              <a:cs typeface="Arial" charset="0"/>
            </a:endParaRPr>
          </a:p>
          <a:p>
            <a:pPr lvl="1">
              <a:spcBef>
                <a:spcPct val="0"/>
              </a:spcBef>
              <a:buNone/>
            </a:pPr>
            <a:endParaRPr lang="en-US" sz="2000" dirty="0">
              <a:solidFill>
                <a:srgbClr val="990000"/>
              </a:solidFill>
              <a:cs typeface="Arial" charset="0"/>
            </a:endParaRPr>
          </a:p>
        </p:txBody>
      </p:sp>
      <p:sp>
        <p:nvSpPr>
          <p:cNvPr id="25604" name="Rectangle 4"/>
          <p:cNvSpPr>
            <a:spLocks noGrp="1" noChangeArrowheads="1"/>
          </p:cNvSpPr>
          <p:nvPr>
            <p:ph type="title"/>
          </p:nvPr>
        </p:nvSpPr>
        <p:spPr/>
        <p:txBody>
          <a:bodyPr/>
          <a:lstStyle/>
          <a:p>
            <a:r>
              <a:rPr lang="en-US" b="1" dirty="0" smtClean="0">
                <a:solidFill>
                  <a:srgbClr val="000099"/>
                </a:solidFill>
              </a:rPr>
              <a:t>Standing</a:t>
            </a:r>
            <a:endParaRPr lang="en-US" b="1" dirty="0">
              <a:solidFill>
                <a:srgbClr val="000099"/>
              </a:solidFill>
              <a:cs typeface="Arial" charset="0"/>
            </a:endParaRP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smtClean="0"/>
              <a:t>Motion to stay execution of that judgment should also be filed as soon as possible in order to protect the parent’s right to visit the child while the appeal is pending.  </a:t>
            </a:r>
            <a:r>
              <a:rPr lang="en-US" sz="2400" u="sng" dirty="0" smtClean="0"/>
              <a:t>See</a:t>
            </a:r>
            <a:r>
              <a:rPr lang="en-US" sz="2400" dirty="0" smtClean="0"/>
              <a:t> Practice Book § 61-12.  Unless a stay of execution is obtained, the termination judgment extinguishes the parent’s visitation rights.  </a:t>
            </a:r>
            <a:r>
              <a:rPr lang="en-US" sz="2400" u="sng" dirty="0" smtClean="0"/>
              <a:t>In re Amy H.</a:t>
            </a:r>
            <a:r>
              <a:rPr lang="en-US" sz="2400" dirty="0" smtClean="0"/>
              <a:t>, 56 Conn. App. 55, 61, 742 A.2d 372, 377 (1999).</a:t>
            </a:r>
          </a:p>
          <a:p>
            <a:r>
              <a:rPr lang="en-US" sz="2400" dirty="0" smtClean="0"/>
              <a:t>Child’s independent right to seek visitation post TPR. </a:t>
            </a:r>
            <a:r>
              <a:rPr lang="en-US" sz="2400" u="sng" dirty="0" smtClean="0"/>
              <a:t>See</a:t>
            </a:r>
            <a:r>
              <a:rPr lang="en-US" sz="2400" dirty="0" smtClean="0"/>
              <a:t> </a:t>
            </a:r>
            <a:r>
              <a:rPr lang="en-US" sz="2400" u="sng" dirty="0" smtClean="0"/>
              <a:t>Michaud v. </a:t>
            </a:r>
            <a:r>
              <a:rPr lang="en-US" sz="2400" u="sng" dirty="0" err="1" smtClean="0"/>
              <a:t>Wawruck</a:t>
            </a:r>
            <a:r>
              <a:rPr lang="en-US" sz="2400" i="1" dirty="0" smtClean="0"/>
              <a:t>, </a:t>
            </a:r>
            <a:r>
              <a:rPr lang="en-US" sz="2400" dirty="0" smtClean="0"/>
              <a:t>209 Conn. 407, 415 (1988); </a:t>
            </a:r>
            <a:r>
              <a:rPr lang="en-US" sz="2400" u="sng" dirty="0" smtClean="0"/>
              <a:t>In re Juvenile Appeal (Anonymous)</a:t>
            </a:r>
            <a:r>
              <a:rPr lang="en-US" sz="2400" dirty="0" smtClean="0"/>
              <a:t>, 177 Conn. 648 (1999); C.G.S. 46b-121.</a:t>
            </a:r>
          </a:p>
          <a:p>
            <a:endParaRPr lang="en-US" sz="1050" dirty="0"/>
          </a:p>
        </p:txBody>
      </p:sp>
      <p:sp>
        <p:nvSpPr>
          <p:cNvPr id="2" name="Title 1"/>
          <p:cNvSpPr>
            <a:spLocks noGrp="1"/>
          </p:cNvSpPr>
          <p:nvPr>
            <p:ph type="title"/>
          </p:nvPr>
        </p:nvSpPr>
        <p:spPr/>
        <p:txBody>
          <a:bodyPr>
            <a:normAutofit fontScale="90000"/>
          </a:bodyPr>
          <a:lstStyle/>
          <a:p>
            <a:r>
              <a:rPr lang="en-US" dirty="0" smtClean="0">
                <a:solidFill>
                  <a:schemeClr val="accent2"/>
                </a:solidFill>
              </a:rPr>
              <a:t>Preserving Parties Rights and Relationships</a:t>
            </a:r>
            <a:endParaRPr lang="en-US" dirty="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idx="1"/>
          </p:nvPr>
        </p:nvSpPr>
        <p:spPr/>
        <p:txBody>
          <a:bodyPr/>
          <a:lstStyle/>
          <a:p>
            <a:r>
              <a:rPr lang="en-US" b="1" dirty="0">
                <a:solidFill>
                  <a:srgbClr val="990000"/>
                </a:solidFill>
              </a:rPr>
              <a:t>Purely statutory</a:t>
            </a:r>
            <a:r>
              <a:rPr lang="en-US" b="1" dirty="0" smtClean="0">
                <a:solidFill>
                  <a:srgbClr val="990000"/>
                </a:solidFill>
              </a:rPr>
              <a:t>.*</a:t>
            </a:r>
            <a:endParaRPr lang="en-US" b="1" dirty="0">
              <a:solidFill>
                <a:srgbClr val="990000"/>
              </a:solidFill>
            </a:endParaRPr>
          </a:p>
          <a:p>
            <a:r>
              <a:rPr lang="en-US" b="1" dirty="0">
                <a:solidFill>
                  <a:srgbClr val="990000"/>
                </a:solidFill>
              </a:rPr>
              <a:t>CGS </a:t>
            </a:r>
            <a:r>
              <a:rPr lang="en-US" b="1" dirty="0">
                <a:solidFill>
                  <a:srgbClr val="990000"/>
                </a:solidFill>
                <a:cs typeface="Arial" charset="0"/>
              </a:rPr>
              <a:t>§ 46b-142:</a:t>
            </a:r>
          </a:p>
          <a:p>
            <a:pPr lvl="1"/>
            <a:r>
              <a:rPr lang="en-US" dirty="0">
                <a:solidFill>
                  <a:srgbClr val="990000"/>
                </a:solidFill>
              </a:rPr>
              <a:t>“The Department of Children and Families, or any </a:t>
            </a:r>
            <a:r>
              <a:rPr lang="en-US" b="1" dirty="0">
                <a:solidFill>
                  <a:srgbClr val="000099"/>
                </a:solidFill>
              </a:rPr>
              <a:t>party</a:t>
            </a:r>
            <a:r>
              <a:rPr lang="en-US" dirty="0">
                <a:solidFill>
                  <a:srgbClr val="990000"/>
                </a:solidFill>
              </a:rPr>
              <a:t> at interest </a:t>
            </a:r>
            <a:r>
              <a:rPr lang="en-US" b="1" dirty="0">
                <a:solidFill>
                  <a:srgbClr val="000099"/>
                </a:solidFill>
              </a:rPr>
              <a:t>aggrieved</a:t>
            </a:r>
            <a:r>
              <a:rPr lang="en-US" dirty="0">
                <a:solidFill>
                  <a:srgbClr val="990000"/>
                </a:solidFill>
              </a:rPr>
              <a:t> by any </a:t>
            </a:r>
            <a:r>
              <a:rPr lang="en-US" b="1" dirty="0">
                <a:solidFill>
                  <a:srgbClr val="000099"/>
                </a:solidFill>
              </a:rPr>
              <a:t>final judgment or order</a:t>
            </a:r>
            <a:r>
              <a:rPr lang="en-US" dirty="0">
                <a:solidFill>
                  <a:srgbClr val="990000"/>
                </a:solidFill>
              </a:rPr>
              <a:t> of the court, may appeal to the Appellate Court . . . .” </a:t>
            </a:r>
            <a:endParaRPr lang="en-US" dirty="0">
              <a:solidFill>
                <a:srgbClr val="990000"/>
              </a:solidFill>
              <a:cs typeface="Arial" charset="0"/>
            </a:endParaRPr>
          </a:p>
          <a:p>
            <a:r>
              <a:rPr lang="en-US" b="1" dirty="0">
                <a:solidFill>
                  <a:srgbClr val="990000"/>
                </a:solidFill>
              </a:rPr>
              <a:t>20-day deadline to file.</a:t>
            </a:r>
          </a:p>
          <a:p>
            <a:pPr lvl="1"/>
            <a:r>
              <a:rPr lang="en-US" dirty="0">
                <a:solidFill>
                  <a:srgbClr val="990000"/>
                </a:solidFill>
              </a:rPr>
              <a:t>Can be extended to 40 days. (P.B. </a:t>
            </a:r>
            <a:r>
              <a:rPr lang="en-US" dirty="0">
                <a:solidFill>
                  <a:srgbClr val="990000"/>
                </a:solidFill>
                <a:cs typeface="Arial" charset="0"/>
              </a:rPr>
              <a:t>§35a-21)</a:t>
            </a:r>
          </a:p>
          <a:p>
            <a:pPr lvl="1"/>
            <a:endParaRPr lang="en-US" dirty="0">
              <a:solidFill>
                <a:srgbClr val="990000"/>
              </a:solidFill>
              <a:cs typeface="Arial" charset="0"/>
            </a:endParaRPr>
          </a:p>
        </p:txBody>
      </p:sp>
      <p:sp>
        <p:nvSpPr>
          <p:cNvPr id="8196" name="Rectangle 4"/>
          <p:cNvSpPr>
            <a:spLocks noGrp="1" noChangeArrowheads="1"/>
          </p:cNvSpPr>
          <p:nvPr>
            <p:ph type="title"/>
          </p:nvPr>
        </p:nvSpPr>
        <p:spPr/>
        <p:txBody>
          <a:bodyPr/>
          <a:lstStyle/>
          <a:p>
            <a:r>
              <a:rPr lang="en-US" b="1">
                <a:solidFill>
                  <a:srgbClr val="000099"/>
                </a:solidFill>
              </a:rPr>
              <a:t>RIGHT TO APPEAL</a:t>
            </a:r>
            <a:endParaRPr lang="en-US" sz="2400" b="1" u="sng">
              <a:solidFill>
                <a:srgbClr val="000099"/>
              </a:solidFill>
            </a:endParaRPr>
          </a:p>
        </p:txBody>
      </p:sp>
    </p:spTree>
  </p:cSld>
  <p:clrMapOvr>
    <a:masterClrMapping/>
  </p:clrMapOvr>
  <p:transition>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smtClean="0"/>
              <a:t>Whether to grant a stay is within the discretion of the trial court</a:t>
            </a:r>
          </a:p>
          <a:p>
            <a:r>
              <a:rPr lang="en-US" sz="2400" dirty="0" smtClean="0"/>
              <a:t>Other factors include the likely outcome of the appeal, the irreparability of harm to the </a:t>
            </a:r>
            <a:r>
              <a:rPr lang="en-US" sz="2400" dirty="0" err="1" smtClean="0"/>
              <a:t>movant</a:t>
            </a:r>
            <a:r>
              <a:rPr lang="en-US" sz="2400" dirty="0" smtClean="0"/>
              <a:t>, and the effect of delay upon other parties as well as the general public.  </a:t>
            </a:r>
            <a:r>
              <a:rPr lang="en-US" sz="2400" u="sng" dirty="0" smtClean="0"/>
              <a:t>Griffin Hospital v. Commission on Hospitals and Health Care</a:t>
            </a:r>
            <a:r>
              <a:rPr lang="en-US" sz="2400" dirty="0" smtClean="0"/>
              <a:t>, 196 Conn. 451, 458-59(1985)</a:t>
            </a:r>
          </a:p>
          <a:p>
            <a:r>
              <a:rPr lang="en-US" sz="2400" u="sng" dirty="0" smtClean="0"/>
              <a:t>See</a:t>
            </a:r>
            <a:r>
              <a:rPr lang="en-US" sz="2400" dirty="0" smtClean="0"/>
              <a:t> </a:t>
            </a:r>
            <a:r>
              <a:rPr lang="en-US" sz="2400" u="sng" dirty="0" smtClean="0"/>
              <a:t>also</a:t>
            </a:r>
            <a:r>
              <a:rPr lang="en-US" sz="2400" dirty="0" smtClean="0"/>
              <a:t> </a:t>
            </a:r>
            <a:r>
              <a:rPr lang="en-US" sz="2400" u="sng" dirty="0" smtClean="0"/>
              <a:t>In re Alexander T.</a:t>
            </a:r>
            <a:r>
              <a:rPr lang="en-US" sz="2400" dirty="0" smtClean="0"/>
              <a:t>, 33 Conn. L. </a:t>
            </a:r>
            <a:r>
              <a:rPr lang="en-US" sz="2400" dirty="0" err="1" smtClean="0"/>
              <a:t>Rptr</a:t>
            </a:r>
            <a:r>
              <a:rPr lang="en-US" sz="2400" dirty="0" smtClean="0"/>
              <a:t>. 586, 2002 WL 31957474 (Conn. Super. Ct. 2002) (stay denied where success on appeal is only a </a:t>
            </a:r>
            <a:r>
              <a:rPr lang="en-US" sz="2400" i="1" dirty="0" smtClean="0"/>
              <a:t>possibility</a:t>
            </a:r>
            <a:r>
              <a:rPr lang="en-US" sz="2400" dirty="0" smtClean="0"/>
              <a:t>, not a probability). </a:t>
            </a:r>
            <a:endParaRPr lang="en-US" sz="2400" dirty="0"/>
          </a:p>
        </p:txBody>
      </p:sp>
      <p:sp>
        <p:nvSpPr>
          <p:cNvPr id="2" name="Title 1"/>
          <p:cNvSpPr>
            <a:spLocks noGrp="1"/>
          </p:cNvSpPr>
          <p:nvPr>
            <p:ph type="title"/>
          </p:nvPr>
        </p:nvSpPr>
        <p:spPr/>
        <p:txBody>
          <a:bodyPr/>
          <a:lstStyle/>
          <a:p>
            <a:pPr algn="ctr"/>
            <a:r>
              <a:rPr lang="en-US" dirty="0" smtClean="0">
                <a:solidFill>
                  <a:schemeClr val="accent2"/>
                </a:solidFill>
              </a:rPr>
              <a:t>Stays</a:t>
            </a:r>
            <a:endParaRPr lang="en-US" dirty="0">
              <a:solidFill>
                <a:schemeClr val="accent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Practice Book provides that a temporary stay may be ordered </a:t>
            </a:r>
            <a:r>
              <a:rPr lang="en-US" i="1" dirty="0" err="1" smtClean="0"/>
              <a:t>sua</a:t>
            </a:r>
            <a:r>
              <a:rPr lang="en-US" i="1" dirty="0" smtClean="0"/>
              <a:t> </a:t>
            </a:r>
            <a:r>
              <a:rPr lang="en-US" i="1" dirty="0" err="1" smtClean="0"/>
              <a:t>sponte</a:t>
            </a:r>
            <a:r>
              <a:rPr lang="en-US" dirty="0" smtClean="0"/>
              <a:t> or on written or oral motion until the time to take an appeal has expired or, if an appeal has been filed, until the final determination of the cause.  </a:t>
            </a:r>
          </a:p>
          <a:p>
            <a:r>
              <a:rPr lang="en-US" u="sng" dirty="0" smtClean="0"/>
              <a:t>See</a:t>
            </a:r>
            <a:r>
              <a:rPr lang="en-US" dirty="0" smtClean="0"/>
              <a:t> Practice Book § 61-12.  </a:t>
            </a:r>
          </a:p>
          <a:p>
            <a:pPr>
              <a:buNone/>
            </a:pPr>
            <a:endParaRPr lang="en-US" dirty="0" smtClean="0"/>
          </a:p>
          <a:p>
            <a:endParaRPr lang="en-US" dirty="0"/>
          </a:p>
        </p:txBody>
      </p:sp>
      <p:sp>
        <p:nvSpPr>
          <p:cNvPr id="2" name="Title 1"/>
          <p:cNvSpPr>
            <a:spLocks noGrp="1"/>
          </p:cNvSpPr>
          <p:nvPr>
            <p:ph type="title"/>
          </p:nvPr>
        </p:nvSpPr>
        <p:spPr/>
        <p:txBody>
          <a:bodyPr/>
          <a:lstStyle/>
          <a:p>
            <a:pPr algn="ctr"/>
            <a:r>
              <a:rPr lang="en-US" dirty="0" smtClean="0">
                <a:solidFill>
                  <a:schemeClr val="accent2"/>
                </a:solidFill>
              </a:rPr>
              <a:t>Stays</a:t>
            </a:r>
            <a:endParaRPr lang="en-US" dirty="0">
              <a:solidFill>
                <a:schemeClr val="accent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2133600"/>
            <a:ext cx="8229600" cy="3992563"/>
          </a:xfrm>
        </p:spPr>
        <p:txBody>
          <a:bodyPr/>
          <a:lstStyle/>
          <a:p>
            <a:r>
              <a:rPr lang="en-US" b="1" u="sng">
                <a:solidFill>
                  <a:srgbClr val="990000"/>
                </a:solidFill>
              </a:rPr>
              <a:t>Santosky v. Kramer</a:t>
            </a:r>
            <a:r>
              <a:rPr lang="en-US" b="1">
                <a:solidFill>
                  <a:srgbClr val="990000"/>
                </a:solidFill>
              </a:rPr>
              <a:t>, 455 U.S. 745 (1982)</a:t>
            </a:r>
          </a:p>
          <a:p>
            <a:pPr lvl="1"/>
            <a:r>
              <a:rPr lang="en-US" sz="2000">
                <a:solidFill>
                  <a:srgbClr val="990000"/>
                </a:solidFill>
              </a:rPr>
              <a:t>Best known for procedural due process holding.</a:t>
            </a:r>
          </a:p>
          <a:p>
            <a:pPr lvl="1"/>
            <a:r>
              <a:rPr lang="en-US" sz="2000">
                <a:solidFill>
                  <a:srgbClr val="990000"/>
                </a:solidFill>
              </a:rPr>
              <a:t>But also has </a:t>
            </a:r>
            <a:r>
              <a:rPr lang="en-US" sz="2000" i="1">
                <a:solidFill>
                  <a:srgbClr val="990000"/>
                </a:solidFill>
              </a:rPr>
              <a:t>substantive</a:t>
            </a:r>
            <a:r>
              <a:rPr lang="en-US" sz="2000">
                <a:solidFill>
                  <a:srgbClr val="990000"/>
                </a:solidFill>
              </a:rPr>
              <a:t> due process aspect:</a:t>
            </a:r>
          </a:p>
          <a:p>
            <a:pPr lvl="2"/>
            <a:r>
              <a:rPr lang="en-US" sz="2000">
                <a:solidFill>
                  <a:srgbClr val="990000"/>
                </a:solidFill>
              </a:rPr>
              <a:t>Court suggests that state would violate due process by terminating parental rights non-consensually “without some showing of [parental] </a:t>
            </a:r>
            <a:r>
              <a:rPr lang="en-US" sz="2000" b="1">
                <a:solidFill>
                  <a:srgbClr val="000099"/>
                </a:solidFill>
              </a:rPr>
              <a:t>unfitness</a:t>
            </a:r>
            <a:r>
              <a:rPr lang="en-US" sz="2000">
                <a:solidFill>
                  <a:srgbClr val="990000"/>
                </a:solidFill>
              </a:rPr>
              <a:t> and for the sole reason that to do so was thought to be in the children's best interest.”  (FN 10; internal quotes, citations omitted.)</a:t>
            </a:r>
          </a:p>
          <a:p>
            <a:r>
              <a:rPr lang="en-US" b="1" u="sng">
                <a:solidFill>
                  <a:srgbClr val="990000"/>
                </a:solidFill>
              </a:rPr>
              <a:t>MLB v. SLJ</a:t>
            </a:r>
            <a:r>
              <a:rPr lang="en-US" b="1">
                <a:solidFill>
                  <a:srgbClr val="990000"/>
                </a:solidFill>
              </a:rPr>
              <a:t>, 519 U.S. 102 (1996)</a:t>
            </a:r>
          </a:p>
          <a:p>
            <a:pPr lvl="1"/>
            <a:r>
              <a:rPr lang="en-US" sz="2000">
                <a:solidFill>
                  <a:srgbClr val="990000"/>
                </a:solidFill>
              </a:rPr>
              <a:t>TPR works </a:t>
            </a:r>
            <a:r>
              <a:rPr lang="en-US" sz="2000" b="1">
                <a:solidFill>
                  <a:srgbClr val="000099"/>
                </a:solidFill>
              </a:rPr>
              <a:t>“unique kind of deprivation”</a:t>
            </a:r>
            <a:r>
              <a:rPr lang="en-US" sz="2000">
                <a:solidFill>
                  <a:srgbClr val="990000"/>
                </a:solidFill>
              </a:rPr>
              <a:t> compared to all other civil actions.</a:t>
            </a:r>
          </a:p>
          <a:p>
            <a:endParaRPr lang="en-US" sz="2000">
              <a:solidFill>
                <a:srgbClr val="990000"/>
              </a:solidFill>
            </a:endParaRPr>
          </a:p>
        </p:txBody>
      </p:sp>
      <p:sp>
        <p:nvSpPr>
          <p:cNvPr id="34818" name="Rectangle 2"/>
          <p:cNvSpPr>
            <a:spLocks noGrp="1" noChangeArrowheads="1"/>
          </p:cNvSpPr>
          <p:nvPr>
            <p:ph type="title"/>
          </p:nvPr>
        </p:nvSpPr>
        <p:spPr>
          <a:xfrm>
            <a:off x="533400" y="304800"/>
            <a:ext cx="8229600" cy="1676400"/>
          </a:xfrm>
        </p:spPr>
        <p:txBody>
          <a:bodyPr/>
          <a:lstStyle/>
          <a:p>
            <a:r>
              <a:rPr lang="en-US" b="1">
                <a:solidFill>
                  <a:srgbClr val="000099"/>
                </a:solidFill>
              </a:rPr>
              <a:t>CONSTITUTIONALIZING APPELLATE ISSUES</a:t>
            </a:r>
          </a:p>
        </p:txBody>
      </p:sp>
    </p:spTree>
  </p:cSld>
  <p:clrMapOvr>
    <a:masterClrMapping/>
  </p:clrMapOvr>
  <p:transition>
    <p:whee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1. Motions for contempt</a:t>
            </a:r>
          </a:p>
          <a:p>
            <a:r>
              <a:rPr lang="en-US" b="1" dirty="0" smtClean="0"/>
              <a:t>In re Marcus. </a:t>
            </a:r>
            <a:r>
              <a:rPr lang="en-US" dirty="0" smtClean="0"/>
              <a:t/>
            </a:r>
            <a:br>
              <a:rPr lang="en-US" dirty="0" smtClean="0"/>
            </a:br>
            <a:r>
              <a:rPr lang="en-US" dirty="0" smtClean="0"/>
              <a:t>120 Conn</a:t>
            </a:r>
            <a:r>
              <a:rPr lang="en-US" dirty="0" smtClean="0"/>
              <a:t>. App</a:t>
            </a:r>
            <a:r>
              <a:rPr lang="en-US" dirty="0" smtClean="0"/>
              <a:t>. </a:t>
            </a:r>
            <a:r>
              <a:rPr lang="en-US" dirty="0" smtClean="0"/>
              <a:t>745 (</a:t>
            </a:r>
            <a:r>
              <a:rPr lang="en-US" b="1" dirty="0" smtClean="0"/>
              <a:t>2010)</a:t>
            </a:r>
          </a:p>
          <a:p>
            <a:r>
              <a:rPr lang="en-US" b="1" dirty="0" smtClean="0"/>
              <a:t>In re Leah S. </a:t>
            </a:r>
          </a:p>
          <a:p>
            <a:pPr>
              <a:buNone/>
            </a:pPr>
            <a:r>
              <a:rPr lang="en-US" b="1" dirty="0" smtClean="0"/>
              <a:t>	</a:t>
            </a:r>
            <a:r>
              <a:rPr lang="en-US" dirty="0" smtClean="0"/>
              <a:t>284 Conn. </a:t>
            </a:r>
            <a:r>
              <a:rPr lang="en-US" dirty="0" smtClean="0"/>
              <a:t>685 (2007)</a:t>
            </a:r>
            <a:endParaRPr lang="en-US" dirty="0"/>
          </a:p>
        </p:txBody>
      </p:sp>
      <p:sp>
        <p:nvSpPr>
          <p:cNvPr id="2" name="Title 1"/>
          <p:cNvSpPr>
            <a:spLocks noGrp="1"/>
          </p:cNvSpPr>
          <p:nvPr>
            <p:ph type="title"/>
          </p:nvPr>
        </p:nvSpPr>
        <p:spPr/>
        <p:txBody>
          <a:bodyPr>
            <a:normAutofit fontScale="90000"/>
          </a:bodyPr>
          <a:lstStyle/>
          <a:p>
            <a:pPr algn="ctr"/>
            <a:r>
              <a:rPr lang="en-US" dirty="0" smtClean="0">
                <a:solidFill>
                  <a:schemeClr val="accent2"/>
                </a:solidFill>
              </a:rPr>
              <a:t>Recent Issues in child protection appeals</a:t>
            </a:r>
            <a:endParaRPr lang="en-US" dirty="0">
              <a:solidFill>
                <a:schemeClr val="accent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Rights of Incarcerated parent to due process.  In re Marcus, </a:t>
            </a:r>
            <a:r>
              <a:rPr lang="en-US" dirty="0" smtClean="0"/>
              <a:t>120 Conn. App. 745 (</a:t>
            </a:r>
            <a:r>
              <a:rPr lang="en-US" b="1" dirty="0" smtClean="0"/>
              <a:t>2010);</a:t>
            </a:r>
            <a:r>
              <a:rPr lang="en-US" dirty="0" smtClean="0"/>
              <a:t>In </a:t>
            </a:r>
            <a:r>
              <a:rPr lang="en-US" dirty="0" smtClean="0"/>
              <a:t>re Jaime, </a:t>
            </a:r>
            <a:r>
              <a:rPr lang="en-US" dirty="0" smtClean="0"/>
              <a:t>120 Conn</a:t>
            </a:r>
            <a:r>
              <a:rPr lang="en-US" dirty="0" smtClean="0"/>
              <a:t>. App</a:t>
            </a:r>
            <a:r>
              <a:rPr lang="en-US" dirty="0" smtClean="0"/>
              <a:t>. 712</a:t>
            </a:r>
            <a:r>
              <a:rPr lang="en-US" dirty="0" smtClean="0"/>
              <a:t>(2010</a:t>
            </a:r>
            <a:r>
              <a:rPr lang="en-US" dirty="0" smtClean="0"/>
              <a:t>); In re Lukas, </a:t>
            </a:r>
            <a:r>
              <a:rPr lang="en-US" dirty="0" smtClean="0"/>
              <a:t>120 Conn</a:t>
            </a:r>
            <a:r>
              <a:rPr lang="en-US" dirty="0" smtClean="0"/>
              <a:t>. App</a:t>
            </a:r>
            <a:r>
              <a:rPr lang="en-US" dirty="0" smtClean="0"/>
              <a:t>. 465</a:t>
            </a:r>
            <a:r>
              <a:rPr lang="en-US" dirty="0" smtClean="0"/>
              <a:t>(2010</a:t>
            </a:r>
            <a:r>
              <a:rPr lang="en-US" dirty="0" smtClean="0"/>
              <a:t>).  </a:t>
            </a:r>
            <a:endParaRPr lang="en-US" dirty="0"/>
          </a:p>
        </p:txBody>
      </p:sp>
      <p:sp>
        <p:nvSpPr>
          <p:cNvPr id="2" name="Title 1"/>
          <p:cNvSpPr>
            <a:spLocks noGrp="1"/>
          </p:cNvSpPr>
          <p:nvPr>
            <p:ph type="title"/>
          </p:nvPr>
        </p:nvSpPr>
        <p:spPr/>
        <p:txBody>
          <a:bodyPr/>
          <a:lstStyle/>
          <a:p>
            <a:pPr algn="ctr"/>
            <a:r>
              <a:rPr lang="en-US" dirty="0" smtClean="0">
                <a:solidFill>
                  <a:schemeClr val="accent2"/>
                </a:solidFill>
              </a:rPr>
              <a:t>Recent Issues</a:t>
            </a:r>
            <a:endParaRPr lang="en-US" dirty="0">
              <a:solidFill>
                <a:schemeClr val="accent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Permanency/Best Interests Findings. In re Jordan T </a:t>
            </a:r>
            <a:r>
              <a:rPr lang="en-US" dirty="0" smtClean="0"/>
              <a:t>296 Conn. </a:t>
            </a:r>
            <a:r>
              <a:rPr lang="en-US" dirty="0" smtClean="0"/>
              <a:t>905 (</a:t>
            </a:r>
            <a:r>
              <a:rPr lang="en-US" dirty="0" smtClean="0"/>
              <a:t>2010</a:t>
            </a:r>
            <a:r>
              <a:rPr lang="en-US" dirty="0" smtClean="0"/>
              <a:t>)</a:t>
            </a:r>
            <a:endParaRPr lang="en-US" dirty="0"/>
          </a:p>
        </p:txBody>
      </p:sp>
      <p:sp>
        <p:nvSpPr>
          <p:cNvPr id="2" name="Title 1"/>
          <p:cNvSpPr>
            <a:spLocks noGrp="1"/>
          </p:cNvSpPr>
          <p:nvPr>
            <p:ph type="title"/>
          </p:nvPr>
        </p:nvSpPr>
        <p:spPr/>
        <p:txBody>
          <a:bodyPr/>
          <a:lstStyle/>
          <a:p>
            <a:pPr algn="ctr"/>
            <a:r>
              <a:rPr lang="en-US" dirty="0" smtClean="0">
                <a:solidFill>
                  <a:schemeClr val="accent2"/>
                </a:solidFill>
              </a:rPr>
              <a:t>Recent Issues</a:t>
            </a:r>
            <a:endParaRPr lang="en-US" dirty="0">
              <a:solidFill>
                <a:schemeClr val="accent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Conflicted representation by child’s counsel. </a:t>
            </a:r>
            <a:r>
              <a:rPr lang="en-US" u="sng" dirty="0" smtClean="0"/>
              <a:t>In re Lyric H.</a:t>
            </a:r>
            <a:r>
              <a:rPr lang="en-US" dirty="0" smtClean="0"/>
              <a:t>, </a:t>
            </a:r>
            <a:r>
              <a:rPr lang="en-US" dirty="0" smtClean="0"/>
              <a:t>114 Conn</a:t>
            </a:r>
            <a:r>
              <a:rPr lang="en-US" dirty="0" smtClean="0"/>
              <a:t>. App</a:t>
            </a:r>
            <a:r>
              <a:rPr lang="en-US" dirty="0" smtClean="0"/>
              <a:t>. 582 </a:t>
            </a:r>
            <a:r>
              <a:rPr lang="en-US" dirty="0" smtClean="0"/>
              <a:t>(</a:t>
            </a:r>
            <a:r>
              <a:rPr lang="en-US" dirty="0" smtClean="0"/>
              <a:t>2009).</a:t>
            </a:r>
            <a:endParaRPr lang="en-US" dirty="0"/>
          </a:p>
        </p:txBody>
      </p:sp>
      <p:sp>
        <p:nvSpPr>
          <p:cNvPr id="2" name="Title 1"/>
          <p:cNvSpPr>
            <a:spLocks noGrp="1"/>
          </p:cNvSpPr>
          <p:nvPr>
            <p:ph type="title"/>
          </p:nvPr>
        </p:nvSpPr>
        <p:spPr/>
        <p:txBody>
          <a:bodyPr/>
          <a:lstStyle/>
          <a:p>
            <a:pPr algn="ctr"/>
            <a:r>
              <a:rPr lang="en-US" dirty="0" smtClean="0">
                <a:solidFill>
                  <a:schemeClr val="accent2"/>
                </a:solidFill>
              </a:rPr>
              <a:t>Recent Issues</a:t>
            </a:r>
            <a:endParaRPr lang="en-US" dirty="0">
              <a:solidFill>
                <a:schemeClr val="accent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Predictive </a:t>
            </a:r>
            <a:r>
              <a:rPr lang="en-US" b="1" dirty="0" smtClean="0"/>
              <a:t>Neglect</a:t>
            </a:r>
            <a:endParaRPr lang="en-US" b="1" dirty="0" smtClean="0"/>
          </a:p>
          <a:p>
            <a:r>
              <a:rPr lang="en-US" dirty="0" smtClean="0"/>
              <a:t>In re Francisco R., </a:t>
            </a:r>
            <a:r>
              <a:rPr lang="en-US" dirty="0" smtClean="0"/>
              <a:t>111 Conn</a:t>
            </a:r>
            <a:r>
              <a:rPr lang="en-US" dirty="0" smtClean="0"/>
              <a:t>. App</a:t>
            </a:r>
            <a:r>
              <a:rPr lang="en-US" dirty="0" smtClean="0"/>
              <a:t>. 529 </a:t>
            </a:r>
            <a:r>
              <a:rPr lang="en-US" dirty="0" smtClean="0"/>
              <a:t>(</a:t>
            </a:r>
            <a:r>
              <a:rPr lang="en-US" dirty="0" smtClean="0"/>
              <a:t>2009)</a:t>
            </a:r>
            <a:endParaRPr lang="en-US" dirty="0" smtClean="0"/>
          </a:p>
          <a:p>
            <a:r>
              <a:rPr lang="en-US" dirty="0" smtClean="0"/>
              <a:t>In re TK, </a:t>
            </a:r>
            <a:r>
              <a:rPr lang="en-US" dirty="0" smtClean="0"/>
              <a:t>105 Conn</a:t>
            </a:r>
            <a:r>
              <a:rPr lang="en-US" dirty="0" smtClean="0"/>
              <a:t>. App</a:t>
            </a:r>
            <a:r>
              <a:rPr lang="en-US" dirty="0" smtClean="0"/>
              <a:t>. 502 </a:t>
            </a:r>
            <a:r>
              <a:rPr lang="en-US" dirty="0" smtClean="0"/>
              <a:t>(</a:t>
            </a:r>
            <a:r>
              <a:rPr lang="en-US" dirty="0" smtClean="0"/>
              <a:t>2009)</a:t>
            </a:r>
            <a:endParaRPr lang="en-US" dirty="0" smtClean="0"/>
          </a:p>
          <a:p>
            <a:r>
              <a:rPr lang="en-US" dirty="0" smtClean="0"/>
              <a:t>In re Anthony A., </a:t>
            </a:r>
            <a:r>
              <a:rPr lang="en-US" dirty="0" smtClean="0"/>
              <a:t>112 Conn</a:t>
            </a:r>
            <a:r>
              <a:rPr lang="en-US" dirty="0" smtClean="0"/>
              <a:t>. App</a:t>
            </a:r>
            <a:r>
              <a:rPr lang="en-US" dirty="0" smtClean="0"/>
              <a:t>. 643 </a:t>
            </a:r>
            <a:r>
              <a:rPr lang="en-US" dirty="0" smtClean="0"/>
              <a:t>(</a:t>
            </a:r>
            <a:r>
              <a:rPr lang="en-US" dirty="0" smtClean="0"/>
              <a:t>2009)</a:t>
            </a:r>
            <a:endParaRPr lang="en-US" dirty="0"/>
          </a:p>
        </p:txBody>
      </p:sp>
      <p:sp>
        <p:nvSpPr>
          <p:cNvPr id="2" name="Title 1"/>
          <p:cNvSpPr>
            <a:spLocks noGrp="1"/>
          </p:cNvSpPr>
          <p:nvPr>
            <p:ph type="title"/>
          </p:nvPr>
        </p:nvSpPr>
        <p:spPr/>
        <p:txBody>
          <a:bodyPr/>
          <a:lstStyle/>
          <a:p>
            <a:pPr algn="ctr"/>
            <a:r>
              <a:rPr lang="en-US" dirty="0" smtClean="0">
                <a:solidFill>
                  <a:schemeClr val="accent2"/>
                </a:solidFill>
              </a:rPr>
              <a:t>Recent Issues</a:t>
            </a:r>
            <a:endParaRPr lang="en-US" dirty="0">
              <a:solidFill>
                <a:schemeClr val="accent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Evidentiary. Admissibility of children’s statements.  In re </a:t>
            </a:r>
            <a:r>
              <a:rPr lang="en-US" dirty="0" err="1" smtClean="0"/>
              <a:t>Tayler</a:t>
            </a:r>
            <a:r>
              <a:rPr lang="en-US" dirty="0" smtClean="0"/>
              <a:t> F., </a:t>
            </a:r>
            <a:r>
              <a:rPr lang="en-US" dirty="0" smtClean="0"/>
              <a:t>111 Conn. App. 28 (2008), cert granted 290 Conn. </a:t>
            </a:r>
            <a:r>
              <a:rPr lang="en-US" dirty="0" smtClean="0"/>
              <a:t>901(2009) </a:t>
            </a:r>
            <a:endParaRPr lang="en-US" dirty="0" smtClean="0"/>
          </a:p>
          <a:p>
            <a:r>
              <a:rPr lang="en-US" dirty="0" smtClean="0"/>
              <a:t>Right to evidentiary hearing in revocation/guardianship case.  In re </a:t>
            </a:r>
            <a:r>
              <a:rPr lang="en-US" dirty="0" err="1" smtClean="0"/>
              <a:t>Shanaira</a:t>
            </a:r>
            <a:r>
              <a:rPr lang="en-US" dirty="0" smtClean="0"/>
              <a:t> C., </a:t>
            </a:r>
            <a:r>
              <a:rPr lang="en-US" dirty="0" smtClean="0"/>
              <a:t>cert granted, </a:t>
            </a:r>
            <a:r>
              <a:rPr lang="en-US" dirty="0" smtClean="0"/>
              <a:t>286 </a:t>
            </a:r>
            <a:r>
              <a:rPr lang="en-US" dirty="0" smtClean="0"/>
              <a:t>Conn. </a:t>
            </a:r>
            <a:r>
              <a:rPr lang="en-US" dirty="0" smtClean="0"/>
              <a:t>917 (2008)</a:t>
            </a:r>
            <a:endParaRPr lang="en-US" dirty="0" smtClean="0"/>
          </a:p>
          <a:p>
            <a:r>
              <a:rPr lang="en-US" dirty="0" smtClean="0"/>
              <a:t>Rights of 18 year olds in juvenile court. In re Matthew F. Supreme Court </a:t>
            </a:r>
            <a:endParaRPr lang="en-US" dirty="0"/>
          </a:p>
        </p:txBody>
      </p:sp>
      <p:sp>
        <p:nvSpPr>
          <p:cNvPr id="2" name="Title 1"/>
          <p:cNvSpPr>
            <a:spLocks noGrp="1"/>
          </p:cNvSpPr>
          <p:nvPr>
            <p:ph type="title"/>
          </p:nvPr>
        </p:nvSpPr>
        <p:spPr/>
        <p:txBody>
          <a:bodyPr/>
          <a:lstStyle/>
          <a:p>
            <a:pPr algn="ctr"/>
            <a:r>
              <a:rPr lang="en-US" dirty="0" smtClean="0">
                <a:solidFill>
                  <a:schemeClr val="accent2"/>
                </a:solidFill>
              </a:rPr>
              <a:t>Pending Issues</a:t>
            </a:r>
            <a:endParaRPr lang="en-US" dirty="0">
              <a:solidFill>
                <a:schemeClr val="accent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Standard of Review in TPR cases:</a:t>
            </a:r>
          </a:p>
          <a:p>
            <a:pPr>
              <a:buNone/>
            </a:pPr>
            <a:r>
              <a:rPr lang="en-US" dirty="0" smtClean="0"/>
              <a:t>	“</a:t>
            </a:r>
            <a:r>
              <a:rPr lang="en-US" dirty="0" smtClean="0"/>
              <a:t>clearly erroneous” versus “scrupulous review and substantial evidence” </a:t>
            </a:r>
          </a:p>
          <a:p>
            <a:pPr>
              <a:buNone/>
            </a:pPr>
            <a:r>
              <a:rPr lang="en-US" dirty="0" smtClean="0"/>
              <a:t>	</a:t>
            </a:r>
            <a:r>
              <a:rPr lang="en-US" u="sng" dirty="0" smtClean="0"/>
              <a:t>See</a:t>
            </a:r>
            <a:r>
              <a:rPr lang="en-US" dirty="0" smtClean="0"/>
              <a:t> </a:t>
            </a:r>
            <a:r>
              <a:rPr lang="en-US" u="sng" dirty="0" smtClean="0"/>
              <a:t>In re </a:t>
            </a:r>
            <a:r>
              <a:rPr lang="en-US" u="sng" dirty="0" err="1" smtClean="0"/>
              <a:t>Tremaine</a:t>
            </a:r>
            <a:r>
              <a:rPr lang="en-US" dirty="0" smtClean="0"/>
              <a:t>, </a:t>
            </a:r>
            <a:r>
              <a:rPr lang="en-US" dirty="0" smtClean="0"/>
              <a:t>117 Conn</a:t>
            </a:r>
            <a:r>
              <a:rPr lang="en-US" dirty="0" smtClean="0"/>
              <a:t>. App</a:t>
            </a:r>
            <a:r>
              <a:rPr lang="en-US" dirty="0" smtClean="0"/>
              <a:t>. 521 </a:t>
            </a:r>
            <a:r>
              <a:rPr lang="en-US" dirty="0" smtClean="0"/>
              <a:t>2009</a:t>
            </a:r>
            <a:r>
              <a:rPr lang="en-US" dirty="0" smtClean="0"/>
              <a:t>, </a:t>
            </a:r>
            <a:r>
              <a:rPr lang="en-US" u="sng" dirty="0" smtClean="0"/>
              <a:t>In re Melody L.</a:t>
            </a:r>
            <a:r>
              <a:rPr lang="en-US" dirty="0" smtClean="0"/>
              <a:t>, </a:t>
            </a:r>
            <a:r>
              <a:rPr lang="en-US" dirty="0" smtClean="0"/>
              <a:t>290 Conn. 131 </a:t>
            </a:r>
            <a:r>
              <a:rPr lang="en-US" dirty="0" smtClean="0"/>
              <a:t>(</a:t>
            </a:r>
            <a:r>
              <a:rPr lang="en-US" dirty="0" smtClean="0"/>
              <a:t>2009).  </a:t>
            </a:r>
            <a:endParaRPr lang="en-US" dirty="0" smtClean="0"/>
          </a:p>
          <a:p>
            <a:r>
              <a:rPr lang="en-US" dirty="0" smtClean="0"/>
              <a:t>Standard of review when assessing rights of o non-custodial parent.  </a:t>
            </a:r>
            <a:endParaRPr lang="en-US" dirty="0"/>
          </a:p>
        </p:txBody>
      </p:sp>
      <p:sp>
        <p:nvSpPr>
          <p:cNvPr id="2" name="Title 1"/>
          <p:cNvSpPr>
            <a:spLocks noGrp="1"/>
          </p:cNvSpPr>
          <p:nvPr>
            <p:ph type="title"/>
          </p:nvPr>
        </p:nvSpPr>
        <p:spPr/>
        <p:txBody>
          <a:bodyPr/>
          <a:lstStyle/>
          <a:p>
            <a:pPr algn="ctr"/>
            <a:r>
              <a:rPr lang="en-US" dirty="0" smtClean="0">
                <a:solidFill>
                  <a:schemeClr val="accent2"/>
                </a:solidFill>
              </a:rPr>
              <a:t>Recent Issues</a:t>
            </a:r>
            <a:endParaRPr lang="en-US" dirty="0">
              <a:solidFill>
                <a:schemeClr val="accen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Limited Time for Appellate Review:  40 days if Motion for Extension of Time is granted</a:t>
            </a:r>
          </a:p>
          <a:p>
            <a:pPr lvl="1"/>
            <a:r>
              <a:rPr lang="en-US" dirty="0" smtClean="0"/>
              <a:t>Inform client of decision immediately</a:t>
            </a:r>
          </a:p>
          <a:p>
            <a:pPr lvl="1"/>
            <a:r>
              <a:rPr lang="en-US" dirty="0" smtClean="0"/>
              <a:t>Ascertain client’s position and need for appellate review </a:t>
            </a:r>
          </a:p>
          <a:p>
            <a:pPr lvl="2"/>
            <a:r>
              <a:rPr lang="en-US" dirty="0" smtClean="0"/>
              <a:t>Effects of untimely determination</a:t>
            </a:r>
          </a:p>
          <a:p>
            <a:endParaRPr lang="en-US" dirty="0"/>
          </a:p>
        </p:txBody>
      </p:sp>
      <p:sp>
        <p:nvSpPr>
          <p:cNvPr id="2" name="Title 1"/>
          <p:cNvSpPr>
            <a:spLocks noGrp="1"/>
          </p:cNvSpPr>
          <p:nvPr>
            <p:ph type="title"/>
          </p:nvPr>
        </p:nvSpPr>
        <p:spPr/>
        <p:txBody>
          <a:bodyPr/>
          <a:lstStyle/>
          <a:p>
            <a:r>
              <a:rPr lang="en-US" dirty="0" smtClean="0">
                <a:solidFill>
                  <a:srgbClr val="FF0000"/>
                </a:solidFill>
              </a:rPr>
              <a:t>Mechanics</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t>Refrain from discussions with the client regarding viability of appeal</a:t>
            </a:r>
          </a:p>
          <a:p>
            <a:pPr lvl="1"/>
            <a:r>
              <a:rPr lang="en-US" dirty="0" smtClean="0"/>
              <a:t>Request for Appellate Review Counsel thru CCPA immediately</a:t>
            </a:r>
          </a:p>
          <a:p>
            <a:pPr lvl="1"/>
            <a:r>
              <a:rPr lang="en-US" dirty="0" smtClean="0"/>
              <a:t>Motion for Extension of Time</a:t>
            </a:r>
          </a:p>
          <a:p>
            <a:pPr lvl="1"/>
            <a:r>
              <a:rPr lang="en-US" dirty="0" smtClean="0"/>
              <a:t>Transcript Order—Non Appeal (See Form)</a:t>
            </a:r>
          </a:p>
          <a:p>
            <a:pPr lvl="1"/>
            <a:r>
              <a:rPr lang="en-US" dirty="0" smtClean="0"/>
              <a:t>Application for Appointment of Counsel/Waiver of Fees (See Form)</a:t>
            </a:r>
          </a:p>
          <a:p>
            <a:pPr lvl="1"/>
            <a:r>
              <a:rPr lang="en-US" dirty="0" smtClean="0"/>
              <a:t>If Appellate Review Counsel finds no basis for appeal, then client has right to retain other counsel.  P.B. § 35a-21  </a:t>
            </a:r>
          </a:p>
          <a:p>
            <a:endParaRPr lang="en-US" dirty="0"/>
          </a:p>
        </p:txBody>
      </p:sp>
      <p:sp>
        <p:nvSpPr>
          <p:cNvPr id="2" name="Title 1"/>
          <p:cNvSpPr>
            <a:spLocks noGrp="1"/>
          </p:cNvSpPr>
          <p:nvPr>
            <p:ph type="title"/>
          </p:nvPr>
        </p:nvSpPr>
        <p:spPr/>
        <p:txBody>
          <a:bodyPr>
            <a:normAutofit fontScale="90000"/>
          </a:bodyPr>
          <a:lstStyle/>
          <a:p>
            <a:pPr lvl="0"/>
            <a:r>
              <a:rPr lang="en-US" sz="3200" dirty="0" smtClean="0">
                <a:solidFill>
                  <a:srgbClr val="002060"/>
                </a:solidFill>
              </a:rPr>
              <a:t/>
            </a:r>
            <a:br>
              <a:rPr lang="en-US" sz="3200" dirty="0" smtClean="0">
                <a:solidFill>
                  <a:srgbClr val="002060"/>
                </a:solidFill>
              </a:rPr>
            </a:br>
            <a:r>
              <a:rPr lang="en-US" sz="3200" dirty="0" smtClean="0">
                <a:solidFill>
                  <a:srgbClr val="002060"/>
                </a:solidFill>
              </a:rPr>
              <a:t>Obtaining Appellate Review Counsel (see CCPA Memo)</a:t>
            </a:r>
            <a:r>
              <a:rPr lang="en-US" dirty="0" smtClean="0">
                <a:solidFill>
                  <a:srgbClr val="002060"/>
                </a:solidFill>
              </a:rPr>
              <a:t/>
            </a:r>
            <a:br>
              <a:rPr lang="en-US" dirty="0" smtClean="0">
                <a:solidFill>
                  <a:srgbClr val="002060"/>
                </a:solidFill>
              </a:rPr>
            </a:br>
            <a:endParaRPr lang="en-US"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Communicate with Appellate Review Counsel </a:t>
            </a:r>
          </a:p>
          <a:p>
            <a:endParaRPr lang="en-US" dirty="0"/>
          </a:p>
        </p:txBody>
      </p:sp>
      <p:sp>
        <p:nvSpPr>
          <p:cNvPr id="2" name="Title 1"/>
          <p:cNvSpPr>
            <a:spLocks noGrp="1"/>
          </p:cNvSpPr>
          <p:nvPr>
            <p:ph type="title"/>
          </p:nvPr>
        </p:nvSpPr>
        <p:spPr>
          <a:ln>
            <a:solidFill>
              <a:schemeClr val="accent1"/>
            </a:solidFill>
          </a:ln>
        </p:spPr>
        <p:txBody>
          <a:bodyPr/>
          <a:lstStyle/>
          <a:p>
            <a:r>
              <a:rPr lang="en-US" dirty="0" smtClean="0">
                <a:solidFill>
                  <a:srgbClr val="002060"/>
                </a:solidFill>
              </a:rPr>
              <a:t>Mechanics of CP appeals</a:t>
            </a:r>
            <a:endParaRPr lang="en-US"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Trial Counsel pursuing appeal </a:t>
            </a:r>
          </a:p>
          <a:p>
            <a:pPr lvl="1"/>
            <a:r>
              <a:rPr lang="en-US" dirty="0" smtClean="0"/>
              <a:t>Consultation with Appellate Counsel</a:t>
            </a:r>
          </a:p>
          <a:p>
            <a:pPr lvl="1"/>
            <a:r>
              <a:rPr lang="en-US" dirty="0" smtClean="0"/>
              <a:t>Bench decisions, P.B. § 64-1</a:t>
            </a:r>
          </a:p>
          <a:p>
            <a:r>
              <a:rPr lang="en-US" dirty="0" smtClean="0"/>
              <a:t>Moot session with CCPA</a:t>
            </a:r>
            <a:endParaRPr lang="en-US" dirty="0"/>
          </a:p>
        </p:txBody>
      </p:sp>
      <p:sp>
        <p:nvSpPr>
          <p:cNvPr id="2" name="Title 1"/>
          <p:cNvSpPr>
            <a:spLocks noGrp="1"/>
          </p:cNvSpPr>
          <p:nvPr>
            <p:ph type="title"/>
          </p:nvPr>
        </p:nvSpPr>
        <p:spPr/>
        <p:txBody>
          <a:bodyPr/>
          <a:lstStyle/>
          <a:p>
            <a:r>
              <a:rPr lang="en-US" dirty="0" smtClean="0">
                <a:solidFill>
                  <a:srgbClr val="002060"/>
                </a:solidFill>
              </a:rPr>
              <a:t>Mechanics of CP appeal</a:t>
            </a:r>
            <a:endParaRPr lang="en-US"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Expedited Time Frames in Child Protection Cases</a:t>
            </a:r>
          </a:p>
          <a:p>
            <a:pPr lvl="1"/>
            <a:r>
              <a:rPr lang="en-US" dirty="0" smtClean="0"/>
              <a:t>Stricter enforceability of Appellate Rules</a:t>
            </a:r>
          </a:p>
          <a:p>
            <a:pPr lvl="1"/>
            <a:r>
              <a:rPr lang="en-US" dirty="0" smtClean="0"/>
              <a:t>Motion for Extension of Time</a:t>
            </a:r>
          </a:p>
          <a:p>
            <a:pPr lvl="1"/>
            <a:r>
              <a:rPr lang="en-US" dirty="0" smtClean="0"/>
              <a:t>Motion to Dismiss, </a:t>
            </a:r>
            <a:r>
              <a:rPr lang="en-US" dirty="0" err="1" smtClean="0"/>
              <a:t>sua</a:t>
            </a:r>
            <a:r>
              <a:rPr lang="en-US" dirty="0" smtClean="0"/>
              <a:t> </a:t>
            </a:r>
            <a:r>
              <a:rPr lang="en-US" dirty="0" err="1" smtClean="0"/>
              <a:t>sponte</a:t>
            </a:r>
            <a:endParaRPr lang="en-US" dirty="0" smtClean="0"/>
          </a:p>
          <a:p>
            <a:pPr lvl="1"/>
            <a:r>
              <a:rPr lang="en-US" dirty="0" smtClean="0"/>
              <a:t>Pending Report</a:t>
            </a:r>
          </a:p>
          <a:p>
            <a:pPr>
              <a:buNone/>
            </a:pPr>
            <a:r>
              <a:rPr lang="en-US" dirty="0" smtClean="0"/>
              <a:t/>
            </a:r>
            <a:br>
              <a:rPr lang="en-US" dirty="0" smtClean="0"/>
            </a:br>
            <a:endParaRPr lang="en-US" dirty="0"/>
          </a:p>
        </p:txBody>
      </p:sp>
      <p:sp>
        <p:nvSpPr>
          <p:cNvPr id="2" name="Title 1"/>
          <p:cNvSpPr>
            <a:spLocks noGrp="1"/>
          </p:cNvSpPr>
          <p:nvPr>
            <p:ph type="title"/>
          </p:nvPr>
        </p:nvSpPr>
        <p:spPr/>
        <p:txBody>
          <a:bodyPr/>
          <a:lstStyle/>
          <a:p>
            <a:r>
              <a:rPr lang="en-US" dirty="0" smtClean="0">
                <a:solidFill>
                  <a:srgbClr val="002060"/>
                </a:solidFill>
              </a:rPr>
              <a:t>Mechanics of CP appeals</a:t>
            </a:r>
            <a:endParaRPr lang="en-US"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r>
              <a:rPr lang="en-US" dirty="0" smtClean="0">
                <a:solidFill>
                  <a:srgbClr val="FF0000"/>
                </a:solidFill>
              </a:rPr>
              <a:t>Children are parties to all proceedings, PB 32a-1</a:t>
            </a:r>
          </a:p>
          <a:p>
            <a:r>
              <a:rPr lang="en-US" dirty="0" smtClean="0">
                <a:solidFill>
                  <a:srgbClr val="FF0000"/>
                </a:solidFill>
              </a:rPr>
              <a:t>Children may </a:t>
            </a:r>
            <a:r>
              <a:rPr lang="en-US" dirty="0" smtClean="0">
                <a:solidFill>
                  <a:srgbClr val="FF0000"/>
                </a:solidFill>
              </a:rPr>
              <a:t>appeal </a:t>
            </a:r>
            <a:r>
              <a:rPr lang="en-US" dirty="0" smtClean="0">
                <a:solidFill>
                  <a:srgbClr val="FF0000"/>
                </a:solidFill>
              </a:rPr>
              <a:t>termination judgment.  </a:t>
            </a:r>
            <a:r>
              <a:rPr lang="en-US" u="sng" dirty="0" smtClean="0">
                <a:solidFill>
                  <a:srgbClr val="FF0000"/>
                </a:solidFill>
              </a:rPr>
              <a:t>In re Melody L.</a:t>
            </a:r>
            <a:r>
              <a:rPr lang="en-US" dirty="0" smtClean="0">
                <a:solidFill>
                  <a:srgbClr val="FF0000"/>
                </a:solidFill>
              </a:rPr>
              <a:t>, 290 Conn. 131, 155-57, 962 A.2d 81, 98-99 (2009).  </a:t>
            </a:r>
          </a:p>
          <a:p>
            <a:r>
              <a:rPr lang="en-US" dirty="0" smtClean="0">
                <a:solidFill>
                  <a:srgbClr val="FF0000"/>
                </a:solidFill>
              </a:rPr>
              <a:t>Parent and child’s rights intertwined. </a:t>
            </a:r>
            <a:r>
              <a:rPr lang="en-US" u="sng" dirty="0" smtClean="0">
                <a:solidFill>
                  <a:srgbClr val="FF0000"/>
                </a:solidFill>
              </a:rPr>
              <a:t>In re Christina M.</a:t>
            </a:r>
            <a:r>
              <a:rPr lang="en-US" dirty="0" smtClean="0">
                <a:solidFill>
                  <a:srgbClr val="FF0000"/>
                </a:solidFill>
              </a:rPr>
              <a:t>, 280 Conn. 474, 487, 908 A.2d 1073, 1083 (2006). </a:t>
            </a:r>
            <a:endParaRPr lang="en-US" dirty="0">
              <a:solidFill>
                <a:srgbClr val="FF0000"/>
              </a:solidFill>
            </a:endParaRPr>
          </a:p>
        </p:txBody>
      </p:sp>
      <p:sp>
        <p:nvSpPr>
          <p:cNvPr id="40962" name="Rectangle 2"/>
          <p:cNvSpPr>
            <a:spLocks noGrp="1" noChangeArrowheads="1"/>
          </p:cNvSpPr>
          <p:nvPr>
            <p:ph type="title"/>
          </p:nvPr>
        </p:nvSpPr>
        <p:spPr/>
        <p:txBody>
          <a:bodyPr/>
          <a:lstStyle/>
          <a:p>
            <a:r>
              <a:rPr lang="en-US" b="1" dirty="0" smtClean="0">
                <a:solidFill>
                  <a:srgbClr val="000099"/>
                </a:solidFill>
              </a:rPr>
              <a:t>Rights of the Child Client</a:t>
            </a:r>
            <a:endParaRPr lang="en-US" b="1" dirty="0">
              <a:solidFill>
                <a:srgbClr val="000099"/>
              </a:solidFill>
            </a:endParaRPr>
          </a:p>
        </p:txBody>
      </p:sp>
    </p:spTree>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400" dirty="0" smtClean="0"/>
              <a:t>Consider taking an appeal, as opposed to default position statement</a:t>
            </a:r>
          </a:p>
          <a:p>
            <a:pPr lvl="0"/>
            <a:r>
              <a:rPr lang="en-US" sz="2400" dirty="0" smtClean="0"/>
              <a:t>Consider requesting Appellate Review Counsel</a:t>
            </a:r>
          </a:p>
          <a:p>
            <a:pPr lvl="0"/>
            <a:r>
              <a:rPr lang="en-US" sz="2400" dirty="0" smtClean="0"/>
              <a:t>PRACTICE TIP: </a:t>
            </a:r>
          </a:p>
          <a:p>
            <a:pPr lvl="1"/>
            <a:r>
              <a:rPr lang="en-US" sz="2400" dirty="0" smtClean="0"/>
              <a:t>Children may file a brief within 10 days of the filing of the </a:t>
            </a:r>
            <a:r>
              <a:rPr lang="en-US" sz="2400" dirty="0" err="1" smtClean="0"/>
              <a:t>appellee’s</a:t>
            </a:r>
            <a:r>
              <a:rPr lang="en-US" sz="2400" dirty="0" smtClean="0"/>
              <a:t> brief. P.B. § 67-13</a:t>
            </a:r>
          </a:p>
          <a:p>
            <a:pPr lvl="1"/>
            <a:r>
              <a:rPr lang="en-US" sz="2400" dirty="0" smtClean="0"/>
              <a:t>Issue: what appellate procedures apply to children when filing a brief in support of the appellant?  </a:t>
            </a:r>
          </a:p>
          <a:p>
            <a:pPr lvl="1"/>
            <a:r>
              <a:rPr lang="en-US" sz="2400" dirty="0" smtClean="0"/>
              <a:t>Children should file separate appeal.</a:t>
            </a:r>
          </a:p>
          <a:p>
            <a:endParaRPr lang="en-US" dirty="0"/>
          </a:p>
        </p:txBody>
      </p:sp>
      <p:sp>
        <p:nvSpPr>
          <p:cNvPr id="2" name="Title 1"/>
          <p:cNvSpPr>
            <a:spLocks noGrp="1"/>
          </p:cNvSpPr>
          <p:nvPr>
            <p:ph type="title"/>
          </p:nvPr>
        </p:nvSpPr>
        <p:spPr/>
        <p:txBody>
          <a:bodyPr/>
          <a:lstStyle/>
          <a:p>
            <a:r>
              <a:rPr lang="en-US" dirty="0" smtClean="0">
                <a:solidFill>
                  <a:schemeClr val="accent2"/>
                </a:solidFill>
              </a:rPr>
              <a:t>Rights of Child Client</a:t>
            </a:r>
            <a:endParaRPr lang="en-US" dirty="0">
              <a:solidFill>
                <a:schemeClr val="accent2"/>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3129</TotalTime>
  <Words>1639</Words>
  <Application>Microsoft Office PowerPoint</Application>
  <PresentationFormat>On-screen Show (4:3)</PresentationFormat>
  <Paragraphs>137</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Connecticut Child Protection  Basic Appellate Practice  DETERMINING WHETHER AN APPEAL IS VIABLE</vt:lpstr>
      <vt:lpstr>RIGHT TO APPEAL</vt:lpstr>
      <vt:lpstr>Mechanics</vt:lpstr>
      <vt:lpstr> Obtaining Appellate Review Counsel (see CCPA Memo) </vt:lpstr>
      <vt:lpstr>Mechanics of CP appeals</vt:lpstr>
      <vt:lpstr>Mechanics of CP appeal</vt:lpstr>
      <vt:lpstr>Mechanics of CP appeals</vt:lpstr>
      <vt:lpstr>Rights of the Child Client</vt:lpstr>
      <vt:lpstr>Rights of Child Client</vt:lpstr>
      <vt:lpstr>JUSTICIABILITY</vt:lpstr>
      <vt:lpstr>Justiciability</vt:lpstr>
      <vt:lpstr>Mootness</vt:lpstr>
      <vt:lpstr>Mootness</vt:lpstr>
      <vt:lpstr>Mootness</vt:lpstr>
      <vt:lpstr>Mootness exceptions</vt:lpstr>
      <vt:lpstr>Capable of Repetition but Evading Review</vt:lpstr>
      <vt:lpstr>Collateral Consequences</vt:lpstr>
      <vt:lpstr>Standing</vt:lpstr>
      <vt:lpstr>Preserving Parties Rights and Relationships</vt:lpstr>
      <vt:lpstr>Stays</vt:lpstr>
      <vt:lpstr>Stays</vt:lpstr>
      <vt:lpstr>CONSTITUTIONALIZING APPELLATE ISSUES</vt:lpstr>
      <vt:lpstr>Recent Issues in child protection appeals</vt:lpstr>
      <vt:lpstr>Recent Issues</vt:lpstr>
      <vt:lpstr>Recent Issues</vt:lpstr>
      <vt:lpstr>Recent Issues</vt:lpstr>
      <vt:lpstr>Recent Issues</vt:lpstr>
      <vt:lpstr>Pending Issues</vt:lpstr>
      <vt:lpstr>Recent Issues</vt:lpstr>
    </vt:vector>
  </TitlesOfParts>
  <Company>University of Connecticut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THE RECORD FOR APPEAL</dc:title>
  <dc:creator>School of Law</dc:creator>
  <cp:lastModifiedBy>Sarah Eagan</cp:lastModifiedBy>
  <cp:revision>50</cp:revision>
  <dcterms:created xsi:type="dcterms:W3CDTF">2008-05-29T13:09:11Z</dcterms:created>
  <dcterms:modified xsi:type="dcterms:W3CDTF">2010-05-21T15:40:03Z</dcterms:modified>
</cp:coreProperties>
</file>