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86" r:id="rId2"/>
    <p:sldMasterId id="2147483693" r:id="rId3"/>
    <p:sldMasterId id="2147483700" r:id="rId4"/>
    <p:sldMasterId id="2147483707" r:id="rId5"/>
    <p:sldMasterId id="2147483721" r:id="rId6"/>
  </p:sldMasterIdLst>
  <p:notesMasterIdLst>
    <p:notesMasterId r:id="rId57"/>
  </p:notesMasterIdLst>
  <p:sldIdLst>
    <p:sldId id="309" r:id="rId7"/>
    <p:sldId id="313" r:id="rId8"/>
    <p:sldId id="319" r:id="rId9"/>
    <p:sldId id="380" r:id="rId10"/>
    <p:sldId id="315" r:id="rId11"/>
    <p:sldId id="331" r:id="rId12"/>
    <p:sldId id="405" r:id="rId13"/>
    <p:sldId id="381" r:id="rId14"/>
    <p:sldId id="395" r:id="rId15"/>
    <p:sldId id="406" r:id="rId16"/>
    <p:sldId id="407" r:id="rId17"/>
    <p:sldId id="359" r:id="rId18"/>
    <p:sldId id="383" r:id="rId19"/>
    <p:sldId id="387" r:id="rId20"/>
    <p:sldId id="382" r:id="rId21"/>
    <p:sldId id="345" r:id="rId22"/>
    <p:sldId id="385" r:id="rId23"/>
    <p:sldId id="386" r:id="rId24"/>
    <p:sldId id="275" r:id="rId25"/>
    <p:sldId id="364" r:id="rId26"/>
    <p:sldId id="389" r:id="rId27"/>
    <p:sldId id="388" r:id="rId28"/>
    <p:sldId id="390" r:id="rId29"/>
    <p:sldId id="408" r:id="rId30"/>
    <p:sldId id="321" r:id="rId31"/>
    <p:sldId id="409" r:id="rId32"/>
    <p:sldId id="365" r:id="rId33"/>
    <p:sldId id="366" r:id="rId34"/>
    <p:sldId id="392" r:id="rId35"/>
    <p:sldId id="379" r:id="rId36"/>
    <p:sldId id="391" r:id="rId37"/>
    <p:sldId id="367" r:id="rId38"/>
    <p:sldId id="397" r:id="rId39"/>
    <p:sldId id="400" r:id="rId40"/>
    <p:sldId id="401" r:id="rId41"/>
    <p:sldId id="402" r:id="rId42"/>
    <p:sldId id="403" r:id="rId43"/>
    <p:sldId id="374" r:id="rId44"/>
    <p:sldId id="396" r:id="rId45"/>
    <p:sldId id="412" r:id="rId46"/>
    <p:sldId id="411" r:id="rId47"/>
    <p:sldId id="394" r:id="rId48"/>
    <p:sldId id="404" r:id="rId49"/>
    <p:sldId id="360" r:id="rId50"/>
    <p:sldId id="410" r:id="rId51"/>
    <p:sldId id="294" r:id="rId52"/>
    <p:sldId id="358" r:id="rId53"/>
    <p:sldId id="270" r:id="rId54"/>
    <p:sldId id="295" r:id="rId55"/>
    <p:sldId id="308" r:id="rId56"/>
  </p:sldIdLst>
  <p:sldSz cx="9144000" cy="6858000" type="screen4x3"/>
  <p:notesSz cx="7315200" cy="9601200"/>
  <p:defaultTextStyle>
    <a:defPPr>
      <a:defRPr lang="en-US"/>
    </a:defPPr>
    <a:lvl1pPr marL="0" algn="l" defTabSz="912476" rtl="0" eaLnBrk="1" latinLnBrk="0" hangingPunct="1">
      <a:defRPr sz="1800" kern="1200">
        <a:solidFill>
          <a:schemeClr val="tx1"/>
        </a:solidFill>
        <a:latin typeface="+mn-lt"/>
        <a:ea typeface="+mn-ea"/>
        <a:cs typeface="+mn-cs"/>
      </a:defRPr>
    </a:lvl1pPr>
    <a:lvl2pPr marL="456241" algn="l" defTabSz="912476" rtl="0" eaLnBrk="1" latinLnBrk="0" hangingPunct="1">
      <a:defRPr sz="1800" kern="1200">
        <a:solidFill>
          <a:schemeClr val="tx1"/>
        </a:solidFill>
        <a:latin typeface="+mn-lt"/>
        <a:ea typeface="+mn-ea"/>
        <a:cs typeface="+mn-cs"/>
      </a:defRPr>
    </a:lvl2pPr>
    <a:lvl3pPr marL="912476" algn="l" defTabSz="912476" rtl="0" eaLnBrk="1" latinLnBrk="0" hangingPunct="1">
      <a:defRPr sz="1800" kern="1200">
        <a:solidFill>
          <a:schemeClr val="tx1"/>
        </a:solidFill>
        <a:latin typeface="+mn-lt"/>
        <a:ea typeface="+mn-ea"/>
        <a:cs typeface="+mn-cs"/>
      </a:defRPr>
    </a:lvl3pPr>
    <a:lvl4pPr marL="1368717" algn="l" defTabSz="912476" rtl="0" eaLnBrk="1" latinLnBrk="0" hangingPunct="1">
      <a:defRPr sz="1800" kern="1200">
        <a:solidFill>
          <a:schemeClr val="tx1"/>
        </a:solidFill>
        <a:latin typeface="+mn-lt"/>
        <a:ea typeface="+mn-ea"/>
        <a:cs typeface="+mn-cs"/>
      </a:defRPr>
    </a:lvl4pPr>
    <a:lvl5pPr marL="1824954" algn="l" defTabSz="912476" rtl="0" eaLnBrk="1" latinLnBrk="0" hangingPunct="1">
      <a:defRPr sz="1800" kern="1200">
        <a:solidFill>
          <a:schemeClr val="tx1"/>
        </a:solidFill>
        <a:latin typeface="+mn-lt"/>
        <a:ea typeface="+mn-ea"/>
        <a:cs typeface="+mn-cs"/>
      </a:defRPr>
    </a:lvl5pPr>
    <a:lvl6pPr marL="2281194" algn="l" defTabSz="912476" rtl="0" eaLnBrk="1" latinLnBrk="0" hangingPunct="1">
      <a:defRPr sz="1800" kern="1200">
        <a:solidFill>
          <a:schemeClr val="tx1"/>
        </a:solidFill>
        <a:latin typeface="+mn-lt"/>
        <a:ea typeface="+mn-ea"/>
        <a:cs typeface="+mn-cs"/>
      </a:defRPr>
    </a:lvl6pPr>
    <a:lvl7pPr marL="2737431" algn="l" defTabSz="912476" rtl="0" eaLnBrk="1" latinLnBrk="0" hangingPunct="1">
      <a:defRPr sz="1800" kern="1200">
        <a:solidFill>
          <a:schemeClr val="tx1"/>
        </a:solidFill>
        <a:latin typeface="+mn-lt"/>
        <a:ea typeface="+mn-ea"/>
        <a:cs typeface="+mn-cs"/>
      </a:defRPr>
    </a:lvl7pPr>
    <a:lvl8pPr marL="3193672" algn="l" defTabSz="912476" rtl="0" eaLnBrk="1" latinLnBrk="0" hangingPunct="1">
      <a:defRPr sz="1800" kern="1200">
        <a:solidFill>
          <a:schemeClr val="tx1"/>
        </a:solidFill>
        <a:latin typeface="+mn-lt"/>
        <a:ea typeface="+mn-ea"/>
        <a:cs typeface="+mn-cs"/>
      </a:defRPr>
    </a:lvl8pPr>
    <a:lvl9pPr marL="3649908" algn="l" defTabSz="912476"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cey Violante" initials="SV" lastIdx="2" clrIdx="0"/>
  <p:cmAuthor id="1" name="Edwin Colon" initials="E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3" d="100"/>
          <a:sy n="113" d="100"/>
        </p:scale>
        <p:origin x="-90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908212560386473"/>
          <c:y val="2.7027027027027029E-2"/>
        </c:manualLayout>
      </c:layout>
      <c:overlay val="0"/>
    </c:title>
    <c:autoTitleDeleted val="0"/>
    <c:plotArea>
      <c:layout/>
      <c:pieChart>
        <c:varyColors val="1"/>
        <c:ser>
          <c:idx val="0"/>
          <c:order val="0"/>
          <c:tx>
            <c:strRef>
              <c:f>Sheet1!$B$1</c:f>
              <c:strCache>
                <c:ptCount val="1"/>
                <c:pt idx="0">
                  <c:v>2014</c:v>
                </c:pt>
              </c:strCache>
            </c:strRef>
          </c:tx>
          <c:dPt>
            <c:idx val="0"/>
            <c:bubble3D val="0"/>
            <c:spPr>
              <a:solidFill>
                <a:srgbClr val="0070C0"/>
              </a:solidFill>
            </c:spPr>
          </c:dPt>
          <c:dPt>
            <c:idx val="1"/>
            <c:bubble3D val="0"/>
            <c:spPr>
              <a:solidFill>
                <a:schemeClr val="bg2">
                  <a:lumMod val="75000"/>
                </a:schemeClr>
              </a:solidFill>
            </c:spPr>
          </c:dPt>
          <c:cat>
            <c:strRef>
              <c:f>Sheet1!$A$2:$A$3</c:f>
              <c:strCache>
                <c:ptCount val="2"/>
                <c:pt idx="0">
                  <c:v>Mexico</c:v>
                </c:pt>
                <c:pt idx="1">
                  <c:v>Central America</c:v>
                </c:pt>
              </c:strCache>
            </c:strRef>
          </c:cat>
          <c:val>
            <c:numRef>
              <c:f>Sheet1!$B$2:$B$3</c:f>
              <c:numCache>
                <c:formatCode>0%</c:formatCode>
                <c:ptCount val="2"/>
                <c:pt idx="0">
                  <c:v>0.23</c:v>
                </c:pt>
                <c:pt idx="1">
                  <c:v>0.77</c:v>
                </c:pt>
              </c:numCache>
            </c:numRef>
          </c:val>
        </c:ser>
        <c:ser>
          <c:idx val="1"/>
          <c:order val="1"/>
          <c:tx>
            <c:strRef>
              <c:f>Sheet1!$C$1</c:f>
              <c:strCache>
                <c:ptCount val="1"/>
                <c:pt idx="0">
                  <c:v>2009</c:v>
                </c:pt>
              </c:strCache>
            </c:strRef>
          </c:tx>
          <c:cat>
            <c:strRef>
              <c:f>Sheet1!$A$2:$A$3</c:f>
              <c:strCache>
                <c:ptCount val="2"/>
                <c:pt idx="0">
                  <c:v>Mexico</c:v>
                </c:pt>
                <c:pt idx="1">
                  <c:v>Central America</c:v>
                </c:pt>
              </c:strCache>
            </c:strRef>
          </c:cat>
          <c:val>
            <c:numRef>
              <c:f>Sheet1!$C$2:$C$3</c:f>
              <c:numCache>
                <c:formatCode>0%</c:formatCode>
                <c:ptCount val="2"/>
                <c:pt idx="0">
                  <c:v>0.82</c:v>
                </c:pt>
                <c:pt idx="1">
                  <c:v>0.17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975217771691579"/>
          <c:y val="0.40956991171558099"/>
          <c:w val="0.27188275440345022"/>
          <c:h val="0.4086119064662371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619296386028668"/>
          <c:y val="0.11938526066594615"/>
        </c:manualLayout>
      </c:layout>
      <c:overlay val="0"/>
    </c:title>
    <c:autoTitleDeleted val="0"/>
    <c:plotArea>
      <c:layout/>
      <c:pieChart>
        <c:varyColors val="1"/>
        <c:ser>
          <c:idx val="0"/>
          <c:order val="0"/>
          <c:tx>
            <c:strRef>
              <c:f>Sheet1!$B$1</c:f>
              <c:strCache>
                <c:ptCount val="1"/>
                <c:pt idx="0">
                  <c:v>2009</c:v>
                </c:pt>
              </c:strCache>
            </c:strRef>
          </c:tx>
          <c:dPt>
            <c:idx val="1"/>
            <c:bubble3D val="0"/>
            <c:spPr>
              <a:solidFill>
                <a:schemeClr val="bg2">
                  <a:lumMod val="75000"/>
                </a:schemeClr>
              </a:solidFill>
            </c:spPr>
          </c:dPt>
          <c:cat>
            <c:strRef>
              <c:f>Sheet1!$A$2:$A$3</c:f>
              <c:strCache>
                <c:ptCount val="2"/>
                <c:pt idx="0">
                  <c:v>Mexico </c:v>
                </c:pt>
                <c:pt idx="1">
                  <c:v>Central America</c:v>
                </c:pt>
              </c:strCache>
            </c:strRef>
          </c:cat>
          <c:val>
            <c:numRef>
              <c:f>Sheet1!$B$2:$B$3</c:f>
              <c:numCache>
                <c:formatCode>0%</c:formatCode>
                <c:ptCount val="2"/>
                <c:pt idx="0">
                  <c:v>0.82</c:v>
                </c:pt>
                <c:pt idx="1">
                  <c:v>0.18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dirty="0"/>
              <a:t>Prioritizing Needs</a:t>
            </a:r>
          </a:p>
        </c:rich>
      </c:tx>
      <c:layout>
        <c:manualLayout>
          <c:xMode val="edge"/>
          <c:yMode val="edge"/>
          <c:x val="0.75949125677472129"/>
          <c:y val="0.29787225725351613"/>
        </c:manualLayout>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75482615809387466"/>
          <c:y val="0.4446868697473419"/>
          <c:w val="0.22257560184508982"/>
          <c:h val="0.2792074944972651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583333333333333E-2"/>
          <c:y val="0"/>
          <c:w val="0.95416666666666672"/>
          <c:h val="0.93125000000000002"/>
        </c:manualLayout>
      </c:layout>
      <c:pie3DChart>
        <c:varyColors val="1"/>
        <c:ser>
          <c:idx val="0"/>
          <c:order val="0"/>
          <c:tx>
            <c:strRef>
              <c:f>Sheet1!$B$1</c:f>
              <c:strCache>
                <c:ptCount val="1"/>
                <c:pt idx="0">
                  <c:v>Column1</c:v>
                </c:pt>
              </c:strCache>
            </c:strRef>
          </c:tx>
          <c:explosion val="50"/>
          <c:dPt>
            <c:idx val="0"/>
            <c:bubble3D val="0"/>
            <c:explosion val="3"/>
          </c:dPt>
          <c:dPt>
            <c:idx val="1"/>
            <c:bubble3D val="0"/>
            <c:explosion val="22"/>
          </c:dPt>
          <c:dPt>
            <c:idx val="2"/>
            <c:bubble3D val="0"/>
            <c:explosion val="9"/>
          </c:dPt>
          <c:cat>
            <c:strRef>
              <c:f>Sheet1!$A$2:$A$5</c:f>
              <c:strCache>
                <c:ptCount val="4"/>
                <c:pt idx="0">
                  <c:v>Education </c:v>
                </c:pt>
                <c:pt idx="1">
                  <c:v>Health</c:v>
                </c:pt>
                <c:pt idx="2">
                  <c:v>Mental Health</c:v>
                </c:pt>
                <c:pt idx="3">
                  <c:v>Legal </c:v>
                </c:pt>
              </c:strCache>
            </c:strRef>
          </c:cat>
          <c:val>
            <c:numRef>
              <c:f>Sheet1!$B$2:$B$5</c:f>
              <c:numCache>
                <c:formatCode>General</c:formatCode>
                <c:ptCount val="4"/>
                <c:pt idx="0">
                  <c:v>0.25</c:v>
                </c:pt>
                <c:pt idx="1">
                  <c:v>0.25</c:v>
                </c:pt>
                <c:pt idx="2">
                  <c:v>0.25</c:v>
                </c:pt>
                <c:pt idx="3">
                  <c:v>0.25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dirty="0"/>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2878199B-1EA4-4BCD-9C70-3AA47A9179A9}" type="datetimeFigureOut">
              <a:rPr lang="en-US" smtClean="0"/>
              <a:t>10/3/2016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D201D024-5367-45B3-9A38-AB2C6B60BAFF}" type="slidenum">
              <a:rPr lang="en-US" smtClean="0"/>
              <a:t>‹#›</a:t>
            </a:fld>
            <a:endParaRPr lang="en-US" dirty="0"/>
          </a:p>
        </p:txBody>
      </p:sp>
    </p:spTree>
    <p:extLst>
      <p:ext uri="{BB962C8B-B14F-4D97-AF65-F5344CB8AC3E}">
        <p14:creationId xmlns:p14="http://schemas.microsoft.com/office/powerpoint/2010/main" val="648765718"/>
      </p:ext>
    </p:extLst>
  </p:cSld>
  <p:clrMap bg1="lt1" tx1="dk1" bg2="lt2" tx2="dk2" accent1="accent1" accent2="accent2" accent3="accent3" accent4="accent4" accent5="accent5" accent6="accent6" hlink="hlink" folHlink="folHlink"/>
  <p:notesStyle>
    <a:lvl1pPr marL="0" algn="l" defTabSz="912476" rtl="0" eaLnBrk="1" latinLnBrk="0" hangingPunct="1">
      <a:defRPr sz="1200" kern="1200">
        <a:solidFill>
          <a:schemeClr val="tx1"/>
        </a:solidFill>
        <a:latin typeface="+mn-lt"/>
        <a:ea typeface="+mn-ea"/>
        <a:cs typeface="+mn-cs"/>
      </a:defRPr>
    </a:lvl1pPr>
    <a:lvl2pPr marL="456241" algn="l" defTabSz="912476" rtl="0" eaLnBrk="1" latinLnBrk="0" hangingPunct="1">
      <a:defRPr sz="1200" kern="1200">
        <a:solidFill>
          <a:schemeClr val="tx1"/>
        </a:solidFill>
        <a:latin typeface="+mn-lt"/>
        <a:ea typeface="+mn-ea"/>
        <a:cs typeface="+mn-cs"/>
      </a:defRPr>
    </a:lvl2pPr>
    <a:lvl3pPr marL="912476" algn="l" defTabSz="912476" rtl="0" eaLnBrk="1" latinLnBrk="0" hangingPunct="1">
      <a:defRPr sz="1200" kern="1200">
        <a:solidFill>
          <a:schemeClr val="tx1"/>
        </a:solidFill>
        <a:latin typeface="+mn-lt"/>
        <a:ea typeface="+mn-ea"/>
        <a:cs typeface="+mn-cs"/>
      </a:defRPr>
    </a:lvl3pPr>
    <a:lvl4pPr marL="1368717" algn="l" defTabSz="912476" rtl="0" eaLnBrk="1" latinLnBrk="0" hangingPunct="1">
      <a:defRPr sz="1200" kern="1200">
        <a:solidFill>
          <a:schemeClr val="tx1"/>
        </a:solidFill>
        <a:latin typeface="+mn-lt"/>
        <a:ea typeface="+mn-ea"/>
        <a:cs typeface="+mn-cs"/>
      </a:defRPr>
    </a:lvl4pPr>
    <a:lvl5pPr marL="1824954" algn="l" defTabSz="912476" rtl="0" eaLnBrk="1" latinLnBrk="0" hangingPunct="1">
      <a:defRPr sz="1200" kern="1200">
        <a:solidFill>
          <a:schemeClr val="tx1"/>
        </a:solidFill>
        <a:latin typeface="+mn-lt"/>
        <a:ea typeface="+mn-ea"/>
        <a:cs typeface="+mn-cs"/>
      </a:defRPr>
    </a:lvl5pPr>
    <a:lvl6pPr marL="2281194" algn="l" defTabSz="912476" rtl="0" eaLnBrk="1" latinLnBrk="0" hangingPunct="1">
      <a:defRPr sz="1200" kern="1200">
        <a:solidFill>
          <a:schemeClr val="tx1"/>
        </a:solidFill>
        <a:latin typeface="+mn-lt"/>
        <a:ea typeface="+mn-ea"/>
        <a:cs typeface="+mn-cs"/>
      </a:defRPr>
    </a:lvl6pPr>
    <a:lvl7pPr marL="2737431" algn="l" defTabSz="912476" rtl="0" eaLnBrk="1" latinLnBrk="0" hangingPunct="1">
      <a:defRPr sz="1200" kern="1200">
        <a:solidFill>
          <a:schemeClr val="tx1"/>
        </a:solidFill>
        <a:latin typeface="+mn-lt"/>
        <a:ea typeface="+mn-ea"/>
        <a:cs typeface="+mn-cs"/>
      </a:defRPr>
    </a:lvl7pPr>
    <a:lvl8pPr marL="3193672" algn="l" defTabSz="912476" rtl="0" eaLnBrk="1" latinLnBrk="0" hangingPunct="1">
      <a:defRPr sz="1200" kern="1200">
        <a:solidFill>
          <a:schemeClr val="tx1"/>
        </a:solidFill>
        <a:latin typeface="+mn-lt"/>
        <a:ea typeface="+mn-ea"/>
        <a:cs typeface="+mn-cs"/>
      </a:defRPr>
    </a:lvl8pPr>
    <a:lvl9pPr marL="3649908" algn="l" defTabSz="91247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t>6</a:t>
            </a:fld>
            <a:endParaRPr lang="en-US" dirty="0"/>
          </a:p>
        </p:txBody>
      </p:sp>
    </p:spTree>
    <p:extLst>
      <p:ext uri="{BB962C8B-B14F-4D97-AF65-F5344CB8AC3E}">
        <p14:creationId xmlns:p14="http://schemas.microsoft.com/office/powerpoint/2010/main" val="186251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In 2014, OLAP started a new direct representation pilot program to fund legal representation and other related services for certain unaccompanied children in immigration proceedings before the Baltimore Immigration Court. Staffed by two attorneys, the Baltimore Representation Initiative for Unaccompanied Children (BRIUC) provides legal representation and other related services to unrepresented unaccompanied children who:</a:t>
            </a:r>
          </a:p>
          <a:p>
            <a:endParaRPr lang="en-US" dirty="0" smtClean="0"/>
          </a:p>
          <a:p>
            <a:r>
              <a:rPr lang="en-US" dirty="0" smtClean="0"/>
              <a:t>Are under the age of 16</a:t>
            </a:r>
          </a:p>
          <a:p>
            <a:r>
              <a:rPr lang="en-US" dirty="0" smtClean="0"/>
              <a:t>Have been released from the custody of the Office of Refugee Resettlement (ORR)</a:t>
            </a:r>
          </a:p>
          <a:p>
            <a:r>
              <a:rPr lang="en-US" dirty="0" smtClean="0"/>
              <a:t>Have been served a Notice to Appear in immigration proceedings, and are currently scheduled to appear before the Baltimore Immigration Court</a:t>
            </a:r>
          </a:p>
          <a:p>
            <a:r>
              <a:rPr lang="en-US" dirty="0" smtClean="0"/>
              <a:t>Have not had their cases consolidated with immigration proceedings against a parent or legal guardian</a:t>
            </a:r>
          </a:p>
          <a:p>
            <a:r>
              <a:rPr lang="en-US" dirty="0" smtClean="0"/>
              <a:t>This representation must be provided regardless of the child’s eligibility for immigration relief.</a:t>
            </a:r>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t>22</a:t>
            </a:fld>
            <a:endParaRPr lang="en-US" dirty="0"/>
          </a:p>
        </p:txBody>
      </p:sp>
    </p:spTree>
    <p:extLst>
      <p:ext uri="{BB962C8B-B14F-4D97-AF65-F5344CB8AC3E}">
        <p14:creationId xmlns:p14="http://schemas.microsoft.com/office/powerpoint/2010/main" val="228327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t>23</a:t>
            </a:fld>
            <a:endParaRPr lang="en-US" dirty="0"/>
          </a:p>
        </p:txBody>
      </p:sp>
    </p:spTree>
    <p:extLst>
      <p:ext uri="{BB962C8B-B14F-4D97-AF65-F5344CB8AC3E}">
        <p14:creationId xmlns:p14="http://schemas.microsoft.com/office/powerpoint/2010/main" val="228327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Ongoing before the U.S. District Court for the Western District of Washington, while certain jurisdictional issues are before the Ninth Circuit Court of Appeals on interlocutory appeal</a:t>
            </a:r>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t>24</a:t>
            </a:fld>
            <a:endParaRPr lang="en-US" dirty="0"/>
          </a:p>
        </p:txBody>
      </p:sp>
    </p:spTree>
    <p:extLst>
      <p:ext uri="{BB962C8B-B14F-4D97-AF65-F5344CB8AC3E}">
        <p14:creationId xmlns:p14="http://schemas.microsoft.com/office/powerpoint/2010/main" val="228327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100543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100543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00543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10054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100543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0054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47077">
              <a:defRPr/>
            </a:pPr>
            <a:r>
              <a:rPr lang="en-US" dirty="0">
                <a:solidFill>
                  <a:prstClr val="black"/>
                </a:solidFill>
              </a:rPr>
              <a:t>Applying this definition, internally displaced persons (IDPs) – including individuals fleeing natural disasters and generalized violence, stateless individuals not outside their country of habitual residence or not facing persecution, and individuals who have crossed an international border fleeing generalized violence are not considered refugees under either the 1951 Convention or the 1967 Optional Protocol.</a:t>
            </a:r>
            <a:endParaRPr lang="en-US" dirty="0"/>
          </a:p>
          <a:p>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t>7</a:t>
            </a:fld>
            <a:endParaRPr lang="en-US" dirty="0"/>
          </a:p>
        </p:txBody>
      </p:sp>
    </p:spTree>
    <p:extLst>
      <p:ext uri="{BB962C8B-B14F-4D97-AF65-F5344CB8AC3E}">
        <p14:creationId xmlns:p14="http://schemas.microsoft.com/office/powerpoint/2010/main" val="258581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47077">
              <a:defRPr/>
            </a:pPr>
            <a:r>
              <a:rPr lang="en-US" dirty="0">
                <a:solidFill>
                  <a:prstClr val="black"/>
                </a:solidFill>
              </a:rPr>
              <a:t>Applying this definition, internally displaced persons (IDPs) – including individuals fleeing natural disasters and generalized violence, stateless individuals not outside their country of habitual residence or not facing persecution, and individuals who have crossed an international border fleeing generalized violence are not considered refugees under either the 1951 Convention or the 1967 Optional Protocol.</a:t>
            </a:r>
            <a:endParaRPr lang="en-US" dirty="0"/>
          </a:p>
          <a:p>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t>8</a:t>
            </a:fld>
            <a:endParaRPr lang="en-US" dirty="0"/>
          </a:p>
        </p:txBody>
      </p:sp>
    </p:spTree>
    <p:extLst>
      <p:ext uri="{BB962C8B-B14F-4D97-AF65-F5344CB8AC3E}">
        <p14:creationId xmlns:p14="http://schemas.microsoft.com/office/powerpoint/2010/main" val="258581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47077">
              <a:defRPr/>
            </a:pPr>
            <a:r>
              <a:rPr lang="en-US" dirty="0">
                <a:solidFill>
                  <a:prstClr val="black"/>
                </a:solidFill>
              </a:rPr>
              <a:t>Applying this definition, internally displaced persons (IDPs) – including individuals fleeing natural disasters and generalized violence, stateless individuals not outside their country of habitual residence or not facing persecution, and individuals who have crossed an international border fleeing generalized violence are not considered refugees under either the 1951 Convention or the 1967 Optional Protocol.</a:t>
            </a:r>
            <a:endParaRPr lang="en-US" dirty="0"/>
          </a:p>
          <a:p>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t>9</a:t>
            </a:fld>
            <a:endParaRPr lang="en-US" dirty="0"/>
          </a:p>
        </p:txBody>
      </p:sp>
    </p:spTree>
    <p:extLst>
      <p:ext uri="{BB962C8B-B14F-4D97-AF65-F5344CB8AC3E}">
        <p14:creationId xmlns:p14="http://schemas.microsoft.com/office/powerpoint/2010/main" val="258581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El Salvador, Guatemala, Honduras, and Mexico accounted for almost all</a:t>
            </a:r>
          </a:p>
          <a:p>
            <a:r>
              <a:rPr lang="en-US" dirty="0" smtClean="0"/>
              <a:t>UAC cases in recent years, especially in FY2014. In FY2009, Mexico accounted for 82% of the</a:t>
            </a:r>
          </a:p>
          <a:p>
            <a:r>
              <a:rPr lang="en-US" dirty="0" smtClean="0"/>
              <a:t>19,688 UAC apprehensions at the Southwest border, while the other three Central American</a:t>
            </a:r>
          </a:p>
          <a:p>
            <a:r>
              <a:rPr lang="en-US" dirty="0" smtClean="0"/>
              <a:t>countries accounted for 17%. In FY2014, the proportions had almost reversed, with Mexican</a:t>
            </a:r>
          </a:p>
          <a:p>
            <a:r>
              <a:rPr lang="en-US" dirty="0" smtClean="0"/>
              <a:t>nationals comprising 23% of UAC apprehensions and the three Central American countries</a:t>
            </a:r>
          </a:p>
          <a:p>
            <a:r>
              <a:rPr lang="en-US" dirty="0" smtClean="0"/>
              <a:t>comprising 77%. For the first six months of FY2016, Mexican nationals made up 21% of total</a:t>
            </a:r>
          </a:p>
          <a:p>
            <a:r>
              <a:rPr lang="en-US" dirty="0" smtClean="0"/>
              <a:t>UAC apprehensions</a:t>
            </a:r>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t>14</a:t>
            </a:fld>
            <a:endParaRPr lang="en-US" dirty="0"/>
          </a:p>
        </p:txBody>
      </p:sp>
    </p:spTree>
    <p:extLst>
      <p:ext uri="{BB962C8B-B14F-4D97-AF65-F5344CB8AC3E}">
        <p14:creationId xmlns:p14="http://schemas.microsoft.com/office/powerpoint/2010/main" val="119693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A revision to the Texas education laws in 1975 allowed the state to withhold from local school districts state funds for educating children of illegal aliens. This case was decided together with Texas v. Certain Named and Unnamed Alien Child. The Court reasoned that illegal aliens and their children, though not citizens of the United States or Texas, are people "in any ordinary sense of the term" and, therefore, are afforded Fourteenth Amendment protections. Since the state law severely disadvantaged the children of illegal aliens, by denying them the right to an education, and because Texas could not prove that the regulation was needed to serve a "compelling state interest," the Court struck down the law.</a:t>
            </a:r>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t>16</a:t>
            </a:fld>
            <a:endParaRPr lang="en-US" dirty="0"/>
          </a:p>
        </p:txBody>
      </p:sp>
    </p:spTree>
    <p:extLst>
      <p:ext uri="{BB962C8B-B14F-4D97-AF65-F5344CB8AC3E}">
        <p14:creationId xmlns:p14="http://schemas.microsoft.com/office/powerpoint/2010/main" val="228327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A revision to the Texas education laws in 1975 allowed the state to withhold from local school districts state funds for educating children of illegal aliens. This case was decided together with Texas v. Certain Named and Unnamed Alien Child. The Court reasoned that illegal aliens and their children, though not citizens of the United States or Texas, are people "in any ordinary sense of the term" and, therefore, are afforded Fourteenth Amendment protections. Since the state law severely disadvantaged the children of illegal aliens, by denying them the right to an education, and because Texas could not prove that the regulation was needed to serve a "compelling state interest," the Court struck down the law.</a:t>
            </a:r>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t>17</a:t>
            </a:fld>
            <a:endParaRPr lang="en-US" dirty="0"/>
          </a:p>
        </p:txBody>
      </p:sp>
    </p:spTree>
    <p:extLst>
      <p:ext uri="{BB962C8B-B14F-4D97-AF65-F5344CB8AC3E}">
        <p14:creationId xmlns:p14="http://schemas.microsoft.com/office/powerpoint/2010/main" val="228327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A revision to the Texas education laws in 1975 allowed the state to withhold from local school districts state funds for educating children of illegal aliens. This case was decided together with Texas v. Certain Named and Unnamed Alien Child. The Court reasoned that illegal aliens and their children, though not citizens of the United States or Texas, are people "in any ordinary sense of the term" and, therefore, are afforded Fourteenth Amendment protections. Since the state law severely disadvantaged the children of illegal aliens, by denying them the right to an education, and because Texas could not prove that the regulation was needed to serve a "compelling state interest," the Court struck down the law.</a:t>
            </a:r>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t>18</a:t>
            </a:fld>
            <a:endParaRPr lang="en-US" dirty="0"/>
          </a:p>
        </p:txBody>
      </p:sp>
    </p:spTree>
    <p:extLst>
      <p:ext uri="{BB962C8B-B14F-4D97-AF65-F5344CB8AC3E}">
        <p14:creationId xmlns:p14="http://schemas.microsoft.com/office/powerpoint/2010/main" val="228327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A revision to the Texas education laws in 1975 allowed the state to withhold from local school districts state funds for educating children of illegal aliens. This case was decided together with Texas v. Certain Named and Unnamed Alien Child. The Court reasoned that illegal aliens and their children, though not citizens of the United States or Texas, are people "in any ordinary sense of the term" and, therefore, are afforded Fourteenth Amendment protections. Since the state law severely disadvantaged the children of illegal aliens, by denying them the right to an education, and because Texas could not prove that the regulation was needed to serve a "compelling state interest," the Court struck down the law.</a:t>
            </a:r>
            <a:endParaRPr lang="en-US" dirty="0"/>
          </a:p>
        </p:txBody>
      </p:sp>
      <p:sp>
        <p:nvSpPr>
          <p:cNvPr id="4" name="Slide Number Placeholder 3"/>
          <p:cNvSpPr>
            <a:spLocks noGrp="1"/>
          </p:cNvSpPr>
          <p:nvPr>
            <p:ph type="sldNum" sz="quarter" idx="10"/>
          </p:nvPr>
        </p:nvSpPr>
        <p:spPr/>
        <p:txBody>
          <a:bodyPr/>
          <a:lstStyle/>
          <a:p>
            <a:fld id="{D201D024-5367-45B3-9A38-AB2C6B60BAFF}" type="slidenum">
              <a:rPr lang="en-US" smtClean="0"/>
              <a:t>21</a:t>
            </a:fld>
            <a:endParaRPr lang="en-US" dirty="0"/>
          </a:p>
        </p:txBody>
      </p:sp>
    </p:spTree>
    <p:extLst>
      <p:ext uri="{BB962C8B-B14F-4D97-AF65-F5344CB8AC3E}">
        <p14:creationId xmlns:p14="http://schemas.microsoft.com/office/powerpoint/2010/main" val="2283272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68575"/>
            <a:ext cx="7772400" cy="1012825"/>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295400" y="3657600"/>
            <a:ext cx="6400800" cy="762000"/>
          </a:xfrm>
        </p:spPr>
        <p:txBody>
          <a:bodyPr>
            <a:noAutofit/>
          </a:bodyPr>
          <a:lstStyle>
            <a:lvl1pPr marL="0" indent="0" algn="ctr">
              <a:buNone/>
              <a:defRPr sz="1800">
                <a:solidFill>
                  <a:schemeClr val="tx1">
                    <a:tint val="75000"/>
                  </a:schemeClr>
                </a:solidFill>
                <a:latin typeface="Arial" pitchFamily="34" charset="0"/>
                <a:cs typeface="Arial" pitchFamily="34" charset="0"/>
              </a:defRPr>
            </a:lvl1pPr>
            <a:lvl2pPr marL="456241" indent="0" algn="ctr">
              <a:buNone/>
              <a:defRPr>
                <a:solidFill>
                  <a:schemeClr val="tx1">
                    <a:tint val="75000"/>
                  </a:schemeClr>
                </a:solidFill>
              </a:defRPr>
            </a:lvl2pPr>
            <a:lvl3pPr marL="912476" indent="0" algn="ctr">
              <a:buNone/>
              <a:defRPr>
                <a:solidFill>
                  <a:schemeClr val="tx1">
                    <a:tint val="75000"/>
                  </a:schemeClr>
                </a:solidFill>
              </a:defRPr>
            </a:lvl3pPr>
            <a:lvl4pPr marL="1368717" indent="0" algn="ctr">
              <a:buNone/>
              <a:defRPr>
                <a:solidFill>
                  <a:schemeClr val="tx1">
                    <a:tint val="75000"/>
                  </a:schemeClr>
                </a:solidFill>
              </a:defRPr>
            </a:lvl4pPr>
            <a:lvl5pPr marL="1824954" indent="0" algn="ctr">
              <a:buNone/>
              <a:defRPr>
                <a:solidFill>
                  <a:schemeClr val="tx1">
                    <a:tint val="75000"/>
                  </a:schemeClr>
                </a:solidFill>
              </a:defRPr>
            </a:lvl5pPr>
            <a:lvl6pPr marL="2281194" indent="0" algn="ctr">
              <a:buNone/>
              <a:defRPr>
                <a:solidFill>
                  <a:schemeClr val="tx1">
                    <a:tint val="75000"/>
                  </a:schemeClr>
                </a:solidFill>
              </a:defRPr>
            </a:lvl6pPr>
            <a:lvl7pPr marL="2737431" indent="0" algn="ctr">
              <a:buNone/>
              <a:defRPr>
                <a:solidFill>
                  <a:schemeClr val="tx1">
                    <a:tint val="75000"/>
                  </a:schemeClr>
                </a:solidFill>
              </a:defRPr>
            </a:lvl7pPr>
            <a:lvl8pPr marL="3193672" indent="0" algn="ctr">
              <a:buNone/>
              <a:defRPr>
                <a:solidFill>
                  <a:schemeClr val="tx1">
                    <a:tint val="75000"/>
                  </a:schemeClr>
                </a:solidFill>
              </a:defRPr>
            </a:lvl8pPr>
            <a:lvl9pPr marL="3649908"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015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443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7" indent="0">
              <a:buNone/>
              <a:defRPr sz="2800"/>
            </a:lvl2pPr>
            <a:lvl3pPr marL="912690" indent="0">
              <a:buNone/>
              <a:defRPr sz="2400"/>
            </a:lvl3pPr>
            <a:lvl4pPr marL="1369037" indent="0">
              <a:buNone/>
              <a:defRPr sz="2000"/>
            </a:lvl4pPr>
            <a:lvl5pPr marL="1825381" indent="0">
              <a:buNone/>
              <a:defRPr sz="2000"/>
            </a:lvl5pPr>
            <a:lvl6pPr marL="2281728" indent="0">
              <a:buNone/>
              <a:defRPr sz="2000"/>
            </a:lvl6pPr>
            <a:lvl7pPr marL="2738071" indent="0">
              <a:buNone/>
              <a:defRPr sz="2000"/>
            </a:lvl7pPr>
            <a:lvl8pPr marL="3194418" indent="0">
              <a:buNone/>
              <a:defRPr sz="2000"/>
            </a:lvl8pPr>
            <a:lvl9pPr marL="3650762"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7" indent="0">
              <a:buNone/>
              <a:defRPr sz="1200"/>
            </a:lvl2pPr>
            <a:lvl3pPr marL="912690" indent="0">
              <a:buNone/>
              <a:defRPr sz="1000"/>
            </a:lvl3pPr>
            <a:lvl4pPr marL="1369037" indent="0">
              <a:buNone/>
              <a:defRPr sz="900"/>
            </a:lvl4pPr>
            <a:lvl5pPr marL="1825381" indent="0">
              <a:buNone/>
              <a:defRPr sz="900"/>
            </a:lvl5pPr>
            <a:lvl6pPr marL="2281728" indent="0">
              <a:buNone/>
              <a:defRPr sz="900"/>
            </a:lvl6pPr>
            <a:lvl7pPr marL="2738071" indent="0">
              <a:buNone/>
              <a:defRPr sz="900"/>
            </a:lvl7pPr>
            <a:lvl8pPr marL="3194418" indent="0">
              <a:buNone/>
              <a:defRPr sz="900"/>
            </a:lvl8pPr>
            <a:lvl9pPr marL="3650762"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1058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68575"/>
            <a:ext cx="7772400" cy="1012825"/>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295400" y="3657600"/>
            <a:ext cx="6400800" cy="762000"/>
          </a:xfrm>
        </p:spPr>
        <p:txBody>
          <a:bodyPr>
            <a:noAutofit/>
          </a:bodyPr>
          <a:lstStyle>
            <a:lvl1pPr marL="0" indent="0" algn="ctr">
              <a:buNone/>
              <a:defRPr sz="1800">
                <a:solidFill>
                  <a:schemeClr val="tx1">
                    <a:tint val="75000"/>
                  </a:schemeClr>
                </a:solidFill>
                <a:latin typeface="Arial" pitchFamily="34" charset="0"/>
                <a:cs typeface="Arial" pitchFamily="34" charset="0"/>
              </a:defRPr>
            </a:lvl1pPr>
            <a:lvl2pPr marL="456400" indent="0" algn="ctr">
              <a:buNone/>
              <a:defRPr>
                <a:solidFill>
                  <a:schemeClr val="tx1">
                    <a:tint val="75000"/>
                  </a:schemeClr>
                </a:solidFill>
              </a:defRPr>
            </a:lvl2pPr>
            <a:lvl3pPr marL="912797" indent="0" algn="ctr">
              <a:buNone/>
              <a:defRPr>
                <a:solidFill>
                  <a:schemeClr val="tx1">
                    <a:tint val="75000"/>
                  </a:schemeClr>
                </a:solidFill>
              </a:defRPr>
            </a:lvl3pPr>
            <a:lvl4pPr marL="1369197" indent="0" algn="ctr">
              <a:buNone/>
              <a:defRPr>
                <a:solidFill>
                  <a:schemeClr val="tx1">
                    <a:tint val="75000"/>
                  </a:schemeClr>
                </a:solidFill>
              </a:defRPr>
            </a:lvl4pPr>
            <a:lvl5pPr marL="1825594" indent="0" algn="ctr">
              <a:buNone/>
              <a:defRPr>
                <a:solidFill>
                  <a:schemeClr val="tx1">
                    <a:tint val="75000"/>
                  </a:schemeClr>
                </a:solidFill>
              </a:defRPr>
            </a:lvl5pPr>
            <a:lvl6pPr marL="2281995" indent="0" algn="ctr">
              <a:buNone/>
              <a:defRPr>
                <a:solidFill>
                  <a:schemeClr val="tx1">
                    <a:tint val="75000"/>
                  </a:schemeClr>
                </a:solidFill>
              </a:defRPr>
            </a:lvl6pPr>
            <a:lvl7pPr marL="2738391" indent="0" algn="ctr">
              <a:buNone/>
              <a:defRPr>
                <a:solidFill>
                  <a:schemeClr val="tx1">
                    <a:tint val="75000"/>
                  </a:schemeClr>
                </a:solidFill>
              </a:defRPr>
            </a:lvl7pPr>
            <a:lvl8pPr marL="3194792" indent="0" algn="ctr">
              <a:buNone/>
              <a:defRPr>
                <a:solidFill>
                  <a:schemeClr val="tx1">
                    <a:tint val="75000"/>
                  </a:schemeClr>
                </a:solidFill>
              </a:defRPr>
            </a:lvl8pPr>
            <a:lvl9pPr marL="3651189"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9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4540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400" indent="0">
              <a:buNone/>
              <a:defRPr sz="2000" b="1"/>
            </a:lvl2pPr>
            <a:lvl3pPr marL="912797" indent="0">
              <a:buNone/>
              <a:defRPr sz="1800" b="1"/>
            </a:lvl3pPr>
            <a:lvl4pPr marL="1369197" indent="0">
              <a:buNone/>
              <a:defRPr sz="1600" b="1"/>
            </a:lvl4pPr>
            <a:lvl5pPr marL="1825594" indent="0">
              <a:buNone/>
              <a:defRPr sz="1600" b="1"/>
            </a:lvl5pPr>
            <a:lvl6pPr marL="2281995" indent="0">
              <a:buNone/>
              <a:defRPr sz="1600" b="1"/>
            </a:lvl6pPr>
            <a:lvl7pPr marL="2738391" indent="0">
              <a:buNone/>
              <a:defRPr sz="1600" b="1"/>
            </a:lvl7pPr>
            <a:lvl8pPr marL="3194792" indent="0">
              <a:buNone/>
              <a:defRPr sz="1600" b="1"/>
            </a:lvl8pPr>
            <a:lvl9pPr marL="36511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6400" indent="0">
              <a:buNone/>
              <a:defRPr sz="2000" b="1"/>
            </a:lvl2pPr>
            <a:lvl3pPr marL="912797" indent="0">
              <a:buNone/>
              <a:defRPr sz="1800" b="1"/>
            </a:lvl3pPr>
            <a:lvl4pPr marL="1369197" indent="0">
              <a:buNone/>
              <a:defRPr sz="1600" b="1"/>
            </a:lvl4pPr>
            <a:lvl5pPr marL="1825594" indent="0">
              <a:buNone/>
              <a:defRPr sz="1600" b="1"/>
            </a:lvl5pPr>
            <a:lvl6pPr marL="2281995" indent="0">
              <a:buNone/>
              <a:defRPr sz="1600" b="1"/>
            </a:lvl6pPr>
            <a:lvl7pPr marL="2738391" indent="0">
              <a:buNone/>
              <a:defRPr sz="1600" b="1"/>
            </a:lvl7pPr>
            <a:lvl8pPr marL="3194792" indent="0">
              <a:buNone/>
              <a:defRPr sz="1600" b="1"/>
            </a:lvl8pPr>
            <a:lvl9pPr marL="36511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3399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6930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8923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00" indent="0">
              <a:buNone/>
              <a:defRPr sz="2800"/>
            </a:lvl2pPr>
            <a:lvl3pPr marL="912797" indent="0">
              <a:buNone/>
              <a:defRPr sz="2400"/>
            </a:lvl3pPr>
            <a:lvl4pPr marL="1369197" indent="0">
              <a:buNone/>
              <a:defRPr sz="2000"/>
            </a:lvl4pPr>
            <a:lvl5pPr marL="1825594" indent="0">
              <a:buNone/>
              <a:defRPr sz="2000"/>
            </a:lvl5pPr>
            <a:lvl6pPr marL="2281995" indent="0">
              <a:buNone/>
              <a:defRPr sz="2000"/>
            </a:lvl6pPr>
            <a:lvl7pPr marL="2738391" indent="0">
              <a:buNone/>
              <a:defRPr sz="2000"/>
            </a:lvl7pPr>
            <a:lvl8pPr marL="3194792" indent="0">
              <a:buNone/>
              <a:defRPr sz="2000"/>
            </a:lvl8pPr>
            <a:lvl9pPr marL="365118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00" indent="0">
              <a:buNone/>
              <a:defRPr sz="1200"/>
            </a:lvl2pPr>
            <a:lvl3pPr marL="912797" indent="0">
              <a:buNone/>
              <a:defRPr sz="1000"/>
            </a:lvl3pPr>
            <a:lvl4pPr marL="1369197" indent="0">
              <a:buNone/>
              <a:defRPr sz="900"/>
            </a:lvl4pPr>
            <a:lvl5pPr marL="1825594" indent="0">
              <a:buNone/>
              <a:defRPr sz="900"/>
            </a:lvl5pPr>
            <a:lvl6pPr marL="2281995" indent="0">
              <a:buNone/>
              <a:defRPr sz="900"/>
            </a:lvl6pPr>
            <a:lvl7pPr marL="2738391" indent="0">
              <a:buNone/>
              <a:defRPr sz="900"/>
            </a:lvl7pPr>
            <a:lvl8pPr marL="3194792" indent="0">
              <a:buNone/>
              <a:defRPr sz="900"/>
            </a:lvl8pPr>
            <a:lvl9pPr marL="3651189"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873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68575"/>
            <a:ext cx="7772400" cy="1012825"/>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295400" y="3657600"/>
            <a:ext cx="6400800" cy="762000"/>
          </a:xfrm>
        </p:spPr>
        <p:txBody>
          <a:bodyPr>
            <a:noAutofit/>
          </a:bodyPr>
          <a:lstStyle>
            <a:lvl1pPr marL="0" indent="0" algn="ctr">
              <a:buNone/>
              <a:defRPr sz="1800">
                <a:solidFill>
                  <a:schemeClr val="tx1">
                    <a:tint val="75000"/>
                  </a:schemeClr>
                </a:solidFill>
                <a:latin typeface="Arial" pitchFamily="34" charset="0"/>
                <a:cs typeface="Arial" pitchFamily="34" charset="0"/>
              </a:defRPr>
            </a:lvl1pPr>
            <a:lvl2pPr marL="456400" indent="0" algn="ctr">
              <a:buNone/>
              <a:defRPr>
                <a:solidFill>
                  <a:schemeClr val="tx1">
                    <a:tint val="75000"/>
                  </a:schemeClr>
                </a:solidFill>
              </a:defRPr>
            </a:lvl2pPr>
            <a:lvl3pPr marL="912797" indent="0" algn="ctr">
              <a:buNone/>
              <a:defRPr>
                <a:solidFill>
                  <a:schemeClr val="tx1">
                    <a:tint val="75000"/>
                  </a:schemeClr>
                </a:solidFill>
              </a:defRPr>
            </a:lvl3pPr>
            <a:lvl4pPr marL="1369197" indent="0" algn="ctr">
              <a:buNone/>
              <a:defRPr>
                <a:solidFill>
                  <a:schemeClr val="tx1">
                    <a:tint val="75000"/>
                  </a:schemeClr>
                </a:solidFill>
              </a:defRPr>
            </a:lvl4pPr>
            <a:lvl5pPr marL="1825594" indent="0" algn="ctr">
              <a:buNone/>
              <a:defRPr>
                <a:solidFill>
                  <a:schemeClr val="tx1">
                    <a:tint val="75000"/>
                  </a:schemeClr>
                </a:solidFill>
              </a:defRPr>
            </a:lvl5pPr>
            <a:lvl6pPr marL="2281995" indent="0" algn="ctr">
              <a:buNone/>
              <a:defRPr>
                <a:solidFill>
                  <a:schemeClr val="tx1">
                    <a:tint val="75000"/>
                  </a:schemeClr>
                </a:solidFill>
              </a:defRPr>
            </a:lvl6pPr>
            <a:lvl7pPr marL="2738391" indent="0" algn="ctr">
              <a:buNone/>
              <a:defRPr>
                <a:solidFill>
                  <a:schemeClr val="tx1">
                    <a:tint val="75000"/>
                  </a:schemeClr>
                </a:solidFill>
              </a:defRPr>
            </a:lvl7pPr>
            <a:lvl8pPr marL="3194792" indent="0" algn="ctr">
              <a:buNone/>
              <a:defRPr>
                <a:solidFill>
                  <a:schemeClr val="tx1">
                    <a:tint val="75000"/>
                  </a:schemeClr>
                </a:solidFill>
              </a:defRPr>
            </a:lvl8pPr>
            <a:lvl9pPr marL="3651189"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232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4491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400" indent="0">
              <a:buNone/>
              <a:defRPr sz="2000" b="1"/>
            </a:lvl2pPr>
            <a:lvl3pPr marL="912797" indent="0">
              <a:buNone/>
              <a:defRPr sz="1800" b="1"/>
            </a:lvl3pPr>
            <a:lvl4pPr marL="1369197" indent="0">
              <a:buNone/>
              <a:defRPr sz="1600" b="1"/>
            </a:lvl4pPr>
            <a:lvl5pPr marL="1825594" indent="0">
              <a:buNone/>
              <a:defRPr sz="1600" b="1"/>
            </a:lvl5pPr>
            <a:lvl6pPr marL="2281995" indent="0">
              <a:buNone/>
              <a:defRPr sz="1600" b="1"/>
            </a:lvl6pPr>
            <a:lvl7pPr marL="2738391" indent="0">
              <a:buNone/>
              <a:defRPr sz="1600" b="1"/>
            </a:lvl7pPr>
            <a:lvl8pPr marL="3194792" indent="0">
              <a:buNone/>
              <a:defRPr sz="1600" b="1"/>
            </a:lvl8pPr>
            <a:lvl9pPr marL="36511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6400" indent="0">
              <a:buNone/>
              <a:defRPr sz="2000" b="1"/>
            </a:lvl2pPr>
            <a:lvl3pPr marL="912797" indent="0">
              <a:buNone/>
              <a:defRPr sz="1800" b="1"/>
            </a:lvl3pPr>
            <a:lvl4pPr marL="1369197" indent="0">
              <a:buNone/>
              <a:defRPr sz="1600" b="1"/>
            </a:lvl4pPr>
            <a:lvl5pPr marL="1825594" indent="0">
              <a:buNone/>
              <a:defRPr sz="1600" b="1"/>
            </a:lvl5pPr>
            <a:lvl6pPr marL="2281995" indent="0">
              <a:buNone/>
              <a:defRPr sz="1600" b="1"/>
            </a:lvl6pPr>
            <a:lvl7pPr marL="2738391" indent="0">
              <a:buNone/>
              <a:defRPr sz="1600" b="1"/>
            </a:lvl7pPr>
            <a:lvl8pPr marL="3194792" indent="0">
              <a:buNone/>
              <a:defRPr sz="1600" b="1"/>
            </a:lvl8pPr>
            <a:lvl9pPr marL="36511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9953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3929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4078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00" indent="0">
              <a:buNone/>
              <a:defRPr sz="2800"/>
            </a:lvl2pPr>
            <a:lvl3pPr marL="912797" indent="0">
              <a:buNone/>
              <a:defRPr sz="2400"/>
            </a:lvl3pPr>
            <a:lvl4pPr marL="1369197" indent="0">
              <a:buNone/>
              <a:defRPr sz="2000"/>
            </a:lvl4pPr>
            <a:lvl5pPr marL="1825594" indent="0">
              <a:buNone/>
              <a:defRPr sz="2000"/>
            </a:lvl5pPr>
            <a:lvl6pPr marL="2281995" indent="0">
              <a:buNone/>
              <a:defRPr sz="2000"/>
            </a:lvl6pPr>
            <a:lvl7pPr marL="2738391" indent="0">
              <a:buNone/>
              <a:defRPr sz="2000"/>
            </a:lvl7pPr>
            <a:lvl8pPr marL="3194792" indent="0">
              <a:buNone/>
              <a:defRPr sz="2000"/>
            </a:lvl8pPr>
            <a:lvl9pPr marL="365118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00" indent="0">
              <a:buNone/>
              <a:defRPr sz="1200"/>
            </a:lvl2pPr>
            <a:lvl3pPr marL="912797" indent="0">
              <a:buNone/>
              <a:defRPr sz="1000"/>
            </a:lvl3pPr>
            <a:lvl4pPr marL="1369197" indent="0">
              <a:buNone/>
              <a:defRPr sz="900"/>
            </a:lvl4pPr>
            <a:lvl5pPr marL="1825594" indent="0">
              <a:buNone/>
              <a:defRPr sz="900"/>
            </a:lvl5pPr>
            <a:lvl6pPr marL="2281995" indent="0">
              <a:buNone/>
              <a:defRPr sz="900"/>
            </a:lvl6pPr>
            <a:lvl7pPr marL="2738391" indent="0">
              <a:buNone/>
              <a:defRPr sz="900"/>
            </a:lvl7pPr>
            <a:lvl8pPr marL="3194792" indent="0">
              <a:buNone/>
              <a:defRPr sz="900"/>
            </a:lvl8pPr>
            <a:lvl9pPr marL="3651189"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3519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68575"/>
            <a:ext cx="7772400" cy="1012825"/>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295400" y="3657600"/>
            <a:ext cx="6400800" cy="762000"/>
          </a:xfrm>
        </p:spPr>
        <p:txBody>
          <a:bodyPr>
            <a:noAutofit/>
          </a:bodyPr>
          <a:lstStyle>
            <a:lvl1pPr marL="0" indent="0" algn="ctr">
              <a:buNone/>
              <a:defRPr sz="1800">
                <a:solidFill>
                  <a:schemeClr val="tx1">
                    <a:tint val="75000"/>
                  </a:schemeClr>
                </a:solidFill>
                <a:latin typeface="Arial" pitchFamily="34" charset="0"/>
                <a:cs typeface="Arial" pitchFamily="34" charset="0"/>
              </a:defRPr>
            </a:lvl1pPr>
            <a:lvl2pPr marL="456400" indent="0" algn="ctr">
              <a:buNone/>
              <a:defRPr>
                <a:solidFill>
                  <a:schemeClr val="tx1">
                    <a:tint val="75000"/>
                  </a:schemeClr>
                </a:solidFill>
              </a:defRPr>
            </a:lvl2pPr>
            <a:lvl3pPr marL="912797" indent="0" algn="ctr">
              <a:buNone/>
              <a:defRPr>
                <a:solidFill>
                  <a:schemeClr val="tx1">
                    <a:tint val="75000"/>
                  </a:schemeClr>
                </a:solidFill>
              </a:defRPr>
            </a:lvl3pPr>
            <a:lvl4pPr marL="1369197" indent="0" algn="ctr">
              <a:buNone/>
              <a:defRPr>
                <a:solidFill>
                  <a:schemeClr val="tx1">
                    <a:tint val="75000"/>
                  </a:schemeClr>
                </a:solidFill>
              </a:defRPr>
            </a:lvl4pPr>
            <a:lvl5pPr marL="1825594" indent="0" algn="ctr">
              <a:buNone/>
              <a:defRPr>
                <a:solidFill>
                  <a:schemeClr val="tx1">
                    <a:tint val="75000"/>
                  </a:schemeClr>
                </a:solidFill>
              </a:defRPr>
            </a:lvl5pPr>
            <a:lvl6pPr marL="2281995" indent="0" algn="ctr">
              <a:buNone/>
              <a:defRPr>
                <a:solidFill>
                  <a:schemeClr val="tx1">
                    <a:tint val="75000"/>
                  </a:schemeClr>
                </a:solidFill>
              </a:defRPr>
            </a:lvl6pPr>
            <a:lvl7pPr marL="2738391" indent="0" algn="ctr">
              <a:buNone/>
              <a:defRPr>
                <a:solidFill>
                  <a:schemeClr val="tx1">
                    <a:tint val="75000"/>
                  </a:schemeClr>
                </a:solidFill>
              </a:defRPr>
            </a:lvl7pPr>
            <a:lvl8pPr marL="3194792" indent="0" algn="ctr">
              <a:buNone/>
              <a:defRPr>
                <a:solidFill>
                  <a:schemeClr val="tx1">
                    <a:tint val="75000"/>
                  </a:schemeClr>
                </a:solidFill>
              </a:defRPr>
            </a:lvl8pPr>
            <a:lvl9pPr marL="3651189"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4192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1738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400" indent="0">
              <a:buNone/>
              <a:defRPr sz="2000" b="1"/>
            </a:lvl2pPr>
            <a:lvl3pPr marL="912797" indent="0">
              <a:buNone/>
              <a:defRPr sz="1800" b="1"/>
            </a:lvl3pPr>
            <a:lvl4pPr marL="1369197" indent="0">
              <a:buNone/>
              <a:defRPr sz="1600" b="1"/>
            </a:lvl4pPr>
            <a:lvl5pPr marL="1825594" indent="0">
              <a:buNone/>
              <a:defRPr sz="1600" b="1"/>
            </a:lvl5pPr>
            <a:lvl6pPr marL="2281995" indent="0">
              <a:buNone/>
              <a:defRPr sz="1600" b="1"/>
            </a:lvl6pPr>
            <a:lvl7pPr marL="2738391" indent="0">
              <a:buNone/>
              <a:defRPr sz="1600" b="1"/>
            </a:lvl7pPr>
            <a:lvl8pPr marL="3194792" indent="0">
              <a:buNone/>
              <a:defRPr sz="1600" b="1"/>
            </a:lvl8pPr>
            <a:lvl9pPr marL="36511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6400" indent="0">
              <a:buNone/>
              <a:defRPr sz="2000" b="1"/>
            </a:lvl2pPr>
            <a:lvl3pPr marL="912797" indent="0">
              <a:buNone/>
              <a:defRPr sz="1800" b="1"/>
            </a:lvl3pPr>
            <a:lvl4pPr marL="1369197" indent="0">
              <a:buNone/>
              <a:defRPr sz="1600" b="1"/>
            </a:lvl4pPr>
            <a:lvl5pPr marL="1825594" indent="0">
              <a:buNone/>
              <a:defRPr sz="1600" b="1"/>
            </a:lvl5pPr>
            <a:lvl6pPr marL="2281995" indent="0">
              <a:buNone/>
              <a:defRPr sz="1600" b="1"/>
            </a:lvl6pPr>
            <a:lvl7pPr marL="2738391" indent="0">
              <a:buNone/>
              <a:defRPr sz="1600" b="1"/>
            </a:lvl7pPr>
            <a:lvl8pPr marL="3194792" indent="0">
              <a:buNone/>
              <a:defRPr sz="1600" b="1"/>
            </a:lvl8pPr>
            <a:lvl9pPr marL="36511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4833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831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459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241" indent="0">
              <a:buNone/>
              <a:defRPr sz="2000" b="1"/>
            </a:lvl2pPr>
            <a:lvl3pPr marL="912476" indent="0">
              <a:buNone/>
              <a:defRPr sz="1800" b="1"/>
            </a:lvl3pPr>
            <a:lvl4pPr marL="1368717" indent="0">
              <a:buNone/>
              <a:defRPr sz="1600" b="1"/>
            </a:lvl4pPr>
            <a:lvl5pPr marL="1824954" indent="0">
              <a:buNone/>
              <a:defRPr sz="1600" b="1"/>
            </a:lvl5pPr>
            <a:lvl6pPr marL="2281194" indent="0">
              <a:buNone/>
              <a:defRPr sz="1600" b="1"/>
            </a:lvl6pPr>
            <a:lvl7pPr marL="2737431" indent="0">
              <a:buNone/>
              <a:defRPr sz="1600" b="1"/>
            </a:lvl7pPr>
            <a:lvl8pPr marL="3193672" indent="0">
              <a:buNone/>
              <a:defRPr sz="1600" b="1"/>
            </a:lvl8pPr>
            <a:lvl9pPr marL="36499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6241" indent="0">
              <a:buNone/>
              <a:defRPr sz="2000" b="1"/>
            </a:lvl2pPr>
            <a:lvl3pPr marL="912476" indent="0">
              <a:buNone/>
              <a:defRPr sz="1800" b="1"/>
            </a:lvl3pPr>
            <a:lvl4pPr marL="1368717" indent="0">
              <a:buNone/>
              <a:defRPr sz="1600" b="1"/>
            </a:lvl4pPr>
            <a:lvl5pPr marL="1824954" indent="0">
              <a:buNone/>
              <a:defRPr sz="1600" b="1"/>
            </a:lvl5pPr>
            <a:lvl6pPr marL="2281194" indent="0">
              <a:buNone/>
              <a:defRPr sz="1600" b="1"/>
            </a:lvl6pPr>
            <a:lvl7pPr marL="2737431" indent="0">
              <a:buNone/>
              <a:defRPr sz="1600" b="1"/>
            </a:lvl7pPr>
            <a:lvl8pPr marL="3193672" indent="0">
              <a:buNone/>
              <a:defRPr sz="1600" b="1"/>
            </a:lvl8pPr>
            <a:lvl9pPr marL="36499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00" indent="0">
              <a:buNone/>
              <a:defRPr sz="2800"/>
            </a:lvl2pPr>
            <a:lvl3pPr marL="912797" indent="0">
              <a:buNone/>
              <a:defRPr sz="2400"/>
            </a:lvl3pPr>
            <a:lvl4pPr marL="1369197" indent="0">
              <a:buNone/>
              <a:defRPr sz="2000"/>
            </a:lvl4pPr>
            <a:lvl5pPr marL="1825594" indent="0">
              <a:buNone/>
              <a:defRPr sz="2000"/>
            </a:lvl5pPr>
            <a:lvl6pPr marL="2281995" indent="0">
              <a:buNone/>
              <a:defRPr sz="2000"/>
            </a:lvl6pPr>
            <a:lvl7pPr marL="2738391" indent="0">
              <a:buNone/>
              <a:defRPr sz="2000"/>
            </a:lvl7pPr>
            <a:lvl8pPr marL="3194792" indent="0">
              <a:buNone/>
              <a:defRPr sz="2000"/>
            </a:lvl8pPr>
            <a:lvl9pPr marL="365118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00" indent="0">
              <a:buNone/>
              <a:defRPr sz="1200"/>
            </a:lvl2pPr>
            <a:lvl3pPr marL="912797" indent="0">
              <a:buNone/>
              <a:defRPr sz="1000"/>
            </a:lvl3pPr>
            <a:lvl4pPr marL="1369197" indent="0">
              <a:buNone/>
              <a:defRPr sz="900"/>
            </a:lvl4pPr>
            <a:lvl5pPr marL="1825594" indent="0">
              <a:buNone/>
              <a:defRPr sz="900"/>
            </a:lvl5pPr>
            <a:lvl6pPr marL="2281995" indent="0">
              <a:buNone/>
              <a:defRPr sz="900"/>
            </a:lvl6pPr>
            <a:lvl7pPr marL="2738391" indent="0">
              <a:buNone/>
              <a:defRPr sz="900"/>
            </a:lvl7pPr>
            <a:lvl8pPr marL="3194792" indent="0">
              <a:buNone/>
              <a:defRPr sz="900"/>
            </a:lvl8pPr>
            <a:lvl9pPr marL="3651189"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3224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68575"/>
            <a:ext cx="7772400" cy="1012825"/>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295400" y="3657600"/>
            <a:ext cx="6400800" cy="762000"/>
          </a:xfrm>
        </p:spPr>
        <p:txBody>
          <a:bodyPr>
            <a:noAutofit/>
          </a:bodyPr>
          <a:lstStyle>
            <a:lvl1pPr marL="0" indent="0" algn="ctr">
              <a:buNone/>
              <a:defRPr sz="1800">
                <a:solidFill>
                  <a:schemeClr val="tx1">
                    <a:tint val="75000"/>
                  </a:schemeClr>
                </a:solidFill>
                <a:latin typeface="Arial" pitchFamily="34" charset="0"/>
                <a:cs typeface="Arial" pitchFamily="34" charset="0"/>
              </a:defRPr>
            </a:lvl1pPr>
            <a:lvl2pPr marL="456668" indent="0" algn="ctr">
              <a:buNone/>
              <a:defRPr>
                <a:solidFill>
                  <a:schemeClr val="tx1">
                    <a:tint val="75000"/>
                  </a:schemeClr>
                </a:solidFill>
              </a:defRPr>
            </a:lvl2pPr>
            <a:lvl3pPr marL="913331" indent="0" algn="ctr">
              <a:buNone/>
              <a:defRPr>
                <a:solidFill>
                  <a:schemeClr val="tx1">
                    <a:tint val="75000"/>
                  </a:schemeClr>
                </a:solidFill>
              </a:defRPr>
            </a:lvl3pPr>
            <a:lvl4pPr marL="1369998" indent="0" algn="ctr">
              <a:buNone/>
              <a:defRPr>
                <a:solidFill>
                  <a:schemeClr val="tx1">
                    <a:tint val="75000"/>
                  </a:schemeClr>
                </a:solidFill>
              </a:defRPr>
            </a:lvl4pPr>
            <a:lvl5pPr marL="1826662" indent="0" algn="ctr">
              <a:buNone/>
              <a:defRPr>
                <a:solidFill>
                  <a:schemeClr val="tx1">
                    <a:tint val="75000"/>
                  </a:schemeClr>
                </a:solidFill>
              </a:defRPr>
            </a:lvl5pPr>
            <a:lvl6pPr marL="2283330" indent="0" algn="ctr">
              <a:buNone/>
              <a:defRPr>
                <a:solidFill>
                  <a:schemeClr val="tx1">
                    <a:tint val="75000"/>
                  </a:schemeClr>
                </a:solidFill>
              </a:defRPr>
            </a:lvl6pPr>
            <a:lvl7pPr marL="2739993" indent="0" algn="ctr">
              <a:buNone/>
              <a:defRPr>
                <a:solidFill>
                  <a:schemeClr val="tx1">
                    <a:tint val="75000"/>
                  </a:schemeClr>
                </a:solidFill>
              </a:defRPr>
            </a:lvl7pPr>
            <a:lvl8pPr marL="3196660" indent="0" algn="ctr">
              <a:buNone/>
              <a:defRPr>
                <a:solidFill>
                  <a:schemeClr val="tx1">
                    <a:tint val="75000"/>
                  </a:schemeClr>
                </a:solidFill>
              </a:defRPr>
            </a:lvl8pPr>
            <a:lvl9pPr marL="3653324"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8192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7262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668" indent="0">
              <a:buNone/>
              <a:defRPr sz="2000" b="1"/>
            </a:lvl2pPr>
            <a:lvl3pPr marL="913331" indent="0">
              <a:buNone/>
              <a:defRPr sz="1800" b="1"/>
            </a:lvl3pPr>
            <a:lvl4pPr marL="1369998" indent="0">
              <a:buNone/>
              <a:defRPr sz="1600" b="1"/>
            </a:lvl4pPr>
            <a:lvl5pPr marL="1826662" indent="0">
              <a:buNone/>
              <a:defRPr sz="1600" b="1"/>
            </a:lvl5pPr>
            <a:lvl6pPr marL="2283330" indent="0">
              <a:buNone/>
              <a:defRPr sz="1600" b="1"/>
            </a:lvl6pPr>
            <a:lvl7pPr marL="2739993" indent="0">
              <a:buNone/>
              <a:defRPr sz="1600" b="1"/>
            </a:lvl7pPr>
            <a:lvl8pPr marL="3196660" indent="0">
              <a:buNone/>
              <a:defRPr sz="1600" b="1"/>
            </a:lvl8pPr>
            <a:lvl9pPr marL="365332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6668" indent="0">
              <a:buNone/>
              <a:defRPr sz="2000" b="1"/>
            </a:lvl2pPr>
            <a:lvl3pPr marL="913331" indent="0">
              <a:buNone/>
              <a:defRPr sz="1800" b="1"/>
            </a:lvl3pPr>
            <a:lvl4pPr marL="1369998" indent="0">
              <a:buNone/>
              <a:defRPr sz="1600" b="1"/>
            </a:lvl4pPr>
            <a:lvl5pPr marL="1826662" indent="0">
              <a:buNone/>
              <a:defRPr sz="1600" b="1"/>
            </a:lvl5pPr>
            <a:lvl6pPr marL="2283330" indent="0">
              <a:buNone/>
              <a:defRPr sz="1600" b="1"/>
            </a:lvl6pPr>
            <a:lvl7pPr marL="2739993" indent="0">
              <a:buNone/>
              <a:defRPr sz="1600" b="1"/>
            </a:lvl7pPr>
            <a:lvl8pPr marL="3196660" indent="0">
              <a:buNone/>
              <a:defRPr sz="1600" b="1"/>
            </a:lvl8pPr>
            <a:lvl9pPr marL="365332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8677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0523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4960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68" indent="0">
              <a:buNone/>
              <a:defRPr sz="2800"/>
            </a:lvl2pPr>
            <a:lvl3pPr marL="913331" indent="0">
              <a:buNone/>
              <a:defRPr sz="2400"/>
            </a:lvl3pPr>
            <a:lvl4pPr marL="1369998" indent="0">
              <a:buNone/>
              <a:defRPr sz="2000"/>
            </a:lvl4pPr>
            <a:lvl5pPr marL="1826662" indent="0">
              <a:buNone/>
              <a:defRPr sz="2000"/>
            </a:lvl5pPr>
            <a:lvl6pPr marL="2283330" indent="0">
              <a:buNone/>
              <a:defRPr sz="2000"/>
            </a:lvl6pPr>
            <a:lvl7pPr marL="2739993" indent="0">
              <a:buNone/>
              <a:defRPr sz="2000"/>
            </a:lvl7pPr>
            <a:lvl8pPr marL="3196660" indent="0">
              <a:buNone/>
              <a:defRPr sz="2000"/>
            </a:lvl8pPr>
            <a:lvl9pPr marL="3653324"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68" indent="0">
              <a:buNone/>
              <a:defRPr sz="1200"/>
            </a:lvl2pPr>
            <a:lvl3pPr marL="913331" indent="0">
              <a:buNone/>
              <a:defRPr sz="1000"/>
            </a:lvl3pPr>
            <a:lvl4pPr marL="1369998" indent="0">
              <a:buNone/>
              <a:defRPr sz="900"/>
            </a:lvl4pPr>
            <a:lvl5pPr marL="1826662" indent="0">
              <a:buNone/>
              <a:defRPr sz="900"/>
            </a:lvl5pPr>
            <a:lvl6pPr marL="2283330" indent="0">
              <a:buNone/>
              <a:defRPr sz="900"/>
            </a:lvl6pPr>
            <a:lvl7pPr marL="2739993" indent="0">
              <a:buNone/>
              <a:defRPr sz="900"/>
            </a:lvl7pPr>
            <a:lvl8pPr marL="3196660" indent="0">
              <a:buNone/>
              <a:defRPr sz="900"/>
            </a:lvl8pPr>
            <a:lvl9pPr marL="3653324"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953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241" indent="0">
              <a:buNone/>
              <a:defRPr sz="2800"/>
            </a:lvl2pPr>
            <a:lvl3pPr marL="912476" indent="0">
              <a:buNone/>
              <a:defRPr sz="2400"/>
            </a:lvl3pPr>
            <a:lvl4pPr marL="1368717" indent="0">
              <a:buNone/>
              <a:defRPr sz="2000"/>
            </a:lvl4pPr>
            <a:lvl5pPr marL="1824954" indent="0">
              <a:buNone/>
              <a:defRPr sz="2000"/>
            </a:lvl5pPr>
            <a:lvl6pPr marL="2281194" indent="0">
              <a:buNone/>
              <a:defRPr sz="2000"/>
            </a:lvl6pPr>
            <a:lvl7pPr marL="2737431" indent="0">
              <a:buNone/>
              <a:defRPr sz="2000"/>
            </a:lvl7pPr>
            <a:lvl8pPr marL="3193672" indent="0">
              <a:buNone/>
              <a:defRPr sz="2000"/>
            </a:lvl8pPr>
            <a:lvl9pPr marL="3649908"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41" indent="0">
              <a:buNone/>
              <a:defRPr sz="1200"/>
            </a:lvl2pPr>
            <a:lvl3pPr marL="912476" indent="0">
              <a:buNone/>
              <a:defRPr sz="1000"/>
            </a:lvl3pPr>
            <a:lvl4pPr marL="1368717" indent="0">
              <a:buNone/>
              <a:defRPr sz="900"/>
            </a:lvl4pPr>
            <a:lvl5pPr marL="1824954" indent="0">
              <a:buNone/>
              <a:defRPr sz="900"/>
            </a:lvl5pPr>
            <a:lvl6pPr marL="2281194" indent="0">
              <a:buNone/>
              <a:defRPr sz="900"/>
            </a:lvl6pPr>
            <a:lvl7pPr marL="2737431" indent="0">
              <a:buNone/>
              <a:defRPr sz="900"/>
            </a:lvl7pPr>
            <a:lvl8pPr marL="3193672" indent="0">
              <a:buNone/>
              <a:defRPr sz="900"/>
            </a:lvl8pPr>
            <a:lvl9pPr marL="3649908"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68575"/>
            <a:ext cx="7772400" cy="1012825"/>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295400" y="3657600"/>
            <a:ext cx="6400800" cy="762000"/>
          </a:xfrm>
        </p:spPr>
        <p:txBody>
          <a:bodyPr>
            <a:noAutofit/>
          </a:bodyPr>
          <a:lstStyle>
            <a:lvl1pPr marL="0" indent="0" algn="ctr">
              <a:buNone/>
              <a:defRPr sz="1800">
                <a:solidFill>
                  <a:schemeClr val="tx1">
                    <a:tint val="75000"/>
                  </a:schemeClr>
                </a:solidFill>
                <a:latin typeface="Arial" pitchFamily="34" charset="0"/>
                <a:cs typeface="Arial" pitchFamily="34" charset="0"/>
              </a:defRPr>
            </a:lvl1pPr>
            <a:lvl2pPr marL="456347" indent="0" algn="ctr">
              <a:buNone/>
              <a:defRPr>
                <a:solidFill>
                  <a:schemeClr val="tx1">
                    <a:tint val="75000"/>
                  </a:schemeClr>
                </a:solidFill>
              </a:defRPr>
            </a:lvl2pPr>
            <a:lvl3pPr marL="912690" indent="0" algn="ctr">
              <a:buNone/>
              <a:defRPr>
                <a:solidFill>
                  <a:schemeClr val="tx1">
                    <a:tint val="75000"/>
                  </a:schemeClr>
                </a:solidFill>
              </a:defRPr>
            </a:lvl3pPr>
            <a:lvl4pPr marL="1369037" indent="0" algn="ctr">
              <a:buNone/>
              <a:defRPr>
                <a:solidFill>
                  <a:schemeClr val="tx1">
                    <a:tint val="75000"/>
                  </a:schemeClr>
                </a:solidFill>
              </a:defRPr>
            </a:lvl4pPr>
            <a:lvl5pPr marL="1825381" indent="0" algn="ctr">
              <a:buNone/>
              <a:defRPr>
                <a:solidFill>
                  <a:schemeClr val="tx1">
                    <a:tint val="75000"/>
                  </a:schemeClr>
                </a:solidFill>
              </a:defRPr>
            </a:lvl5pPr>
            <a:lvl6pPr marL="2281728" indent="0" algn="ctr">
              <a:buNone/>
              <a:defRPr>
                <a:solidFill>
                  <a:schemeClr val="tx1">
                    <a:tint val="75000"/>
                  </a:schemeClr>
                </a:solidFill>
              </a:defRPr>
            </a:lvl6pPr>
            <a:lvl7pPr marL="2738071" indent="0" algn="ctr">
              <a:buNone/>
              <a:defRPr>
                <a:solidFill>
                  <a:schemeClr val="tx1">
                    <a:tint val="75000"/>
                  </a:schemeClr>
                </a:solidFill>
              </a:defRPr>
            </a:lvl7pPr>
            <a:lvl8pPr marL="3194418" indent="0" algn="ctr">
              <a:buNone/>
              <a:defRPr>
                <a:solidFill>
                  <a:schemeClr val="tx1">
                    <a:tint val="75000"/>
                  </a:schemeClr>
                </a:solidFill>
              </a:defRPr>
            </a:lvl8pPr>
            <a:lvl9pPr marL="3650762"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245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980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347" indent="0">
              <a:buNone/>
              <a:defRPr sz="2000" b="1"/>
            </a:lvl2pPr>
            <a:lvl3pPr marL="912690" indent="0">
              <a:buNone/>
              <a:defRPr sz="1800" b="1"/>
            </a:lvl3pPr>
            <a:lvl4pPr marL="1369037" indent="0">
              <a:buNone/>
              <a:defRPr sz="1600" b="1"/>
            </a:lvl4pPr>
            <a:lvl5pPr marL="1825381" indent="0">
              <a:buNone/>
              <a:defRPr sz="1600" b="1"/>
            </a:lvl5pPr>
            <a:lvl6pPr marL="2281728" indent="0">
              <a:buNone/>
              <a:defRPr sz="1600" b="1"/>
            </a:lvl6pPr>
            <a:lvl7pPr marL="2738071" indent="0">
              <a:buNone/>
              <a:defRPr sz="1600" b="1"/>
            </a:lvl7pPr>
            <a:lvl8pPr marL="3194418" indent="0">
              <a:buNone/>
              <a:defRPr sz="1600" b="1"/>
            </a:lvl8pPr>
            <a:lvl9pPr marL="365076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6347" indent="0">
              <a:buNone/>
              <a:defRPr sz="2000" b="1"/>
            </a:lvl2pPr>
            <a:lvl3pPr marL="912690" indent="0">
              <a:buNone/>
              <a:defRPr sz="1800" b="1"/>
            </a:lvl3pPr>
            <a:lvl4pPr marL="1369037" indent="0">
              <a:buNone/>
              <a:defRPr sz="1600" b="1"/>
            </a:lvl4pPr>
            <a:lvl5pPr marL="1825381" indent="0">
              <a:buNone/>
              <a:defRPr sz="1600" b="1"/>
            </a:lvl5pPr>
            <a:lvl6pPr marL="2281728" indent="0">
              <a:buNone/>
              <a:defRPr sz="1600" b="1"/>
            </a:lvl6pPr>
            <a:lvl7pPr marL="2738071" indent="0">
              <a:buNone/>
              <a:defRPr sz="1600" b="1"/>
            </a:lvl7pPr>
            <a:lvl8pPr marL="3194418" indent="0">
              <a:buNone/>
              <a:defRPr sz="1600" b="1"/>
            </a:lvl8pPr>
            <a:lvl9pPr marL="365076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6305E48-B978-446B-828E-CF687112CD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339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48" tIns="45625" rIns="91248" bIns="456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8"/>
            <a:ext cx="8229600" cy="4525963"/>
          </a:xfrm>
          <a:prstGeom prst="rect">
            <a:avLst/>
          </a:prstGeom>
        </p:spPr>
        <p:txBody>
          <a:bodyPr vert="horz" lIns="91248" tIns="45625" rIns="91248" bIns="456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48" tIns="45625" rIns="91248" bIns="45625"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48" tIns="45625" rIns="91248" bIns="45625" rtlCol="0" anchor="ctr"/>
          <a:lstStyle>
            <a:lvl1pPr algn="r">
              <a:defRPr sz="1200">
                <a:solidFill>
                  <a:schemeClr val="tx1">
                    <a:tint val="75000"/>
                  </a:schemeClr>
                </a:solidFill>
              </a:defRPr>
            </a:lvl1pPr>
          </a:lstStyle>
          <a:p>
            <a:fld id="{006A3F05-090E-40C6-92AB-D546EBF76A4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ctr" defTabSz="912476"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179" indent="-342179" algn="l" defTabSz="912476"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1386" indent="-285147" algn="l" defTabSz="912476"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0597" indent="-228124" algn="l" defTabSz="912476"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6836" indent="-228124" algn="l" defTabSz="912476"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3073" indent="-228124" algn="l" defTabSz="912476"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09313" indent="-228124" algn="l" defTabSz="9124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553" indent="-228124" algn="l" defTabSz="9124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791" indent="-228124" algn="l" defTabSz="9124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026" indent="-228124" algn="l" defTabSz="9124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476" rtl="0" eaLnBrk="1" latinLnBrk="0" hangingPunct="1">
        <a:defRPr sz="1800" kern="1200">
          <a:solidFill>
            <a:schemeClr val="tx1"/>
          </a:solidFill>
          <a:latin typeface="+mn-lt"/>
          <a:ea typeface="+mn-ea"/>
          <a:cs typeface="+mn-cs"/>
        </a:defRPr>
      </a:lvl1pPr>
      <a:lvl2pPr marL="456241" algn="l" defTabSz="912476" rtl="0" eaLnBrk="1" latinLnBrk="0" hangingPunct="1">
        <a:defRPr sz="1800" kern="1200">
          <a:solidFill>
            <a:schemeClr val="tx1"/>
          </a:solidFill>
          <a:latin typeface="+mn-lt"/>
          <a:ea typeface="+mn-ea"/>
          <a:cs typeface="+mn-cs"/>
        </a:defRPr>
      </a:lvl2pPr>
      <a:lvl3pPr marL="912476" algn="l" defTabSz="912476" rtl="0" eaLnBrk="1" latinLnBrk="0" hangingPunct="1">
        <a:defRPr sz="1800" kern="1200">
          <a:solidFill>
            <a:schemeClr val="tx1"/>
          </a:solidFill>
          <a:latin typeface="+mn-lt"/>
          <a:ea typeface="+mn-ea"/>
          <a:cs typeface="+mn-cs"/>
        </a:defRPr>
      </a:lvl3pPr>
      <a:lvl4pPr marL="1368717" algn="l" defTabSz="912476" rtl="0" eaLnBrk="1" latinLnBrk="0" hangingPunct="1">
        <a:defRPr sz="1800" kern="1200">
          <a:solidFill>
            <a:schemeClr val="tx1"/>
          </a:solidFill>
          <a:latin typeface="+mn-lt"/>
          <a:ea typeface="+mn-ea"/>
          <a:cs typeface="+mn-cs"/>
        </a:defRPr>
      </a:lvl4pPr>
      <a:lvl5pPr marL="1824954" algn="l" defTabSz="912476" rtl="0" eaLnBrk="1" latinLnBrk="0" hangingPunct="1">
        <a:defRPr sz="1800" kern="1200">
          <a:solidFill>
            <a:schemeClr val="tx1"/>
          </a:solidFill>
          <a:latin typeface="+mn-lt"/>
          <a:ea typeface="+mn-ea"/>
          <a:cs typeface="+mn-cs"/>
        </a:defRPr>
      </a:lvl5pPr>
      <a:lvl6pPr marL="2281194" algn="l" defTabSz="912476" rtl="0" eaLnBrk="1" latinLnBrk="0" hangingPunct="1">
        <a:defRPr sz="1800" kern="1200">
          <a:solidFill>
            <a:schemeClr val="tx1"/>
          </a:solidFill>
          <a:latin typeface="+mn-lt"/>
          <a:ea typeface="+mn-ea"/>
          <a:cs typeface="+mn-cs"/>
        </a:defRPr>
      </a:lvl6pPr>
      <a:lvl7pPr marL="2737431" algn="l" defTabSz="912476" rtl="0" eaLnBrk="1" latinLnBrk="0" hangingPunct="1">
        <a:defRPr sz="1800" kern="1200">
          <a:solidFill>
            <a:schemeClr val="tx1"/>
          </a:solidFill>
          <a:latin typeface="+mn-lt"/>
          <a:ea typeface="+mn-ea"/>
          <a:cs typeface="+mn-cs"/>
        </a:defRPr>
      </a:lvl7pPr>
      <a:lvl8pPr marL="3193672" algn="l" defTabSz="912476" rtl="0" eaLnBrk="1" latinLnBrk="0" hangingPunct="1">
        <a:defRPr sz="1800" kern="1200">
          <a:solidFill>
            <a:schemeClr val="tx1"/>
          </a:solidFill>
          <a:latin typeface="+mn-lt"/>
          <a:ea typeface="+mn-ea"/>
          <a:cs typeface="+mn-cs"/>
        </a:defRPr>
      </a:lvl8pPr>
      <a:lvl9pPr marL="3649908" algn="l" defTabSz="9124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69" tIns="45635" rIns="91269" bIns="456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6"/>
            <a:ext cx="8229600" cy="4525963"/>
          </a:xfrm>
          <a:prstGeom prst="rect">
            <a:avLst/>
          </a:prstGeom>
        </p:spPr>
        <p:txBody>
          <a:bodyPr vert="horz" lIns="91269" tIns="45635" rIns="91269" bIns="456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69" tIns="45635" rIns="91269" bIns="45635" rtlCol="0" anchor="ctr"/>
          <a:lstStyle>
            <a:lvl1pPr algn="ctr">
              <a:defRPr sz="1200">
                <a:solidFill>
                  <a:schemeClr val="tx1">
                    <a:tint val="75000"/>
                  </a:schemeClr>
                </a:solidFill>
              </a:defRPr>
            </a:lvl1pPr>
          </a:lstStyle>
          <a:p>
            <a:pPr defTabSz="91269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69" tIns="45635" rIns="91269" bIns="45635" rtlCol="0" anchor="ctr"/>
          <a:lstStyle>
            <a:lvl1pPr algn="r">
              <a:defRPr sz="1200">
                <a:solidFill>
                  <a:schemeClr val="tx1">
                    <a:tint val="75000"/>
                  </a:schemeClr>
                </a:solidFill>
              </a:defRPr>
            </a:lvl1pPr>
          </a:lstStyle>
          <a:p>
            <a:pPr defTabSz="912690"/>
            <a:fld id="{006A3F05-090E-40C6-92AB-D546EBF76A40}" type="slidenum">
              <a:rPr lang="en-US" smtClean="0">
                <a:solidFill>
                  <a:prstClr val="black">
                    <a:tint val="75000"/>
                  </a:prstClr>
                </a:solidFill>
              </a:rPr>
              <a:pPr defTabSz="912690"/>
              <a:t>‹#›</a:t>
            </a:fld>
            <a:endParaRPr lang="en-US" dirty="0">
              <a:solidFill>
                <a:prstClr val="black">
                  <a:tint val="75000"/>
                </a:prstClr>
              </a:solidFill>
            </a:endParaRPr>
          </a:p>
        </p:txBody>
      </p:sp>
    </p:spTree>
    <p:extLst>
      <p:ext uri="{BB962C8B-B14F-4D97-AF65-F5344CB8AC3E}">
        <p14:creationId xmlns:p14="http://schemas.microsoft.com/office/powerpoint/2010/main" val="10133155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xStyles>
    <p:titleStyle>
      <a:lvl1pPr algn="ctr" defTabSz="91269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259" indent="-342259" algn="l" defTabSz="91269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1560" indent="-285214" algn="l" defTabSz="91269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0864" indent="-228177" algn="l" defTabSz="91269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7210" indent="-228177" algn="l" defTabSz="91269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3553" indent="-228177" algn="l" defTabSz="91269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09900" indent="-228177"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247" indent="-228177"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591" indent="-228177"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934" indent="-228177"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690" rtl="0" eaLnBrk="1" latinLnBrk="0" hangingPunct="1">
        <a:defRPr sz="1800" kern="1200">
          <a:solidFill>
            <a:schemeClr val="tx1"/>
          </a:solidFill>
          <a:latin typeface="+mn-lt"/>
          <a:ea typeface="+mn-ea"/>
          <a:cs typeface="+mn-cs"/>
        </a:defRPr>
      </a:lvl1pPr>
      <a:lvl2pPr marL="456347" algn="l" defTabSz="912690" rtl="0" eaLnBrk="1" latinLnBrk="0" hangingPunct="1">
        <a:defRPr sz="1800" kern="1200">
          <a:solidFill>
            <a:schemeClr val="tx1"/>
          </a:solidFill>
          <a:latin typeface="+mn-lt"/>
          <a:ea typeface="+mn-ea"/>
          <a:cs typeface="+mn-cs"/>
        </a:defRPr>
      </a:lvl2pPr>
      <a:lvl3pPr marL="912690" algn="l" defTabSz="912690" rtl="0" eaLnBrk="1" latinLnBrk="0" hangingPunct="1">
        <a:defRPr sz="1800" kern="1200">
          <a:solidFill>
            <a:schemeClr val="tx1"/>
          </a:solidFill>
          <a:latin typeface="+mn-lt"/>
          <a:ea typeface="+mn-ea"/>
          <a:cs typeface="+mn-cs"/>
        </a:defRPr>
      </a:lvl3pPr>
      <a:lvl4pPr marL="1369037" algn="l" defTabSz="912690" rtl="0" eaLnBrk="1" latinLnBrk="0" hangingPunct="1">
        <a:defRPr sz="1800" kern="1200">
          <a:solidFill>
            <a:schemeClr val="tx1"/>
          </a:solidFill>
          <a:latin typeface="+mn-lt"/>
          <a:ea typeface="+mn-ea"/>
          <a:cs typeface="+mn-cs"/>
        </a:defRPr>
      </a:lvl4pPr>
      <a:lvl5pPr marL="1825381" algn="l" defTabSz="912690" rtl="0" eaLnBrk="1" latinLnBrk="0" hangingPunct="1">
        <a:defRPr sz="1800" kern="1200">
          <a:solidFill>
            <a:schemeClr val="tx1"/>
          </a:solidFill>
          <a:latin typeface="+mn-lt"/>
          <a:ea typeface="+mn-ea"/>
          <a:cs typeface="+mn-cs"/>
        </a:defRPr>
      </a:lvl5pPr>
      <a:lvl6pPr marL="2281728" algn="l" defTabSz="912690" rtl="0" eaLnBrk="1" latinLnBrk="0" hangingPunct="1">
        <a:defRPr sz="1800" kern="1200">
          <a:solidFill>
            <a:schemeClr val="tx1"/>
          </a:solidFill>
          <a:latin typeface="+mn-lt"/>
          <a:ea typeface="+mn-ea"/>
          <a:cs typeface="+mn-cs"/>
        </a:defRPr>
      </a:lvl6pPr>
      <a:lvl7pPr marL="2738071" algn="l" defTabSz="912690" rtl="0" eaLnBrk="1" latinLnBrk="0" hangingPunct="1">
        <a:defRPr sz="1800" kern="1200">
          <a:solidFill>
            <a:schemeClr val="tx1"/>
          </a:solidFill>
          <a:latin typeface="+mn-lt"/>
          <a:ea typeface="+mn-ea"/>
          <a:cs typeface="+mn-cs"/>
        </a:defRPr>
      </a:lvl7pPr>
      <a:lvl8pPr marL="3194418" algn="l" defTabSz="912690" rtl="0" eaLnBrk="1" latinLnBrk="0" hangingPunct="1">
        <a:defRPr sz="1800" kern="1200">
          <a:solidFill>
            <a:schemeClr val="tx1"/>
          </a:solidFill>
          <a:latin typeface="+mn-lt"/>
          <a:ea typeface="+mn-ea"/>
          <a:cs typeface="+mn-cs"/>
        </a:defRPr>
      </a:lvl8pPr>
      <a:lvl9pPr marL="3650762" algn="l" defTabSz="91269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80" tIns="45641" rIns="91280" bIns="456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5"/>
            <a:ext cx="8229600" cy="4525963"/>
          </a:xfrm>
          <a:prstGeom prst="rect">
            <a:avLst/>
          </a:prstGeom>
        </p:spPr>
        <p:txBody>
          <a:bodyPr vert="horz" lIns="91280" tIns="45641" rIns="91280" bIns="456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80" tIns="45641" rIns="91280" bIns="45641" rtlCol="0" anchor="ctr"/>
          <a:lstStyle>
            <a:lvl1pPr algn="ctr">
              <a:defRPr sz="1200">
                <a:solidFill>
                  <a:schemeClr val="tx1">
                    <a:tint val="75000"/>
                  </a:schemeClr>
                </a:solidFill>
              </a:defRPr>
            </a:lvl1pPr>
          </a:lstStyle>
          <a:p>
            <a:pPr defTabSz="912797"/>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80" tIns="45641" rIns="91280" bIns="45641" rtlCol="0" anchor="ctr"/>
          <a:lstStyle>
            <a:lvl1pPr algn="r">
              <a:defRPr sz="1200">
                <a:solidFill>
                  <a:schemeClr val="tx1">
                    <a:tint val="75000"/>
                  </a:schemeClr>
                </a:solidFill>
              </a:defRPr>
            </a:lvl1pPr>
          </a:lstStyle>
          <a:p>
            <a:pPr defTabSz="912797"/>
            <a:fld id="{006A3F05-090E-40C6-92AB-D546EBF76A40}" type="slidenum">
              <a:rPr lang="en-US" smtClean="0">
                <a:solidFill>
                  <a:prstClr val="black">
                    <a:tint val="75000"/>
                  </a:prstClr>
                </a:solidFill>
              </a:rPr>
              <a:pPr defTabSz="912797"/>
              <a:t>‹#›</a:t>
            </a:fld>
            <a:endParaRPr lang="en-US" dirty="0">
              <a:solidFill>
                <a:prstClr val="black">
                  <a:tint val="75000"/>
                </a:prstClr>
              </a:solidFill>
            </a:endParaRPr>
          </a:p>
        </p:txBody>
      </p:sp>
    </p:spTree>
    <p:extLst>
      <p:ext uri="{BB962C8B-B14F-4D97-AF65-F5344CB8AC3E}">
        <p14:creationId xmlns:p14="http://schemas.microsoft.com/office/powerpoint/2010/main" val="406585231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txStyles>
    <p:titleStyle>
      <a:lvl1pPr algn="ctr" defTabSz="912797"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299" indent="-342299" algn="l" defTabSz="912797"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1647" indent="-285248" algn="l" defTabSz="912797"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0997" indent="-228203" algn="l" defTabSz="912797"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7396" indent="-228203" algn="l" defTabSz="912797"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3793" indent="-228203" algn="l" defTabSz="912797"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80" tIns="45641" rIns="91280" bIns="456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5"/>
            <a:ext cx="8229600" cy="4525963"/>
          </a:xfrm>
          <a:prstGeom prst="rect">
            <a:avLst/>
          </a:prstGeom>
        </p:spPr>
        <p:txBody>
          <a:bodyPr vert="horz" lIns="91280" tIns="45641" rIns="91280" bIns="456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80" tIns="45641" rIns="91280" bIns="45641" rtlCol="0" anchor="ctr"/>
          <a:lstStyle>
            <a:lvl1pPr algn="ctr">
              <a:defRPr sz="1200">
                <a:solidFill>
                  <a:schemeClr val="tx1">
                    <a:tint val="75000"/>
                  </a:schemeClr>
                </a:solidFill>
              </a:defRPr>
            </a:lvl1pPr>
          </a:lstStyle>
          <a:p>
            <a:pPr defTabSz="912797"/>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80" tIns="45641" rIns="91280" bIns="45641" rtlCol="0" anchor="ctr"/>
          <a:lstStyle>
            <a:lvl1pPr algn="r">
              <a:defRPr sz="1200">
                <a:solidFill>
                  <a:schemeClr val="tx1">
                    <a:tint val="75000"/>
                  </a:schemeClr>
                </a:solidFill>
              </a:defRPr>
            </a:lvl1pPr>
          </a:lstStyle>
          <a:p>
            <a:pPr defTabSz="912797"/>
            <a:fld id="{006A3F05-090E-40C6-92AB-D546EBF76A40}" type="slidenum">
              <a:rPr lang="en-US" smtClean="0">
                <a:solidFill>
                  <a:prstClr val="black">
                    <a:tint val="75000"/>
                  </a:prstClr>
                </a:solidFill>
              </a:rPr>
              <a:pPr defTabSz="912797"/>
              <a:t>‹#›</a:t>
            </a:fld>
            <a:endParaRPr lang="en-US" dirty="0">
              <a:solidFill>
                <a:prstClr val="black">
                  <a:tint val="75000"/>
                </a:prstClr>
              </a:solidFill>
            </a:endParaRPr>
          </a:p>
        </p:txBody>
      </p:sp>
    </p:spTree>
    <p:extLst>
      <p:ext uri="{BB962C8B-B14F-4D97-AF65-F5344CB8AC3E}">
        <p14:creationId xmlns:p14="http://schemas.microsoft.com/office/powerpoint/2010/main" val="33485583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txStyles>
    <p:titleStyle>
      <a:lvl1pPr algn="ctr" defTabSz="912797"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299" indent="-342299" algn="l" defTabSz="912797"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1647" indent="-285248" algn="l" defTabSz="912797"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0997" indent="-228203" algn="l" defTabSz="912797"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7396" indent="-228203" algn="l" defTabSz="912797"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3793" indent="-228203" algn="l" defTabSz="912797"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80" tIns="45641" rIns="91280" bIns="456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5"/>
            <a:ext cx="8229600" cy="4525963"/>
          </a:xfrm>
          <a:prstGeom prst="rect">
            <a:avLst/>
          </a:prstGeom>
        </p:spPr>
        <p:txBody>
          <a:bodyPr vert="horz" lIns="91280" tIns="45641" rIns="91280" bIns="456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80" tIns="45641" rIns="91280" bIns="45641" rtlCol="0" anchor="ctr"/>
          <a:lstStyle>
            <a:lvl1pPr algn="ctr">
              <a:defRPr sz="1200">
                <a:solidFill>
                  <a:schemeClr val="tx1">
                    <a:tint val="75000"/>
                  </a:schemeClr>
                </a:solidFill>
              </a:defRPr>
            </a:lvl1pPr>
          </a:lstStyle>
          <a:p>
            <a:pPr defTabSz="912797"/>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80" tIns="45641" rIns="91280" bIns="45641" rtlCol="0" anchor="ctr"/>
          <a:lstStyle>
            <a:lvl1pPr algn="r">
              <a:defRPr sz="1200">
                <a:solidFill>
                  <a:schemeClr val="tx1">
                    <a:tint val="75000"/>
                  </a:schemeClr>
                </a:solidFill>
              </a:defRPr>
            </a:lvl1pPr>
          </a:lstStyle>
          <a:p>
            <a:pPr defTabSz="912797"/>
            <a:fld id="{006A3F05-090E-40C6-92AB-D546EBF76A40}" type="slidenum">
              <a:rPr lang="en-US" smtClean="0">
                <a:solidFill>
                  <a:prstClr val="black">
                    <a:tint val="75000"/>
                  </a:prstClr>
                </a:solidFill>
              </a:rPr>
              <a:pPr defTabSz="912797"/>
              <a:t>‹#›</a:t>
            </a:fld>
            <a:endParaRPr lang="en-US" dirty="0">
              <a:solidFill>
                <a:prstClr val="black">
                  <a:tint val="75000"/>
                </a:prstClr>
              </a:solidFill>
            </a:endParaRPr>
          </a:p>
        </p:txBody>
      </p:sp>
    </p:spTree>
    <p:extLst>
      <p:ext uri="{BB962C8B-B14F-4D97-AF65-F5344CB8AC3E}">
        <p14:creationId xmlns:p14="http://schemas.microsoft.com/office/powerpoint/2010/main" val="142582795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xStyles>
    <p:titleStyle>
      <a:lvl1pPr algn="ctr" defTabSz="912797"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299" indent="-342299" algn="l" defTabSz="912797"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1647" indent="-285248" algn="l" defTabSz="912797"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0997" indent="-228203" algn="l" defTabSz="912797"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7396" indent="-228203" algn="l" defTabSz="912797"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3793" indent="-228203" algn="l" defTabSz="912797"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33" tIns="45667" rIns="91333" bIns="456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0"/>
            <a:ext cx="8229600" cy="4525963"/>
          </a:xfrm>
          <a:prstGeom prst="rect">
            <a:avLst/>
          </a:prstGeom>
        </p:spPr>
        <p:txBody>
          <a:bodyPr vert="horz" lIns="91333" tIns="45667" rIns="91333" bIns="456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33" tIns="45667" rIns="91333" bIns="45667" rtlCol="0" anchor="ctr"/>
          <a:lstStyle>
            <a:lvl1pPr algn="ctr">
              <a:defRPr sz="1200">
                <a:solidFill>
                  <a:schemeClr val="tx1">
                    <a:tint val="75000"/>
                  </a:schemeClr>
                </a:solidFill>
              </a:defRPr>
            </a:lvl1pPr>
          </a:lstStyle>
          <a:p>
            <a:pPr defTabSz="913331"/>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33" tIns="45667" rIns="91333" bIns="45667" rtlCol="0" anchor="ctr"/>
          <a:lstStyle>
            <a:lvl1pPr algn="r">
              <a:defRPr sz="1200">
                <a:solidFill>
                  <a:schemeClr val="tx1">
                    <a:tint val="75000"/>
                  </a:schemeClr>
                </a:solidFill>
              </a:defRPr>
            </a:lvl1pPr>
          </a:lstStyle>
          <a:p>
            <a:pPr defTabSz="913331"/>
            <a:fld id="{006A3F05-090E-40C6-92AB-D546EBF76A40}" type="slidenum">
              <a:rPr lang="en-US" smtClean="0">
                <a:solidFill>
                  <a:prstClr val="black">
                    <a:tint val="75000"/>
                  </a:prstClr>
                </a:solidFill>
              </a:rPr>
              <a:pPr defTabSz="913331"/>
              <a:t>‹#›</a:t>
            </a:fld>
            <a:endParaRPr lang="en-US" dirty="0">
              <a:solidFill>
                <a:prstClr val="black">
                  <a:tint val="75000"/>
                </a:prstClr>
              </a:solidFill>
            </a:endParaRPr>
          </a:p>
        </p:txBody>
      </p:sp>
    </p:spTree>
    <p:extLst>
      <p:ext uri="{BB962C8B-B14F-4D97-AF65-F5344CB8AC3E}">
        <p14:creationId xmlns:p14="http://schemas.microsoft.com/office/powerpoint/2010/main" val="8636746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xStyles>
    <p:titleStyle>
      <a:lvl1pPr algn="ctr" defTabSz="913331"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499" indent="-342499" algn="l" defTabSz="91333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080" indent="-285415" algn="l" defTabSz="91333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1665" indent="-228334" algn="l" defTabSz="91333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8330" indent="-228334" algn="l" defTabSz="913331"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4995" indent="-228334" algn="l" defTabSz="913331"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1661"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28"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93"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56"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hyperlink" Target="http://www.immdefense.org/ice-home-and-community-arrests/" TargetMode="Externa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hyperlink" Target="http://www.immigrationadvocates.org/probono/volunteer/" TargetMode="External"/><Relationship Id="rId2" Type="http://schemas.openxmlformats.org/officeDocument/2006/relationships/image" Target="../media/image13.tmp"/><Relationship Id="rId1" Type="http://schemas.openxmlformats.org/officeDocument/2006/relationships/slideLayout" Target="../slideLayouts/slideLayout29.xml"/><Relationship Id="rId4" Type="http://schemas.openxmlformats.org/officeDocument/2006/relationships/image" Target="../media/image14.tmp"/></Relationships>
</file>

<file path=ppt/slides/_rels/slide4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3"/>
            <a:ext cx="7772400" cy="1089025"/>
          </a:xfrm>
        </p:spPr>
        <p:txBody>
          <a:bodyPr>
            <a:normAutofit fontScale="90000"/>
          </a:bodyPr>
          <a:lstStyle/>
          <a:p>
            <a:r>
              <a:rPr lang="en-US" sz="3200" b="1" dirty="0">
                <a:latin typeface="Arial"/>
                <a:ea typeface="Calibri"/>
              </a:rPr>
              <a:t>Unaccompanied Immigrant </a:t>
            </a:r>
            <a:r>
              <a:rPr lang="en-US" sz="3200" b="1" dirty="0" smtClean="0">
                <a:latin typeface="Arial"/>
                <a:ea typeface="Calibri"/>
              </a:rPr>
              <a:t>Children </a:t>
            </a:r>
            <a:br>
              <a:rPr lang="en-US" sz="3200" b="1" dirty="0" smtClean="0">
                <a:latin typeface="Arial"/>
                <a:ea typeface="Calibri"/>
              </a:rPr>
            </a:br>
            <a:r>
              <a:rPr lang="en-US" sz="3200" b="1" dirty="0" smtClean="0">
                <a:solidFill>
                  <a:schemeClr val="accent1">
                    <a:lumMod val="75000"/>
                  </a:schemeClr>
                </a:solidFill>
                <a:latin typeface="Arial"/>
                <a:ea typeface="Calibri"/>
              </a:rPr>
              <a:t>Past </a:t>
            </a:r>
            <a:r>
              <a:rPr lang="en-US" sz="3200" b="1" dirty="0">
                <a:solidFill>
                  <a:schemeClr val="accent1">
                    <a:lumMod val="75000"/>
                  </a:schemeClr>
                </a:solidFill>
                <a:latin typeface="Arial"/>
                <a:ea typeface="Calibri"/>
              </a:rPr>
              <a:t>and Current Issues </a:t>
            </a:r>
            <a:r>
              <a:rPr lang="en-US" sz="3100" dirty="0"/>
              <a:t/>
            </a:r>
            <a:br>
              <a:rPr lang="en-US" sz="3100" dirty="0"/>
            </a:br>
            <a:endParaRPr lang="en-US" b="1" i="1" dirty="0"/>
          </a:p>
        </p:txBody>
      </p:sp>
      <p:sp>
        <p:nvSpPr>
          <p:cNvPr id="3" name="Subtitle 2"/>
          <p:cNvSpPr>
            <a:spLocks noGrp="1"/>
          </p:cNvSpPr>
          <p:nvPr>
            <p:ph type="subTitle" idx="1"/>
          </p:nvPr>
        </p:nvSpPr>
        <p:spPr>
          <a:xfrm>
            <a:off x="2362200" y="5029200"/>
            <a:ext cx="4343400" cy="762000"/>
          </a:xfrm>
        </p:spPr>
        <p:txBody>
          <a:bodyPr/>
          <a:lstStyle/>
          <a:p>
            <a:r>
              <a:rPr lang="en-US" sz="1400" dirty="0" smtClean="0">
                <a:solidFill>
                  <a:schemeClr val="bg1"/>
                </a:solidFill>
              </a:rPr>
              <a:t>Edwin D. Col</a:t>
            </a:r>
            <a:r>
              <a:rPr lang="en-US" sz="1400" dirty="0">
                <a:solidFill>
                  <a:schemeClr val="bg1"/>
                </a:solidFill>
              </a:rPr>
              <a:t>ó</a:t>
            </a:r>
            <a:r>
              <a:rPr lang="en-US" sz="1400" dirty="0" smtClean="0">
                <a:solidFill>
                  <a:schemeClr val="bg1"/>
                </a:solidFill>
              </a:rPr>
              <a:t>n, </a:t>
            </a:r>
            <a:r>
              <a:rPr lang="en-US" sz="1400" dirty="0" err="1" smtClean="0">
                <a:solidFill>
                  <a:schemeClr val="bg1"/>
                </a:solidFill>
              </a:rPr>
              <a:t>Esq</a:t>
            </a:r>
            <a:r>
              <a:rPr lang="en-US" sz="1400" dirty="0" smtClean="0">
                <a:solidFill>
                  <a:schemeClr val="bg1"/>
                </a:solidFill>
              </a:rPr>
              <a:t>, MSW</a:t>
            </a:r>
          </a:p>
          <a:p>
            <a:r>
              <a:rPr lang="en-US" sz="1400" dirty="0" smtClean="0">
                <a:solidFill>
                  <a:schemeClr val="bg1"/>
                </a:solidFill>
              </a:rPr>
              <a:t>Center </a:t>
            </a:r>
            <a:r>
              <a:rPr lang="en-US" sz="1400" dirty="0">
                <a:solidFill>
                  <a:schemeClr val="bg1"/>
                </a:solidFill>
              </a:rPr>
              <a:t>for Children’s </a:t>
            </a:r>
            <a:r>
              <a:rPr lang="en-US" sz="1400" dirty="0" smtClean="0">
                <a:solidFill>
                  <a:schemeClr val="bg1"/>
                </a:solidFill>
              </a:rPr>
              <a:t>Advocacy</a:t>
            </a:r>
          </a:p>
          <a:p>
            <a:endParaRPr lang="en-US" sz="1400" dirty="0" smtClean="0">
              <a:solidFill>
                <a:schemeClr val="bg1"/>
              </a:solidFill>
            </a:endParaRPr>
          </a:p>
          <a:p>
            <a:r>
              <a:rPr lang="en-US" sz="1400" dirty="0" smtClean="0">
                <a:solidFill>
                  <a:schemeClr val="bg1"/>
                </a:solidFill>
              </a:rPr>
              <a:t>Day Pitney </a:t>
            </a:r>
            <a:endParaRPr lang="en-US" sz="1400" dirty="0">
              <a:solidFill>
                <a:schemeClr val="bg1"/>
              </a:solidFill>
            </a:endParaRPr>
          </a:p>
          <a:p>
            <a:r>
              <a:rPr lang="en-US" sz="1400" dirty="0">
                <a:solidFill>
                  <a:schemeClr val="bg1"/>
                </a:solidFill>
              </a:rPr>
              <a:t>September </a:t>
            </a:r>
            <a:r>
              <a:rPr lang="en-US" sz="1400" dirty="0" smtClean="0">
                <a:solidFill>
                  <a:schemeClr val="bg1"/>
                </a:solidFill>
              </a:rPr>
              <a:t>29, </a:t>
            </a:r>
            <a:r>
              <a:rPr lang="en-US" sz="1400" dirty="0">
                <a:solidFill>
                  <a:schemeClr val="bg1"/>
                </a:solidFill>
              </a:rPr>
              <a:t>2016</a:t>
            </a:r>
          </a:p>
          <a:p>
            <a:endParaRPr lang="en-US" sz="1400" dirty="0">
              <a:solidFill>
                <a:schemeClr val="bg1"/>
              </a:solidFill>
            </a:endParaRPr>
          </a:p>
        </p:txBody>
      </p:sp>
    </p:spTree>
    <p:extLst>
      <p:ext uri="{BB962C8B-B14F-4D97-AF65-F5344CB8AC3E}">
        <p14:creationId xmlns:p14="http://schemas.microsoft.com/office/powerpoint/2010/main" val="777475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Flores Settlement Agreement</a:t>
            </a:r>
            <a:endParaRPr lang="en-US" sz="3200" b="1" dirty="0"/>
          </a:p>
        </p:txBody>
      </p:sp>
      <p:sp>
        <p:nvSpPr>
          <p:cNvPr id="3" name="Content Placeholder 2"/>
          <p:cNvSpPr>
            <a:spLocks noGrp="1"/>
          </p:cNvSpPr>
          <p:nvPr>
            <p:ph idx="1"/>
          </p:nvPr>
        </p:nvSpPr>
        <p:spPr>
          <a:xfrm>
            <a:off x="838200" y="1417637"/>
            <a:ext cx="8077200" cy="4525963"/>
          </a:xfrm>
        </p:spPr>
        <p:txBody>
          <a:bodyPr>
            <a:normAutofit fontScale="62500" lnSpcReduction="20000"/>
          </a:bodyPr>
          <a:lstStyle/>
          <a:p>
            <a:pPr marL="0" indent="0">
              <a:buNone/>
            </a:pPr>
            <a:r>
              <a:rPr lang="en-US" dirty="0" smtClean="0"/>
              <a:t>Litigation </a:t>
            </a:r>
            <a:r>
              <a:rPr lang="en-US" dirty="0"/>
              <a:t>began </a:t>
            </a:r>
            <a:r>
              <a:rPr lang="en-US" dirty="0" smtClean="0"/>
              <a:t>in 1984.</a:t>
            </a:r>
          </a:p>
          <a:p>
            <a:pPr marL="0" indent="0">
              <a:buNone/>
            </a:pPr>
            <a:r>
              <a:rPr lang="en-US" dirty="0" smtClean="0"/>
              <a:t>Reached </a:t>
            </a:r>
            <a:r>
              <a:rPr lang="en-US" dirty="0"/>
              <a:t>Supreme Court, </a:t>
            </a:r>
            <a:r>
              <a:rPr lang="en-US" i="1" dirty="0"/>
              <a:t>Reno v. Flores</a:t>
            </a:r>
            <a:r>
              <a:rPr lang="en-US" dirty="0"/>
              <a:t>, 507 U.S. </a:t>
            </a:r>
            <a:r>
              <a:rPr lang="en-US" dirty="0" smtClean="0"/>
              <a:t>292 (</a:t>
            </a:r>
            <a:r>
              <a:rPr lang="en-US" dirty="0"/>
              <a:t>1993</a:t>
            </a:r>
            <a:r>
              <a:rPr lang="en-US" dirty="0" smtClean="0"/>
              <a:t>)</a:t>
            </a:r>
          </a:p>
          <a:p>
            <a:pPr marL="0" indent="0">
              <a:buNone/>
            </a:pPr>
            <a:r>
              <a:rPr lang="en-US" dirty="0" smtClean="0"/>
              <a:t>Court </a:t>
            </a:r>
            <a:r>
              <a:rPr lang="en-US" dirty="0"/>
              <a:t>expressly rejected </a:t>
            </a:r>
            <a:r>
              <a:rPr lang="en-US" dirty="0" smtClean="0"/>
              <a:t>argument </a:t>
            </a:r>
            <a:r>
              <a:rPr lang="en-US" dirty="0"/>
              <a:t>that UACs who have </a:t>
            </a:r>
            <a:r>
              <a:rPr lang="en-US" dirty="0" smtClean="0"/>
              <a:t>no</a:t>
            </a:r>
          </a:p>
          <a:p>
            <a:pPr marL="0" indent="0">
              <a:buNone/>
            </a:pPr>
            <a:r>
              <a:rPr lang="en-US" dirty="0" smtClean="0"/>
              <a:t>available </a:t>
            </a:r>
            <a:r>
              <a:rPr lang="en-US" dirty="0"/>
              <a:t>parent or guardian have a “fundamental right” to </a:t>
            </a:r>
            <a:r>
              <a:rPr lang="en-US" dirty="0" smtClean="0"/>
              <a:t>be</a:t>
            </a:r>
          </a:p>
          <a:p>
            <a:pPr marL="0" indent="0">
              <a:buNone/>
            </a:pPr>
            <a:r>
              <a:rPr lang="en-US" dirty="0" smtClean="0"/>
              <a:t>placed </a:t>
            </a:r>
            <a:r>
              <a:rPr lang="en-US" dirty="0"/>
              <a:t>in </a:t>
            </a:r>
            <a:r>
              <a:rPr lang="en-US" dirty="0" smtClean="0"/>
              <a:t>custody of </a:t>
            </a:r>
            <a:r>
              <a:rPr lang="en-US" dirty="0"/>
              <a:t>willing and able private </a:t>
            </a:r>
            <a:r>
              <a:rPr lang="en-US" dirty="0" smtClean="0"/>
              <a:t>custodian instead of</a:t>
            </a:r>
          </a:p>
          <a:p>
            <a:pPr marL="0" indent="0">
              <a:buNone/>
            </a:pPr>
            <a:r>
              <a:rPr lang="en-US" dirty="0" smtClean="0"/>
              <a:t>government custody. </a:t>
            </a:r>
          </a:p>
          <a:p>
            <a:pPr marL="0" indent="0">
              <a:buNone/>
            </a:pPr>
            <a:endParaRPr lang="en-US" dirty="0" smtClean="0"/>
          </a:p>
          <a:p>
            <a:pPr marL="0" indent="0">
              <a:buNone/>
            </a:pPr>
            <a:r>
              <a:rPr lang="en-US" b="1" dirty="0" smtClean="0">
                <a:solidFill>
                  <a:schemeClr val="accent1">
                    <a:lumMod val="75000"/>
                  </a:schemeClr>
                </a:solidFill>
              </a:rPr>
              <a:t>1997 </a:t>
            </a:r>
            <a:r>
              <a:rPr lang="en-US" b="1" dirty="0">
                <a:solidFill>
                  <a:schemeClr val="accent1">
                    <a:lumMod val="75000"/>
                  </a:schemeClr>
                </a:solidFill>
              </a:rPr>
              <a:t>agreement resolving challenge to certain practices of </a:t>
            </a:r>
          </a:p>
          <a:p>
            <a:pPr marL="0" indent="0">
              <a:buNone/>
            </a:pPr>
            <a:r>
              <a:rPr lang="en-US" b="1" dirty="0" smtClean="0">
                <a:solidFill>
                  <a:schemeClr val="accent1">
                    <a:lumMod val="75000"/>
                  </a:schemeClr>
                </a:solidFill>
              </a:rPr>
              <a:t>(then) Immigration </a:t>
            </a:r>
            <a:r>
              <a:rPr lang="en-US" b="1" dirty="0">
                <a:solidFill>
                  <a:schemeClr val="accent1">
                    <a:lumMod val="75000"/>
                  </a:schemeClr>
                </a:solidFill>
              </a:rPr>
              <a:t>and Naturalization Service (INS) as to</a:t>
            </a:r>
          </a:p>
          <a:p>
            <a:pPr marL="0" indent="0">
              <a:buNone/>
            </a:pPr>
            <a:r>
              <a:rPr lang="en-US" b="1" dirty="0">
                <a:solidFill>
                  <a:schemeClr val="accent1">
                    <a:lumMod val="75000"/>
                  </a:schemeClr>
                </a:solidFill>
              </a:rPr>
              <a:t>detention of UACs.</a:t>
            </a:r>
          </a:p>
          <a:p>
            <a:pPr marL="0" indent="0">
              <a:lnSpc>
                <a:spcPct val="120000"/>
              </a:lnSpc>
              <a:buNone/>
            </a:pPr>
            <a:endParaRPr lang="en-US" sz="2200" dirty="0" smtClean="0"/>
          </a:p>
          <a:p>
            <a:pPr marL="0" indent="0">
              <a:lnSpc>
                <a:spcPct val="120000"/>
              </a:lnSpc>
              <a:buNone/>
            </a:pPr>
            <a:r>
              <a:rPr lang="en-US" dirty="0" smtClean="0"/>
              <a:t>Notwithstanding decision</a:t>
            </a:r>
            <a:r>
              <a:rPr lang="en-US" dirty="0"/>
              <a:t>, </a:t>
            </a:r>
            <a:r>
              <a:rPr lang="en-US" dirty="0" smtClean="0"/>
              <a:t>litigation </a:t>
            </a:r>
            <a:r>
              <a:rPr lang="en-US" dirty="0"/>
              <a:t>continued, in part, </a:t>
            </a:r>
            <a:r>
              <a:rPr lang="en-US" dirty="0" smtClean="0"/>
              <a:t>over conditions of detainment; settlement reached. </a:t>
            </a:r>
            <a:endParaRPr lang="en-US" dirty="0"/>
          </a:p>
          <a:p>
            <a:pPr marL="0" indent="0">
              <a:buNone/>
            </a:pPr>
            <a:endParaRPr lang="en-US" dirty="0"/>
          </a:p>
        </p:txBody>
      </p:sp>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1079839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t>Flores Settlement Agreement</a:t>
            </a:r>
            <a:endParaRPr lang="en-US" sz="3200" b="1" dirty="0"/>
          </a:p>
        </p:txBody>
      </p:sp>
      <p:sp>
        <p:nvSpPr>
          <p:cNvPr id="3" name="Content Placeholder 2"/>
          <p:cNvSpPr>
            <a:spLocks noGrp="1"/>
          </p:cNvSpPr>
          <p:nvPr>
            <p:ph idx="1"/>
          </p:nvPr>
        </p:nvSpPr>
        <p:spPr>
          <a:xfrm>
            <a:off x="457200" y="1295400"/>
            <a:ext cx="8229600" cy="4572000"/>
          </a:xfrm>
        </p:spPr>
        <p:txBody>
          <a:bodyPr>
            <a:normAutofit fontScale="47500" lnSpcReduction="20000"/>
          </a:bodyPr>
          <a:lstStyle/>
          <a:p>
            <a:pPr marL="0" indent="0">
              <a:buNone/>
            </a:pPr>
            <a:r>
              <a:rPr lang="en-US" sz="4400" dirty="0" smtClean="0"/>
              <a:t>Establishes:</a:t>
            </a:r>
          </a:p>
          <a:p>
            <a:pPr marL="0" indent="0">
              <a:buNone/>
            </a:pPr>
            <a:endParaRPr lang="en-US" sz="2500" dirty="0" smtClean="0"/>
          </a:p>
          <a:p>
            <a:pPr>
              <a:lnSpc>
                <a:spcPct val="120000"/>
              </a:lnSpc>
            </a:pPr>
            <a:r>
              <a:rPr lang="en-US" sz="4400" dirty="0" smtClean="0"/>
              <a:t>minors </a:t>
            </a:r>
            <a:r>
              <a:rPr lang="en-US" sz="4400" dirty="0"/>
              <a:t>in federal custody </a:t>
            </a:r>
            <a:r>
              <a:rPr lang="en-US" sz="4400" dirty="0" smtClean="0"/>
              <a:t>treated </a:t>
            </a:r>
            <a:r>
              <a:rPr lang="en-US" sz="4400" dirty="0"/>
              <a:t>with “dignity, respect and special concern for </a:t>
            </a:r>
            <a:r>
              <a:rPr lang="en-US" sz="4400" dirty="0" smtClean="0"/>
              <a:t>particular </a:t>
            </a:r>
            <a:r>
              <a:rPr lang="en-US" sz="4400" dirty="0"/>
              <a:t>vulnerability as </a:t>
            </a:r>
            <a:r>
              <a:rPr lang="en-US" sz="4400" dirty="0" smtClean="0"/>
              <a:t>minors”</a:t>
            </a:r>
          </a:p>
          <a:p>
            <a:pPr marL="0" indent="0">
              <a:buNone/>
            </a:pPr>
            <a:endParaRPr lang="en-US" sz="2500" dirty="0" smtClean="0"/>
          </a:p>
          <a:p>
            <a:pPr>
              <a:lnSpc>
                <a:spcPct val="120000"/>
              </a:lnSpc>
            </a:pPr>
            <a:r>
              <a:rPr lang="en-US" sz="4400" dirty="0" smtClean="0"/>
              <a:t>procedures </a:t>
            </a:r>
            <a:r>
              <a:rPr lang="en-US" sz="4400" dirty="0"/>
              <a:t>for </a:t>
            </a:r>
            <a:r>
              <a:rPr lang="en-US" sz="4400" dirty="0" smtClean="0"/>
              <a:t>temporary </a:t>
            </a:r>
            <a:r>
              <a:rPr lang="en-US" sz="4400" dirty="0"/>
              <a:t>placement </a:t>
            </a:r>
            <a:r>
              <a:rPr lang="en-US" sz="4400" dirty="0" smtClean="0"/>
              <a:t>of minors </a:t>
            </a:r>
            <a:r>
              <a:rPr lang="en-US" sz="4400" dirty="0"/>
              <a:t>following </a:t>
            </a:r>
            <a:r>
              <a:rPr lang="en-US" sz="4400" dirty="0" smtClean="0"/>
              <a:t>arrest</a:t>
            </a:r>
            <a:r>
              <a:rPr lang="en-US" sz="4400" dirty="0"/>
              <a:t>, </a:t>
            </a:r>
            <a:r>
              <a:rPr lang="en-US" sz="4400" dirty="0" smtClean="0"/>
              <a:t>including expeditious processing</a:t>
            </a:r>
            <a:br>
              <a:rPr lang="en-US" sz="4400" dirty="0" smtClean="0"/>
            </a:br>
            <a:endParaRPr lang="en-US" sz="2500" dirty="0" smtClean="0"/>
          </a:p>
          <a:p>
            <a:r>
              <a:rPr lang="en-US" sz="4400" dirty="0" smtClean="0"/>
              <a:t>providing minor </a:t>
            </a:r>
            <a:r>
              <a:rPr lang="en-US" sz="4400" dirty="0"/>
              <a:t>with </a:t>
            </a:r>
            <a:r>
              <a:rPr lang="en-US" sz="4400" dirty="0" smtClean="0"/>
              <a:t>notice </a:t>
            </a:r>
            <a:r>
              <a:rPr lang="en-US" sz="4400" dirty="0"/>
              <a:t>of </a:t>
            </a:r>
            <a:r>
              <a:rPr lang="en-US" sz="4400" dirty="0" smtClean="0"/>
              <a:t>rights </a:t>
            </a:r>
            <a:br>
              <a:rPr lang="en-US" sz="4400" dirty="0" smtClean="0"/>
            </a:br>
            <a:endParaRPr lang="en-US" sz="2100" dirty="0" smtClean="0"/>
          </a:p>
          <a:p>
            <a:r>
              <a:rPr lang="en-US" sz="4400" dirty="0" smtClean="0"/>
              <a:t>generally </a:t>
            </a:r>
            <a:r>
              <a:rPr lang="en-US" sz="4400" dirty="0"/>
              <a:t>segregating UACs from </a:t>
            </a:r>
            <a:r>
              <a:rPr lang="en-US" sz="4400" dirty="0" smtClean="0"/>
              <a:t>unrelated adults</a:t>
            </a:r>
          </a:p>
          <a:p>
            <a:pPr marL="0" indent="0">
              <a:buNone/>
            </a:pPr>
            <a:endParaRPr lang="en-US" sz="2100" dirty="0" smtClean="0"/>
          </a:p>
          <a:p>
            <a:pPr>
              <a:lnSpc>
                <a:spcPct val="120000"/>
              </a:lnSpc>
            </a:pPr>
            <a:r>
              <a:rPr lang="en-US" sz="4400" dirty="0" smtClean="0"/>
              <a:t>favoring release without unnecessary delay - </a:t>
            </a:r>
            <a:r>
              <a:rPr lang="en-US" sz="4400" dirty="0"/>
              <a:t>to </a:t>
            </a:r>
            <a:r>
              <a:rPr lang="en-US" sz="4400" dirty="0" smtClean="0"/>
              <a:t>parents</a:t>
            </a:r>
            <a:r>
              <a:rPr lang="en-US" sz="4400" dirty="0"/>
              <a:t>, legal guardians, adult relatives, certain </a:t>
            </a:r>
            <a:r>
              <a:rPr lang="en-US" sz="4400" dirty="0" smtClean="0"/>
              <a:t>others, </a:t>
            </a:r>
            <a:r>
              <a:rPr lang="en-US" sz="4400" dirty="0"/>
              <a:t>licensed programs willing to accept </a:t>
            </a:r>
            <a:r>
              <a:rPr lang="en-US" sz="4400" dirty="0" smtClean="0"/>
              <a:t>custody</a:t>
            </a:r>
            <a:r>
              <a:rPr lang="en-US" sz="4400" dirty="0"/>
              <a:t>, or </a:t>
            </a:r>
            <a:r>
              <a:rPr lang="en-US" sz="4400" dirty="0" smtClean="0"/>
              <a:t>under certain </a:t>
            </a:r>
            <a:r>
              <a:rPr lang="en-US" sz="4400" dirty="0"/>
              <a:t>conditions, another entity or adult individual, in this order of </a:t>
            </a:r>
            <a:r>
              <a:rPr lang="en-US" sz="4400" dirty="0" smtClean="0"/>
              <a:t>preference.</a:t>
            </a:r>
            <a:endParaRPr lang="en-US" sz="4400" dirty="0"/>
          </a:p>
          <a:p>
            <a:pPr marL="0" indent="0">
              <a:buNone/>
            </a:pPr>
            <a:endParaRPr lang="en-US" dirty="0"/>
          </a:p>
        </p:txBody>
      </p:sp>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4123227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97" y="533400"/>
            <a:ext cx="8934967" cy="609600"/>
          </a:xfrm>
        </p:spPr>
        <p:txBody>
          <a:bodyPr>
            <a:noAutofit/>
          </a:bodyPr>
          <a:lstStyle/>
          <a:p>
            <a:r>
              <a:rPr lang="en-US" sz="3200" b="1" dirty="0" smtClean="0">
                <a:solidFill>
                  <a:schemeClr val="accent1">
                    <a:lumMod val="75000"/>
                  </a:schemeClr>
                </a:solidFill>
              </a:rPr>
              <a:t>UAC Experience </a:t>
            </a:r>
            <a:r>
              <a:rPr lang="en-US" sz="3200" b="1" dirty="0" smtClean="0">
                <a:solidFill>
                  <a:srgbClr val="C00000"/>
                </a:solidFill>
              </a:rPr>
              <a:t/>
            </a:r>
            <a:br>
              <a:rPr lang="en-US" sz="3200" b="1" dirty="0" smtClean="0">
                <a:solidFill>
                  <a:srgbClr val="C00000"/>
                </a:solidFill>
              </a:rPr>
            </a:br>
            <a:endParaRPr lang="en-US" sz="3200" dirty="0">
              <a:solidFill>
                <a:srgbClr val="C00000"/>
              </a:solidFill>
            </a:endParaRPr>
          </a:p>
        </p:txBody>
      </p:sp>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
        <p:nvSpPr>
          <p:cNvPr id="6" name="TextBox 5"/>
          <p:cNvSpPr txBox="1"/>
          <p:nvPr/>
        </p:nvSpPr>
        <p:spPr>
          <a:xfrm>
            <a:off x="838200" y="1372772"/>
            <a:ext cx="7772400" cy="2677497"/>
          </a:xfrm>
          <a:prstGeom prst="rect">
            <a:avLst/>
          </a:prstGeom>
          <a:noFill/>
        </p:spPr>
        <p:txBody>
          <a:bodyPr wrap="square" lIns="91280" tIns="45641" rIns="91280" bIns="45641" rtlCol="0">
            <a:spAutoFit/>
          </a:bodyPr>
          <a:lstStyle/>
          <a:p>
            <a:r>
              <a:rPr lang="en-US" sz="2400" dirty="0" smtClean="0">
                <a:latin typeface="Arial" panose="020B0604020202020204" pitchFamily="34" charset="0"/>
                <a:cs typeface="Arial" panose="020B0604020202020204" pitchFamily="34" charset="0"/>
              </a:rPr>
              <a:t>Unaccompanied child apprehended </a:t>
            </a:r>
            <a:r>
              <a:rPr lang="en-US" sz="2400" dirty="0">
                <a:latin typeface="Arial" panose="020B0604020202020204" pitchFamily="34" charset="0"/>
                <a:cs typeface="Arial" panose="020B0604020202020204" pitchFamily="34" charset="0"/>
              </a:rPr>
              <a:t>by immigration authorities, </a:t>
            </a:r>
            <a:r>
              <a:rPr lang="en-US" sz="2400" dirty="0" smtClean="0">
                <a:latin typeface="Arial" panose="020B0604020202020204" pitchFamily="34" charset="0"/>
                <a:cs typeface="Arial" panose="020B0604020202020204" pitchFamily="34" charset="0"/>
              </a:rPr>
              <a:t>transferred </a:t>
            </a:r>
            <a:r>
              <a:rPr lang="en-US"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care </a:t>
            </a:r>
            <a:r>
              <a:rPr lang="en-US" sz="2400" dirty="0">
                <a:latin typeface="Arial" panose="020B0604020202020204" pitchFamily="34" charset="0"/>
                <a:cs typeface="Arial" panose="020B0604020202020204" pitchFamily="34" charset="0"/>
              </a:rPr>
              <a:t>and custody of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Office </a:t>
            </a:r>
            <a:r>
              <a:rPr lang="en-US" sz="2400" dirty="0">
                <a:latin typeface="Arial" panose="020B0604020202020204" pitchFamily="34" charset="0"/>
                <a:cs typeface="Arial" panose="020B0604020202020204" pitchFamily="34" charset="0"/>
              </a:rPr>
              <a:t>of Refugee Resettlement (ORR</a:t>
            </a:r>
            <a:r>
              <a:rPr lang="en-US" sz="2400" dirty="0" smtClean="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Federal </a:t>
            </a:r>
            <a:r>
              <a:rPr lang="en-US" sz="2400" dirty="0">
                <a:latin typeface="Arial" panose="020B0604020202020204" pitchFamily="34" charset="0"/>
                <a:cs typeface="Arial" panose="020B0604020202020204" pitchFamily="34" charset="0"/>
              </a:rPr>
              <a:t>law requires </a:t>
            </a:r>
            <a:r>
              <a:rPr lang="en-US" sz="2400" dirty="0" smtClean="0">
                <a:latin typeface="Arial" panose="020B0604020202020204" pitchFamily="34" charset="0"/>
                <a:cs typeface="Arial" panose="020B0604020202020204" pitchFamily="34" charset="0"/>
              </a:rPr>
              <a:t>ORR to </a:t>
            </a:r>
            <a:r>
              <a:rPr lang="en-US" sz="2400" dirty="0">
                <a:latin typeface="Arial" panose="020B0604020202020204" pitchFamily="34" charset="0"/>
                <a:cs typeface="Arial" panose="020B0604020202020204" pitchFamily="34" charset="0"/>
              </a:rPr>
              <a:t>feed, shelter, and provide medical care </a:t>
            </a:r>
            <a:r>
              <a:rPr lang="en-US" sz="2400" dirty="0" smtClean="0">
                <a:latin typeface="Arial" panose="020B0604020202020204" pitchFamily="34" charset="0"/>
                <a:cs typeface="Arial" panose="020B0604020202020204" pitchFamily="34" charset="0"/>
              </a:rPr>
              <a:t>until able </a:t>
            </a:r>
            <a:r>
              <a:rPr lang="en-US" sz="2400" dirty="0">
                <a:latin typeface="Arial" panose="020B0604020202020204" pitchFamily="34" charset="0"/>
                <a:cs typeface="Arial" panose="020B0604020202020204" pitchFamily="34" charset="0"/>
              </a:rPr>
              <a:t>to release </a:t>
            </a:r>
            <a:r>
              <a:rPr lang="en-US" sz="2400" dirty="0" smtClean="0">
                <a:latin typeface="Arial" panose="020B0604020202020204" pitchFamily="34" charset="0"/>
                <a:cs typeface="Arial" panose="020B0604020202020204" pitchFamily="34" charset="0"/>
              </a:rPr>
              <a:t>child </a:t>
            </a:r>
            <a:r>
              <a:rPr lang="en-US" sz="2400" dirty="0">
                <a:latin typeface="Arial" panose="020B0604020202020204" pitchFamily="34" charset="0"/>
                <a:cs typeface="Arial" panose="020B0604020202020204" pitchFamily="34" charset="0"/>
              </a:rPr>
              <a:t>to safe </a:t>
            </a:r>
            <a:r>
              <a:rPr lang="en-US" sz="2400" dirty="0" smtClean="0">
                <a:latin typeface="Arial" panose="020B0604020202020204" pitchFamily="34" charset="0"/>
                <a:cs typeface="Arial" panose="020B0604020202020204" pitchFamily="34" charset="0"/>
              </a:rPr>
              <a:t>setting </a:t>
            </a:r>
          </a:p>
          <a:p>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usually family members), while </a:t>
            </a:r>
            <a:r>
              <a:rPr lang="en-US" sz="2400" dirty="0" smtClean="0">
                <a:latin typeface="Arial" panose="020B0604020202020204" pitchFamily="34" charset="0"/>
                <a:cs typeface="Arial" panose="020B0604020202020204" pitchFamily="34" charset="0"/>
              </a:rPr>
              <a:t>awaiting proceedings</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16145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97" y="685800"/>
            <a:ext cx="8934967" cy="609600"/>
          </a:xfrm>
        </p:spPr>
        <p:txBody>
          <a:bodyPr>
            <a:noAutofit/>
          </a:bodyPr>
          <a:lstStyle/>
          <a:p>
            <a:r>
              <a:rPr lang="en-US" sz="3200" b="1" dirty="0" smtClean="0">
                <a:solidFill>
                  <a:schemeClr val="accent1">
                    <a:lumMod val="75000"/>
                  </a:schemeClr>
                </a:solidFill>
              </a:rPr>
              <a:t>UAC Apprehended by U.S. Border Patrol </a:t>
            </a:r>
            <a:r>
              <a:rPr lang="en-US" sz="3200" b="1" dirty="0" smtClean="0">
                <a:solidFill>
                  <a:srgbClr val="C00000"/>
                </a:solidFill>
              </a:rPr>
              <a:t/>
            </a:r>
            <a:br>
              <a:rPr lang="en-US" sz="3200" b="1" dirty="0" smtClean="0">
                <a:solidFill>
                  <a:srgbClr val="C00000"/>
                </a:solidFill>
              </a:rPr>
            </a:br>
            <a:endParaRPr lang="en-US" sz="3200" dirty="0">
              <a:solidFill>
                <a:srgbClr val="C00000"/>
              </a:solidFill>
            </a:endParaRPr>
          </a:p>
        </p:txBody>
      </p:sp>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graphicFrame>
        <p:nvGraphicFramePr>
          <p:cNvPr id="3" name="Table 2"/>
          <p:cNvGraphicFramePr>
            <a:graphicFrameLocks noGrp="1"/>
          </p:cNvGraphicFramePr>
          <p:nvPr>
            <p:extLst>
              <p:ext uri="{D42A27DB-BD31-4B8C-83A1-F6EECF244321}">
                <p14:modId xmlns:p14="http://schemas.microsoft.com/office/powerpoint/2010/main" val="4171671751"/>
              </p:ext>
            </p:extLst>
          </p:nvPr>
        </p:nvGraphicFramePr>
        <p:xfrm>
          <a:off x="609600" y="1953826"/>
          <a:ext cx="7696200" cy="2389575"/>
        </p:xfrm>
        <a:graphic>
          <a:graphicData uri="http://schemas.openxmlformats.org/drawingml/2006/table">
            <a:tbl>
              <a:tblPr firstRow="1" bandRow="1">
                <a:tableStyleId>{5C22544A-7EE6-4342-B048-85BDC9FD1C3A}</a:tableStyleId>
              </a:tblPr>
              <a:tblGrid>
                <a:gridCol w="3848100"/>
                <a:gridCol w="3848100"/>
              </a:tblGrid>
              <a:tr h="477915">
                <a:tc>
                  <a:txBody>
                    <a:bodyPr/>
                    <a:lstStyle/>
                    <a:p>
                      <a:r>
                        <a:rPr lang="en-US" dirty="0" smtClean="0"/>
                        <a:t>Year</a:t>
                      </a:r>
                      <a:endParaRPr lang="en-US" dirty="0"/>
                    </a:p>
                  </a:txBody>
                  <a:tcPr/>
                </a:tc>
                <a:tc>
                  <a:txBody>
                    <a:bodyPr/>
                    <a:lstStyle/>
                    <a:p>
                      <a:r>
                        <a:rPr lang="en-US" dirty="0" smtClean="0"/>
                        <a:t>Number of UAC</a:t>
                      </a:r>
                      <a:endParaRPr lang="en-US" dirty="0"/>
                    </a:p>
                  </a:txBody>
                  <a:tcPr/>
                </a:tc>
              </a:tr>
              <a:tr h="477915">
                <a:tc>
                  <a:txBody>
                    <a:bodyPr/>
                    <a:lstStyle/>
                    <a:p>
                      <a:r>
                        <a:rPr lang="en-US" dirty="0" smtClean="0"/>
                        <a:t>2011</a:t>
                      </a:r>
                      <a:endParaRPr lang="en-US" dirty="0"/>
                    </a:p>
                  </a:txBody>
                  <a:tcPr/>
                </a:tc>
                <a:tc>
                  <a:txBody>
                    <a:bodyPr/>
                    <a:lstStyle/>
                    <a:p>
                      <a:r>
                        <a:rPr lang="en-US" dirty="0" smtClean="0"/>
                        <a:t>16,067</a:t>
                      </a:r>
                      <a:endParaRPr lang="en-US" dirty="0"/>
                    </a:p>
                  </a:txBody>
                  <a:tcPr/>
                </a:tc>
              </a:tr>
              <a:tr h="477915">
                <a:tc>
                  <a:txBody>
                    <a:bodyPr/>
                    <a:lstStyle/>
                    <a:p>
                      <a:r>
                        <a:rPr lang="en-US" dirty="0" smtClean="0"/>
                        <a:t>2014</a:t>
                      </a:r>
                      <a:endParaRPr lang="en-US" dirty="0"/>
                    </a:p>
                  </a:txBody>
                  <a:tcPr/>
                </a:tc>
                <a:tc>
                  <a:txBody>
                    <a:bodyPr/>
                    <a:lstStyle/>
                    <a:p>
                      <a:r>
                        <a:rPr lang="en-US" dirty="0" smtClean="0"/>
                        <a:t>68,500</a:t>
                      </a:r>
                      <a:endParaRPr lang="en-US" dirty="0"/>
                    </a:p>
                  </a:txBody>
                  <a:tcPr/>
                </a:tc>
              </a:tr>
              <a:tr h="477915">
                <a:tc>
                  <a:txBody>
                    <a:bodyPr/>
                    <a:lstStyle/>
                    <a:p>
                      <a:r>
                        <a:rPr lang="en-US" dirty="0" smtClean="0"/>
                        <a:t>2015</a:t>
                      </a:r>
                      <a:endParaRPr lang="en-US" dirty="0"/>
                    </a:p>
                  </a:txBody>
                  <a:tcPr/>
                </a:tc>
                <a:tc>
                  <a:txBody>
                    <a:bodyPr/>
                    <a:lstStyle/>
                    <a:p>
                      <a:r>
                        <a:rPr lang="en-US" dirty="0" smtClean="0"/>
                        <a:t>39,970 (42% decrease)</a:t>
                      </a:r>
                      <a:endParaRPr lang="en-US" dirty="0"/>
                    </a:p>
                  </a:txBody>
                  <a:tcPr/>
                </a:tc>
              </a:tr>
              <a:tr h="477915">
                <a:tc>
                  <a:txBody>
                    <a:bodyPr/>
                    <a:lstStyle/>
                    <a:p>
                      <a:r>
                        <a:rPr lang="en-US" dirty="0" smtClean="0"/>
                        <a:t>2016 </a:t>
                      </a:r>
                      <a:endParaRPr lang="en-US" dirty="0"/>
                    </a:p>
                  </a:txBody>
                  <a:tcPr/>
                </a:tc>
                <a:tc>
                  <a:txBody>
                    <a:bodyPr/>
                    <a:lstStyle/>
                    <a:p>
                      <a:r>
                        <a:rPr lang="en-US" dirty="0" smtClean="0"/>
                        <a:t>27, 754</a:t>
                      </a:r>
                      <a:r>
                        <a:rPr lang="en-US" baseline="0" dirty="0" smtClean="0"/>
                        <a:t> (to date)</a:t>
                      </a:r>
                      <a:endParaRPr lang="en-US" dirty="0"/>
                    </a:p>
                  </a:txBody>
                  <a:tcPr/>
                </a:tc>
              </a:tr>
            </a:tbl>
          </a:graphicData>
        </a:graphic>
      </p:graphicFrame>
      <p:sp>
        <p:nvSpPr>
          <p:cNvPr id="5" name="TextBox 4"/>
          <p:cNvSpPr txBox="1"/>
          <p:nvPr/>
        </p:nvSpPr>
        <p:spPr>
          <a:xfrm>
            <a:off x="533400" y="5267980"/>
            <a:ext cx="7772400" cy="523220"/>
          </a:xfrm>
          <a:prstGeom prst="rect">
            <a:avLst/>
          </a:prstGeom>
          <a:noFill/>
        </p:spPr>
        <p:txBody>
          <a:bodyPr wrap="square" rtlCol="0">
            <a:spAutoFit/>
          </a:bodyPr>
          <a:lstStyle/>
          <a:p>
            <a:r>
              <a:rPr lang="en-US" sz="1400" u="sng" dirty="0" smtClean="0">
                <a:latin typeface="Arial" panose="020B0604020202020204" pitchFamily="34" charset="0"/>
                <a:cs typeface="Arial" panose="020B0604020202020204" pitchFamily="34" charset="0"/>
              </a:rPr>
              <a:t>See</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Kandel, William </a:t>
            </a:r>
            <a:r>
              <a:rPr lang="en-US" sz="1400" dirty="0">
                <a:latin typeface="Arial" panose="020B0604020202020204" pitchFamily="34" charset="0"/>
                <a:cs typeface="Arial" panose="020B0604020202020204" pitchFamily="34" charset="0"/>
              </a:rPr>
              <a:t>A</a:t>
            </a:r>
            <a:r>
              <a:rPr lang="en-US" sz="1400" dirty="0" smtClean="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Unaccompanied </a:t>
            </a:r>
            <a:r>
              <a:rPr lang="en-US" sz="1400" i="1" dirty="0">
                <a:latin typeface="Arial" panose="020B0604020202020204" pitchFamily="34" charset="0"/>
                <a:cs typeface="Arial" panose="020B0604020202020204" pitchFamily="34" charset="0"/>
              </a:rPr>
              <a:t>Alien Children: An </a:t>
            </a:r>
            <a:r>
              <a:rPr lang="en-US" sz="1400" i="1" dirty="0" smtClean="0">
                <a:latin typeface="Arial" panose="020B0604020202020204" pitchFamily="34" charset="0"/>
                <a:cs typeface="Arial" panose="020B0604020202020204" pitchFamily="34" charset="0"/>
              </a:rPr>
              <a:t>Overview</a:t>
            </a:r>
            <a:r>
              <a:rPr lang="en-US" sz="1400" dirty="0" smtClean="0">
                <a:latin typeface="Arial" panose="020B0604020202020204" pitchFamily="34" charset="0"/>
                <a:cs typeface="Arial" panose="020B0604020202020204" pitchFamily="34" charset="0"/>
              </a:rPr>
              <a:t>, Congressional Research Service. May 11, 2016: www.fas.org/sgp/crs/homesec/R43599.pdf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161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77" y="533400"/>
            <a:ext cx="8934967" cy="609600"/>
          </a:xfrm>
        </p:spPr>
        <p:txBody>
          <a:bodyPr>
            <a:noAutofit/>
          </a:bodyPr>
          <a:lstStyle/>
          <a:p>
            <a:r>
              <a:rPr lang="en-US" sz="3200" b="1" dirty="0" smtClean="0">
                <a:solidFill>
                  <a:schemeClr val="accent1">
                    <a:lumMod val="75000"/>
                  </a:schemeClr>
                </a:solidFill>
              </a:rPr>
              <a:t>UAC Experience </a:t>
            </a:r>
            <a:r>
              <a:rPr lang="en-US" sz="3200" b="1" dirty="0" smtClean="0">
                <a:solidFill>
                  <a:srgbClr val="C00000"/>
                </a:solidFill>
              </a:rPr>
              <a:t/>
            </a:r>
            <a:br>
              <a:rPr lang="en-US" sz="3200" b="1" dirty="0" smtClean="0">
                <a:solidFill>
                  <a:srgbClr val="C00000"/>
                </a:solidFill>
              </a:rPr>
            </a:br>
            <a:endParaRPr lang="en-US" sz="3200" dirty="0">
              <a:solidFill>
                <a:srgbClr val="C00000"/>
              </a:solidFill>
            </a:endParaRPr>
          </a:p>
        </p:txBody>
      </p:sp>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
        <p:nvSpPr>
          <p:cNvPr id="5" name="TextBox 4"/>
          <p:cNvSpPr txBox="1"/>
          <p:nvPr/>
        </p:nvSpPr>
        <p:spPr>
          <a:xfrm>
            <a:off x="685800" y="4953000"/>
            <a:ext cx="6953378" cy="523220"/>
          </a:xfrm>
          <a:prstGeom prst="rect">
            <a:avLst/>
          </a:prstGeom>
          <a:noFill/>
        </p:spPr>
        <p:txBody>
          <a:bodyPr wrap="none" rtlCol="0">
            <a:spAutoFit/>
          </a:bodyPr>
          <a:lstStyle/>
          <a:p>
            <a:r>
              <a:rPr lang="en-US" sz="1400" u="sng" dirty="0" smtClean="0">
                <a:latin typeface="Arial" panose="020B0604020202020204" pitchFamily="34" charset="0"/>
                <a:cs typeface="Arial" panose="020B0604020202020204" pitchFamily="34" charset="0"/>
              </a:rPr>
              <a:t>See</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Kandel, William </a:t>
            </a:r>
            <a:r>
              <a:rPr lang="en-US" sz="1400" dirty="0">
                <a:latin typeface="Arial" panose="020B0604020202020204" pitchFamily="34" charset="0"/>
                <a:cs typeface="Arial" panose="020B0604020202020204" pitchFamily="34" charset="0"/>
              </a:rPr>
              <a:t>A</a:t>
            </a:r>
            <a:r>
              <a:rPr lang="en-US" sz="1400" dirty="0" smtClean="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Unaccompanied </a:t>
            </a:r>
            <a:r>
              <a:rPr lang="en-US" sz="1400" i="1" dirty="0">
                <a:latin typeface="Arial" panose="020B0604020202020204" pitchFamily="34" charset="0"/>
                <a:cs typeface="Arial" panose="020B0604020202020204" pitchFamily="34" charset="0"/>
              </a:rPr>
              <a:t>Alien Children: An </a:t>
            </a:r>
            <a:r>
              <a:rPr lang="en-US" sz="1400" i="1" dirty="0" smtClean="0">
                <a:latin typeface="Arial" panose="020B0604020202020204" pitchFamily="34" charset="0"/>
                <a:cs typeface="Arial" panose="020B0604020202020204" pitchFamily="34" charset="0"/>
              </a:rPr>
              <a:t>Overview</a:t>
            </a:r>
            <a:r>
              <a:rPr lang="en-US" sz="1400" dirty="0" smtClean="0">
                <a:latin typeface="Arial" panose="020B0604020202020204" pitchFamily="34" charset="0"/>
                <a:cs typeface="Arial" panose="020B0604020202020204" pitchFamily="34" charset="0"/>
              </a:rPr>
              <a:t>, Congressional </a:t>
            </a:r>
          </a:p>
          <a:p>
            <a:r>
              <a:rPr lang="en-US" sz="1400" dirty="0" smtClean="0">
                <a:latin typeface="Arial" panose="020B0604020202020204" pitchFamily="34" charset="0"/>
                <a:cs typeface="Arial" panose="020B0604020202020204" pitchFamily="34" charset="0"/>
              </a:rPr>
              <a:t>Research Service. May 11, 2016:  www.fas.org/sgp/crs/homesec/R43599.pdf </a:t>
            </a:r>
            <a:endParaRPr lang="en-US" sz="1400"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3857138880"/>
              </p:ext>
            </p:extLst>
          </p:nvPr>
        </p:nvGraphicFramePr>
        <p:xfrm>
          <a:off x="4162488" y="1295400"/>
          <a:ext cx="4829111" cy="335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676649159"/>
              </p:ext>
            </p:extLst>
          </p:nvPr>
        </p:nvGraphicFramePr>
        <p:xfrm>
          <a:off x="304800" y="914400"/>
          <a:ext cx="39624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8322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97" y="533400"/>
            <a:ext cx="8934967" cy="609600"/>
          </a:xfrm>
        </p:spPr>
        <p:txBody>
          <a:bodyPr>
            <a:noAutofit/>
          </a:bodyPr>
          <a:lstStyle/>
          <a:p>
            <a:r>
              <a:rPr lang="en-US" sz="3200" b="1" dirty="0" smtClean="0">
                <a:solidFill>
                  <a:schemeClr val="accent1">
                    <a:lumMod val="75000"/>
                  </a:schemeClr>
                </a:solidFill>
              </a:rPr>
              <a:t>UAC Released to Sponsors</a:t>
            </a:r>
            <a:endParaRPr lang="en-US" sz="3200" dirty="0">
              <a:solidFill>
                <a:srgbClr val="C00000"/>
              </a:solidFill>
            </a:endParaRPr>
          </a:p>
        </p:txBody>
      </p:sp>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
        <p:nvSpPr>
          <p:cNvPr id="8" name="TextBox 7"/>
          <p:cNvSpPr txBox="1"/>
          <p:nvPr/>
        </p:nvSpPr>
        <p:spPr>
          <a:xfrm>
            <a:off x="169466" y="5766044"/>
            <a:ext cx="8813864" cy="253756"/>
          </a:xfrm>
          <a:prstGeom prst="rect">
            <a:avLst/>
          </a:prstGeom>
          <a:noFill/>
        </p:spPr>
        <p:txBody>
          <a:bodyPr wrap="square" lIns="91280" tIns="45641" rIns="91280" bIns="45641" rtlCol="0">
            <a:spAutoFit/>
          </a:bodyPr>
          <a:lstStyle/>
          <a:p>
            <a:r>
              <a:rPr lang="en-US" sz="1050" dirty="0">
                <a:latin typeface="Arial" panose="020B0604020202020204" pitchFamily="34" charset="0"/>
                <a:cs typeface="Arial" panose="020B0604020202020204" pitchFamily="34" charset="0"/>
              </a:rPr>
              <a:t>Source: ACS, ORR http://www.acf.hhs.gov/programs/orr/programs/ucs/state-by-state-uc-placed-sponsors</a:t>
            </a:r>
          </a:p>
        </p:txBody>
      </p:sp>
      <p:graphicFrame>
        <p:nvGraphicFramePr>
          <p:cNvPr id="10" name="Table 9"/>
          <p:cNvGraphicFramePr>
            <a:graphicFrameLocks noGrp="1"/>
          </p:cNvGraphicFramePr>
          <p:nvPr>
            <p:extLst>
              <p:ext uri="{D42A27DB-BD31-4B8C-83A1-F6EECF244321}">
                <p14:modId xmlns:p14="http://schemas.microsoft.com/office/powerpoint/2010/main" val="1917220979"/>
              </p:ext>
            </p:extLst>
          </p:nvPr>
        </p:nvGraphicFramePr>
        <p:xfrm>
          <a:off x="533400" y="1904999"/>
          <a:ext cx="7848600" cy="3352801"/>
        </p:xfrm>
        <a:graphic>
          <a:graphicData uri="http://schemas.openxmlformats.org/drawingml/2006/table">
            <a:tbl>
              <a:tblPr firstRow="1" bandRow="1">
                <a:tableStyleId>{5C22544A-7EE6-4342-B048-85BDC9FD1C3A}</a:tableStyleId>
              </a:tblPr>
              <a:tblGrid>
                <a:gridCol w="2564855"/>
                <a:gridCol w="1702345"/>
                <a:gridCol w="1676400"/>
                <a:gridCol w="1905000"/>
              </a:tblGrid>
              <a:tr h="788988">
                <a:tc>
                  <a:txBody>
                    <a:bodyPr/>
                    <a:lstStyle/>
                    <a:p>
                      <a:r>
                        <a:rPr lang="en-US" dirty="0" smtClean="0"/>
                        <a:t>State</a:t>
                      </a:r>
                      <a:endParaRPr lang="en-US" dirty="0"/>
                    </a:p>
                  </a:txBody>
                  <a:tcPr/>
                </a:tc>
                <a:tc>
                  <a:txBody>
                    <a:bodyPr/>
                    <a:lstStyle/>
                    <a:p>
                      <a:r>
                        <a:rPr lang="en-US" dirty="0" smtClean="0"/>
                        <a:t>FY 2014</a:t>
                      </a:r>
                    </a:p>
                    <a:p>
                      <a:r>
                        <a:rPr lang="en-US" dirty="0" smtClean="0"/>
                        <a:t>Oct</a:t>
                      </a:r>
                      <a:r>
                        <a:rPr lang="en-US" baseline="0" dirty="0" smtClean="0"/>
                        <a:t> to Sep</a:t>
                      </a:r>
                      <a:endParaRPr lang="en-US" dirty="0"/>
                    </a:p>
                  </a:txBody>
                  <a:tcPr/>
                </a:tc>
                <a:tc>
                  <a:txBody>
                    <a:bodyPr/>
                    <a:lstStyle/>
                    <a:p>
                      <a:r>
                        <a:rPr lang="en-US" dirty="0" smtClean="0"/>
                        <a:t>FY2015</a:t>
                      </a:r>
                    </a:p>
                    <a:p>
                      <a:r>
                        <a:rPr lang="en-US" dirty="0" smtClean="0"/>
                        <a:t>Oct </a:t>
                      </a:r>
                      <a:r>
                        <a:rPr lang="en-US" baseline="0" dirty="0" smtClean="0"/>
                        <a:t> to Sep</a:t>
                      </a:r>
                      <a:endParaRPr lang="en-US" dirty="0" smtClean="0"/>
                    </a:p>
                  </a:txBody>
                  <a:tcPr/>
                </a:tc>
                <a:tc>
                  <a:txBody>
                    <a:bodyPr/>
                    <a:lstStyle/>
                    <a:p>
                      <a:r>
                        <a:rPr lang="en-US" dirty="0" smtClean="0"/>
                        <a:t>FY 2016 YTD</a:t>
                      </a:r>
                    </a:p>
                    <a:p>
                      <a:r>
                        <a:rPr lang="en-US" dirty="0" smtClean="0"/>
                        <a:t>Oct</a:t>
                      </a:r>
                      <a:r>
                        <a:rPr lang="en-US" baseline="0" dirty="0" smtClean="0"/>
                        <a:t> to July</a:t>
                      </a:r>
                      <a:endParaRPr lang="en-US" dirty="0"/>
                    </a:p>
                  </a:txBody>
                  <a:tcPr/>
                </a:tc>
              </a:tr>
              <a:tr h="433266">
                <a:tc>
                  <a:txBody>
                    <a:bodyPr/>
                    <a:lstStyle/>
                    <a:p>
                      <a:r>
                        <a:rPr lang="en-US" dirty="0" smtClean="0"/>
                        <a:t>Connecticut</a:t>
                      </a:r>
                      <a:endParaRPr lang="en-US" dirty="0"/>
                    </a:p>
                  </a:txBody>
                  <a:tcPr/>
                </a:tc>
                <a:tc>
                  <a:txBody>
                    <a:bodyPr/>
                    <a:lstStyle/>
                    <a:p>
                      <a:r>
                        <a:rPr lang="en-US" dirty="0" smtClean="0"/>
                        <a:t>552</a:t>
                      </a:r>
                      <a:endParaRPr lang="en-US" dirty="0"/>
                    </a:p>
                  </a:txBody>
                  <a:tcPr/>
                </a:tc>
                <a:tc>
                  <a:txBody>
                    <a:bodyPr/>
                    <a:lstStyle/>
                    <a:p>
                      <a:r>
                        <a:rPr lang="en-US" dirty="0" smtClean="0"/>
                        <a:t>206</a:t>
                      </a:r>
                      <a:endParaRPr lang="en-US" dirty="0"/>
                    </a:p>
                  </a:txBody>
                  <a:tcPr/>
                </a:tc>
                <a:tc>
                  <a:txBody>
                    <a:bodyPr/>
                    <a:lstStyle/>
                    <a:p>
                      <a:r>
                        <a:rPr lang="en-US" dirty="0" smtClean="0"/>
                        <a:t>365</a:t>
                      </a:r>
                      <a:endParaRPr lang="en-US" dirty="0"/>
                    </a:p>
                  </a:txBody>
                  <a:tcPr/>
                </a:tc>
              </a:tr>
              <a:tr h="432997">
                <a:tc>
                  <a:txBody>
                    <a:bodyPr/>
                    <a:lstStyle/>
                    <a:p>
                      <a:r>
                        <a:rPr lang="en-US" dirty="0" smtClean="0"/>
                        <a:t>District</a:t>
                      </a:r>
                      <a:r>
                        <a:rPr lang="en-US" baseline="0" dirty="0" smtClean="0"/>
                        <a:t> of Columbia</a:t>
                      </a:r>
                      <a:endParaRPr lang="en-US" dirty="0"/>
                    </a:p>
                  </a:txBody>
                  <a:tcPr/>
                </a:tc>
                <a:tc>
                  <a:txBody>
                    <a:bodyPr/>
                    <a:lstStyle/>
                    <a:p>
                      <a:r>
                        <a:rPr lang="en-US" dirty="0" smtClean="0"/>
                        <a:t>375</a:t>
                      </a:r>
                      <a:endParaRPr lang="en-US" dirty="0"/>
                    </a:p>
                  </a:txBody>
                  <a:tcPr/>
                </a:tc>
                <a:tc>
                  <a:txBody>
                    <a:bodyPr/>
                    <a:lstStyle/>
                    <a:p>
                      <a:r>
                        <a:rPr lang="en-US" dirty="0" smtClean="0"/>
                        <a:t>201</a:t>
                      </a:r>
                      <a:endParaRPr lang="en-US" dirty="0"/>
                    </a:p>
                  </a:txBody>
                  <a:tcPr/>
                </a:tc>
                <a:tc>
                  <a:txBody>
                    <a:bodyPr/>
                    <a:lstStyle/>
                    <a:p>
                      <a:r>
                        <a:rPr lang="en-US" dirty="0" smtClean="0"/>
                        <a:t>386</a:t>
                      </a:r>
                      <a:endParaRPr lang="en-US" dirty="0"/>
                    </a:p>
                  </a:txBody>
                  <a:tcPr/>
                </a:tc>
              </a:tr>
              <a:tr h="434894">
                <a:tc>
                  <a:txBody>
                    <a:bodyPr/>
                    <a:lstStyle/>
                    <a:p>
                      <a:r>
                        <a:rPr lang="en-US" dirty="0" smtClean="0"/>
                        <a:t>Florida</a:t>
                      </a:r>
                      <a:endParaRPr lang="en-US" dirty="0"/>
                    </a:p>
                  </a:txBody>
                  <a:tcPr/>
                </a:tc>
                <a:tc>
                  <a:txBody>
                    <a:bodyPr/>
                    <a:lstStyle/>
                    <a:p>
                      <a:r>
                        <a:rPr lang="en-US" dirty="0" smtClean="0"/>
                        <a:t>5,445</a:t>
                      </a:r>
                      <a:endParaRPr lang="en-US" dirty="0"/>
                    </a:p>
                  </a:txBody>
                  <a:tcPr/>
                </a:tc>
                <a:tc>
                  <a:txBody>
                    <a:bodyPr/>
                    <a:lstStyle/>
                    <a:p>
                      <a:r>
                        <a:rPr lang="en-US" dirty="0" smtClean="0"/>
                        <a:t>2,908</a:t>
                      </a:r>
                      <a:endParaRPr lang="en-US" dirty="0"/>
                    </a:p>
                  </a:txBody>
                  <a:tcPr/>
                </a:tc>
                <a:tc>
                  <a:txBody>
                    <a:bodyPr/>
                    <a:lstStyle/>
                    <a:p>
                      <a:r>
                        <a:rPr lang="en-US" dirty="0" smtClean="0"/>
                        <a:t>4,749</a:t>
                      </a:r>
                      <a:endParaRPr lang="en-US" dirty="0"/>
                    </a:p>
                  </a:txBody>
                  <a:tcPr/>
                </a:tc>
              </a:tr>
              <a:tr h="394495">
                <a:tc>
                  <a:txBody>
                    <a:bodyPr/>
                    <a:lstStyle/>
                    <a:p>
                      <a:r>
                        <a:rPr lang="en-US" dirty="0" smtClean="0"/>
                        <a:t>Massachusetts</a:t>
                      </a:r>
                      <a:endParaRPr lang="en-US" dirty="0"/>
                    </a:p>
                  </a:txBody>
                  <a:tcPr/>
                </a:tc>
                <a:tc>
                  <a:txBody>
                    <a:bodyPr/>
                    <a:lstStyle/>
                    <a:p>
                      <a:r>
                        <a:rPr lang="en-US" dirty="0" smtClean="0"/>
                        <a:t>1,372</a:t>
                      </a:r>
                      <a:endParaRPr lang="en-US" dirty="0"/>
                    </a:p>
                  </a:txBody>
                  <a:tcPr/>
                </a:tc>
                <a:tc>
                  <a:txBody>
                    <a:bodyPr/>
                    <a:lstStyle/>
                    <a:p>
                      <a:r>
                        <a:rPr lang="en-US" dirty="0" smtClean="0"/>
                        <a:t>738</a:t>
                      </a:r>
                      <a:endParaRPr lang="en-US" dirty="0"/>
                    </a:p>
                  </a:txBody>
                  <a:tcPr/>
                </a:tc>
                <a:tc>
                  <a:txBody>
                    <a:bodyPr/>
                    <a:lstStyle/>
                    <a:p>
                      <a:r>
                        <a:rPr lang="en-US" dirty="0" smtClean="0"/>
                        <a:t>1,369</a:t>
                      </a:r>
                      <a:endParaRPr lang="en-US" dirty="0"/>
                    </a:p>
                  </a:txBody>
                  <a:tcPr/>
                </a:tc>
              </a:tr>
              <a:tr h="473395">
                <a:tc>
                  <a:txBody>
                    <a:bodyPr/>
                    <a:lstStyle/>
                    <a:p>
                      <a:r>
                        <a:rPr lang="en-US" dirty="0" smtClean="0"/>
                        <a:t>New Jersey</a:t>
                      </a:r>
                      <a:endParaRPr lang="en-US" dirty="0"/>
                    </a:p>
                  </a:txBody>
                  <a:tcPr/>
                </a:tc>
                <a:tc>
                  <a:txBody>
                    <a:bodyPr/>
                    <a:lstStyle/>
                    <a:p>
                      <a:r>
                        <a:rPr lang="en-US" dirty="0" smtClean="0"/>
                        <a:t>2,680</a:t>
                      </a:r>
                      <a:endParaRPr lang="en-US" dirty="0"/>
                    </a:p>
                  </a:txBody>
                  <a:tcPr/>
                </a:tc>
                <a:tc>
                  <a:txBody>
                    <a:bodyPr/>
                    <a:lstStyle/>
                    <a:p>
                      <a:r>
                        <a:rPr lang="en-US" dirty="0" smtClean="0"/>
                        <a:t>1,462</a:t>
                      </a:r>
                      <a:endParaRPr lang="en-US" dirty="0"/>
                    </a:p>
                  </a:txBody>
                  <a:tcPr/>
                </a:tc>
                <a:tc>
                  <a:txBody>
                    <a:bodyPr/>
                    <a:lstStyle/>
                    <a:p>
                      <a:r>
                        <a:rPr lang="en-US" dirty="0" smtClean="0"/>
                        <a:t>2,373</a:t>
                      </a:r>
                      <a:endParaRPr lang="en-US" dirty="0"/>
                    </a:p>
                  </a:txBody>
                  <a:tcPr/>
                </a:tc>
              </a:tr>
              <a:tr h="394766">
                <a:tc>
                  <a:txBody>
                    <a:bodyPr/>
                    <a:lstStyle/>
                    <a:p>
                      <a:r>
                        <a:rPr lang="en-US" dirty="0" smtClean="0"/>
                        <a:t>New York </a:t>
                      </a:r>
                      <a:endParaRPr lang="en-US" dirty="0"/>
                    </a:p>
                  </a:txBody>
                  <a:tcPr/>
                </a:tc>
                <a:tc>
                  <a:txBody>
                    <a:bodyPr/>
                    <a:lstStyle/>
                    <a:p>
                      <a:r>
                        <a:rPr lang="en-US" dirty="0" smtClean="0"/>
                        <a:t>5,955</a:t>
                      </a:r>
                      <a:endParaRPr lang="en-US" dirty="0"/>
                    </a:p>
                  </a:txBody>
                  <a:tcPr/>
                </a:tc>
                <a:tc>
                  <a:txBody>
                    <a:bodyPr/>
                    <a:lstStyle/>
                    <a:p>
                      <a:r>
                        <a:rPr lang="en-US" dirty="0" smtClean="0"/>
                        <a:t>2,630</a:t>
                      </a:r>
                      <a:endParaRPr lang="en-US" dirty="0"/>
                    </a:p>
                  </a:txBody>
                  <a:tcPr/>
                </a:tc>
                <a:tc>
                  <a:txBody>
                    <a:bodyPr/>
                    <a:lstStyle/>
                    <a:p>
                      <a:r>
                        <a:rPr lang="en-US" dirty="0" smtClean="0"/>
                        <a:t>4,438</a:t>
                      </a:r>
                      <a:endParaRPr lang="en-US" dirty="0"/>
                    </a:p>
                  </a:txBody>
                  <a:tcPr/>
                </a:tc>
              </a:tr>
            </a:tbl>
          </a:graphicData>
        </a:graphic>
      </p:graphicFrame>
    </p:spTree>
    <p:extLst>
      <p:ext uri="{BB962C8B-B14F-4D97-AF65-F5344CB8AC3E}">
        <p14:creationId xmlns:p14="http://schemas.microsoft.com/office/powerpoint/2010/main" val="3527854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66185"/>
            <a:ext cx="3352800" cy="247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447800"/>
            <a:ext cx="8229600" cy="4419600"/>
          </a:xfrm>
        </p:spPr>
        <p:txBody>
          <a:bodyPr>
            <a:noAutofit/>
          </a:bodyPr>
          <a:lstStyle/>
          <a:p>
            <a:pPr marL="182495" indent="0">
              <a:buNone/>
            </a:pPr>
            <a:r>
              <a:rPr lang="en-US" sz="2400" dirty="0" smtClean="0"/>
              <a:t>Age 16, from Honduras </a:t>
            </a:r>
            <a:endParaRPr lang="en-US" sz="2400" dirty="0"/>
          </a:p>
          <a:p>
            <a:pPr marL="182495" indent="0">
              <a:buNone/>
            </a:pPr>
            <a:endParaRPr lang="en-US" sz="1200" dirty="0" smtClean="0"/>
          </a:p>
          <a:p>
            <a:pPr marL="525395" indent="-342900"/>
            <a:r>
              <a:rPr lang="en-US" sz="2400" dirty="0" smtClean="0"/>
              <a:t>As young child, routinely </a:t>
            </a:r>
            <a:r>
              <a:rPr lang="en-US" sz="2400" dirty="0"/>
              <a:t>left alone </a:t>
            </a:r>
            <a:r>
              <a:rPr lang="en-US" sz="2400" dirty="0" smtClean="0"/>
              <a:t>with nothing to eat</a:t>
            </a:r>
          </a:p>
          <a:p>
            <a:pPr marL="525395" indent="-342900"/>
            <a:r>
              <a:rPr lang="en-US" sz="2400" dirty="0" smtClean="0"/>
              <a:t>No </a:t>
            </a:r>
            <a:r>
              <a:rPr lang="en-US" sz="2400" dirty="0"/>
              <a:t>one home to care for </a:t>
            </a:r>
            <a:r>
              <a:rPr lang="en-US" sz="2400" dirty="0" smtClean="0"/>
              <a:t>him</a:t>
            </a:r>
            <a:endParaRPr lang="en-US" sz="1200" dirty="0" smtClean="0"/>
          </a:p>
          <a:p>
            <a:pPr marL="525395" indent="-342900"/>
            <a:r>
              <a:rPr lang="en-US" sz="2400" dirty="0"/>
              <a:t>Worked since age seven in </a:t>
            </a:r>
            <a:r>
              <a:rPr lang="en-US" sz="2400" dirty="0" smtClean="0"/>
              <a:t>corn </a:t>
            </a:r>
            <a:r>
              <a:rPr lang="en-US" sz="2400" dirty="0"/>
              <a:t>and rice </a:t>
            </a:r>
            <a:r>
              <a:rPr lang="en-US" sz="2400" dirty="0" smtClean="0"/>
              <a:t>fields</a:t>
            </a:r>
            <a:endParaRPr lang="en-US" sz="1200" dirty="0" smtClean="0"/>
          </a:p>
          <a:p>
            <a:pPr marL="525395" indent="-342900"/>
            <a:r>
              <a:rPr lang="en-US" sz="2400" dirty="0"/>
              <a:t>I</a:t>
            </a:r>
            <a:r>
              <a:rPr lang="en-US" sz="2400" dirty="0" smtClean="0"/>
              <a:t>nterrupted formal education</a:t>
            </a:r>
            <a:endParaRPr lang="en-US" sz="1200" dirty="0" smtClean="0"/>
          </a:p>
          <a:p>
            <a:pPr marL="525395" indent="-342900"/>
            <a:r>
              <a:rPr lang="en-US" sz="2400" dirty="0"/>
              <a:t>F</a:t>
            </a:r>
            <a:r>
              <a:rPr lang="en-US" sz="2400" dirty="0" smtClean="0"/>
              <a:t>ather </a:t>
            </a:r>
            <a:r>
              <a:rPr lang="en-US" sz="2400" dirty="0"/>
              <a:t>hit him with </a:t>
            </a:r>
            <a:r>
              <a:rPr lang="en-US" sz="2400" dirty="0" smtClean="0"/>
              <a:t>machete </a:t>
            </a:r>
            <a:endParaRPr lang="en-US" sz="2400" dirty="0"/>
          </a:p>
          <a:p>
            <a:pPr marL="525395" indent="-342900"/>
            <a:r>
              <a:rPr lang="en-US" sz="2400" dirty="0" smtClean="0"/>
              <a:t>Leg swollen </a:t>
            </a:r>
            <a:r>
              <a:rPr lang="en-US" sz="2400" dirty="0"/>
              <a:t>and </a:t>
            </a:r>
            <a:r>
              <a:rPr lang="en-US" sz="2400" dirty="0" smtClean="0"/>
              <a:t>painful, </a:t>
            </a:r>
            <a:br>
              <a:rPr lang="en-US" sz="2400" dirty="0" smtClean="0"/>
            </a:br>
            <a:r>
              <a:rPr lang="en-US" sz="2400" dirty="0" smtClean="0"/>
              <a:t>never </a:t>
            </a:r>
            <a:r>
              <a:rPr lang="en-US" sz="2400" dirty="0"/>
              <a:t>taken to </a:t>
            </a:r>
            <a:r>
              <a:rPr lang="en-US" sz="2400" dirty="0" smtClean="0"/>
              <a:t>doctor </a:t>
            </a:r>
            <a:endParaRPr lang="en-US" sz="2400" dirty="0"/>
          </a:p>
          <a:p>
            <a:pPr lvl="1"/>
            <a:endParaRPr lang="en-US" sz="1200" dirty="0"/>
          </a:p>
          <a:p>
            <a:endParaRPr lang="en-US" sz="3100" dirty="0"/>
          </a:p>
          <a:p>
            <a:pPr marL="0" indent="0">
              <a:buNone/>
            </a:pPr>
            <a:endParaRPr lang="en-US" sz="3100" dirty="0"/>
          </a:p>
          <a:p>
            <a:pPr marL="0" indent="0" algn="ctr">
              <a:buNone/>
            </a:pPr>
            <a:endParaRPr lang="en-US" sz="2600" b="1" dirty="0">
              <a:solidFill>
                <a:srgbClr val="0070C0"/>
              </a:solidFill>
            </a:endParaRPr>
          </a:p>
          <a:p>
            <a:pPr marL="0" indent="0">
              <a:buNone/>
            </a:pPr>
            <a:r>
              <a:rPr lang="en-US" sz="2600" b="1" dirty="0"/>
              <a:t> </a:t>
            </a:r>
            <a:endParaRPr lang="en-US" sz="2600" dirty="0"/>
          </a:p>
          <a:p>
            <a:pPr lvl="2"/>
            <a:endParaRPr lang="en-US" sz="1200" dirty="0"/>
          </a:p>
        </p:txBody>
      </p:sp>
      <p:sp>
        <p:nvSpPr>
          <p:cNvPr id="4" name="Title 3"/>
          <p:cNvSpPr>
            <a:spLocks noGrp="1"/>
          </p:cNvSpPr>
          <p:nvPr>
            <p:ph type="title"/>
          </p:nvPr>
        </p:nvSpPr>
        <p:spPr/>
        <p:txBody>
          <a:bodyPr>
            <a:noAutofit/>
          </a:bodyPr>
          <a:lstStyle/>
          <a:p>
            <a:r>
              <a:rPr lang="en-US" sz="3200" b="1" dirty="0" smtClean="0"/>
              <a:t>Janier </a:t>
            </a:r>
            <a:endParaRPr lang="en-US" sz="3200" b="1" dirty="0"/>
          </a:p>
        </p:txBody>
      </p:sp>
      <p:sp>
        <p:nvSpPr>
          <p:cNvPr id="5" name="TextBox 4"/>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562669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654" y="3962399"/>
            <a:ext cx="3086746"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09600" y="1524000"/>
            <a:ext cx="7543800" cy="3124200"/>
          </a:xfrm>
        </p:spPr>
        <p:txBody>
          <a:bodyPr>
            <a:noAutofit/>
          </a:bodyPr>
          <a:lstStyle/>
          <a:p>
            <a:pPr marL="525395" indent="-342900"/>
            <a:r>
              <a:rPr lang="en-US" sz="2400" dirty="0"/>
              <a:t>H</a:t>
            </a:r>
            <a:r>
              <a:rPr lang="en-US" sz="2400" dirty="0" smtClean="0"/>
              <a:t>it with machete again, almost </a:t>
            </a:r>
            <a:r>
              <a:rPr lang="en-US" sz="2400" dirty="0"/>
              <a:t>severed </a:t>
            </a:r>
            <a:r>
              <a:rPr lang="en-US" sz="2400" dirty="0" smtClean="0"/>
              <a:t>thumb</a:t>
            </a:r>
          </a:p>
          <a:p>
            <a:pPr marL="525395" indent="-342900"/>
            <a:r>
              <a:rPr lang="en-US" sz="2400" dirty="0" smtClean="0"/>
              <a:t>Borrowed money for doctor </a:t>
            </a:r>
            <a:r>
              <a:rPr lang="en-US" sz="2400" dirty="0"/>
              <a:t>from </a:t>
            </a:r>
            <a:r>
              <a:rPr lang="en-US" sz="2400" dirty="0" smtClean="0"/>
              <a:t>neighbors</a:t>
            </a:r>
            <a:endParaRPr lang="en-US" sz="1200" dirty="0" smtClean="0"/>
          </a:p>
          <a:p>
            <a:pPr marL="525395" indent="-342900"/>
            <a:r>
              <a:rPr lang="en-US" sz="2400" dirty="0" smtClean="0"/>
              <a:t>Earned equivalent </a:t>
            </a:r>
            <a:r>
              <a:rPr lang="en-US" sz="2400" dirty="0"/>
              <a:t>of $26.00 a </a:t>
            </a:r>
            <a:r>
              <a:rPr lang="en-US" sz="2400" dirty="0" smtClean="0"/>
              <a:t>week</a:t>
            </a:r>
          </a:p>
          <a:p>
            <a:pPr marL="525395" indent="-342900"/>
            <a:r>
              <a:rPr lang="en-US" sz="2400" dirty="0"/>
              <a:t>P</a:t>
            </a:r>
            <a:r>
              <a:rPr lang="en-US" sz="2400" dirty="0" smtClean="0"/>
              <a:t>arents </a:t>
            </a:r>
            <a:r>
              <a:rPr lang="en-US" sz="2400" dirty="0"/>
              <a:t>took most </a:t>
            </a:r>
            <a:r>
              <a:rPr lang="en-US" sz="2400" dirty="0" smtClean="0"/>
              <a:t>earnings</a:t>
            </a:r>
            <a:endParaRPr lang="en-US" sz="1200" dirty="0" smtClean="0"/>
          </a:p>
          <a:p>
            <a:pPr marL="525395" indent="-342900"/>
            <a:r>
              <a:rPr lang="en-US" sz="2400" dirty="0"/>
              <a:t>T</a:t>
            </a:r>
            <a:r>
              <a:rPr lang="en-US" sz="2400" dirty="0" smtClean="0"/>
              <a:t>hreats </a:t>
            </a:r>
            <a:r>
              <a:rPr lang="en-US" sz="2400" dirty="0"/>
              <a:t>from criminal </a:t>
            </a:r>
            <a:r>
              <a:rPr lang="en-US" sz="2400" dirty="0" smtClean="0"/>
              <a:t>gangs: turn over earnings </a:t>
            </a:r>
            <a:br>
              <a:rPr lang="en-US" sz="2400" dirty="0" smtClean="0"/>
            </a:br>
            <a:r>
              <a:rPr lang="en-US" sz="2400" dirty="0" smtClean="0"/>
              <a:t>or face </a:t>
            </a:r>
            <a:r>
              <a:rPr lang="en-US" sz="2400" dirty="0"/>
              <a:t>beatings, </a:t>
            </a:r>
            <a:r>
              <a:rPr lang="en-US" sz="2400" dirty="0" smtClean="0"/>
              <a:t>kidnapping, death</a:t>
            </a:r>
            <a:endParaRPr lang="en-US" sz="2400" dirty="0"/>
          </a:p>
          <a:p>
            <a:pPr marL="182495" indent="0">
              <a:buNone/>
            </a:pPr>
            <a:endParaRPr lang="en-US" sz="2400" dirty="0">
              <a:solidFill>
                <a:schemeClr val="tx2"/>
              </a:solidFill>
            </a:endParaRPr>
          </a:p>
          <a:p>
            <a:pPr marL="456241" lvl="1" indent="0">
              <a:buNone/>
            </a:pPr>
            <a:endParaRPr lang="en-US" sz="5600" dirty="0"/>
          </a:p>
          <a:p>
            <a:pPr marL="1311687" lvl="1" indent="-855448"/>
            <a:endParaRPr lang="en-US" sz="4600" dirty="0"/>
          </a:p>
          <a:p>
            <a:pPr marL="1311687" lvl="1" indent="-855448"/>
            <a:endParaRPr lang="en-US" sz="4600" dirty="0"/>
          </a:p>
          <a:p>
            <a:pPr marL="456241" lvl="1" indent="0">
              <a:buNone/>
            </a:pPr>
            <a:endParaRPr lang="en-US" sz="6400" dirty="0"/>
          </a:p>
          <a:p>
            <a:pPr marL="456241" lvl="1" indent="0">
              <a:buNone/>
            </a:pPr>
            <a:endParaRPr lang="en-US" sz="5600" dirty="0"/>
          </a:p>
          <a:p>
            <a:pPr marL="0" indent="0">
              <a:buNone/>
            </a:pPr>
            <a:endParaRPr lang="en-US" sz="5600" dirty="0"/>
          </a:p>
          <a:p>
            <a:pPr marL="456241" lvl="1" indent="0">
              <a:buNone/>
            </a:pPr>
            <a:endParaRPr lang="en-US" sz="5600" dirty="0"/>
          </a:p>
          <a:p>
            <a:pPr marL="0" indent="0">
              <a:buNone/>
            </a:pPr>
            <a:endParaRPr lang="en-US" sz="5600" dirty="0"/>
          </a:p>
          <a:p>
            <a:pPr lvl="1"/>
            <a:endParaRPr lang="en-US" sz="1200" dirty="0"/>
          </a:p>
          <a:p>
            <a:endParaRPr lang="en-US" sz="3100" dirty="0"/>
          </a:p>
          <a:p>
            <a:pPr marL="0" indent="0">
              <a:buNone/>
            </a:pPr>
            <a:endParaRPr lang="en-US" sz="3100" dirty="0"/>
          </a:p>
          <a:p>
            <a:pPr marL="0" indent="0" algn="ctr">
              <a:buNone/>
            </a:pPr>
            <a:endParaRPr lang="en-US" sz="2600" b="1" dirty="0">
              <a:solidFill>
                <a:srgbClr val="0070C0"/>
              </a:solidFill>
            </a:endParaRPr>
          </a:p>
          <a:p>
            <a:pPr marL="0" indent="0">
              <a:buNone/>
            </a:pPr>
            <a:r>
              <a:rPr lang="en-US" sz="2600" b="1" dirty="0"/>
              <a:t> </a:t>
            </a:r>
            <a:endParaRPr lang="en-US" sz="2600" dirty="0"/>
          </a:p>
          <a:p>
            <a:pPr lvl="2"/>
            <a:endParaRPr lang="en-US" sz="1200" dirty="0"/>
          </a:p>
        </p:txBody>
      </p:sp>
      <p:sp>
        <p:nvSpPr>
          <p:cNvPr id="4" name="Title 3"/>
          <p:cNvSpPr>
            <a:spLocks noGrp="1"/>
          </p:cNvSpPr>
          <p:nvPr>
            <p:ph type="title"/>
          </p:nvPr>
        </p:nvSpPr>
        <p:spPr/>
        <p:txBody>
          <a:bodyPr>
            <a:noAutofit/>
          </a:bodyPr>
          <a:lstStyle/>
          <a:p>
            <a:r>
              <a:rPr lang="en-US" sz="3200" b="1" dirty="0" smtClean="0"/>
              <a:t>Janier</a:t>
            </a:r>
            <a:endParaRPr lang="en-US" sz="3200" b="1" dirty="0"/>
          </a:p>
        </p:txBody>
      </p:sp>
      <p:sp>
        <p:nvSpPr>
          <p:cNvPr id="5" name="TextBox 4"/>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1991563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7543800" cy="4267200"/>
          </a:xfrm>
        </p:spPr>
        <p:txBody>
          <a:bodyPr>
            <a:noAutofit/>
          </a:bodyPr>
          <a:lstStyle/>
          <a:p>
            <a:pPr marL="525395" indent="-342900"/>
            <a:r>
              <a:rPr lang="en-US" sz="2400" dirty="0" smtClean="0"/>
              <a:t>Left Honduras due </a:t>
            </a:r>
            <a:r>
              <a:rPr lang="en-US" sz="2400" dirty="0"/>
              <a:t>to </a:t>
            </a:r>
            <a:r>
              <a:rPr lang="en-US" sz="2400" dirty="0" smtClean="0"/>
              <a:t>abuse</a:t>
            </a:r>
            <a:r>
              <a:rPr lang="en-US" sz="2400" dirty="0"/>
              <a:t>, </a:t>
            </a:r>
            <a:r>
              <a:rPr lang="en-US" sz="2400" dirty="0" smtClean="0"/>
              <a:t>neglect, threats</a:t>
            </a:r>
          </a:p>
          <a:p>
            <a:pPr marL="525395" indent="-342900"/>
            <a:r>
              <a:rPr lang="en-US" sz="2400" dirty="0" smtClean="0"/>
              <a:t>Walked from </a:t>
            </a:r>
            <a:r>
              <a:rPr lang="en-US" sz="2400" dirty="0"/>
              <a:t>Honduras to </a:t>
            </a:r>
            <a:r>
              <a:rPr lang="en-US" sz="2400" dirty="0" smtClean="0"/>
              <a:t>Mexico</a:t>
            </a:r>
          </a:p>
          <a:p>
            <a:pPr marL="525395" indent="-342900"/>
            <a:r>
              <a:rPr lang="en-US" sz="2400" dirty="0"/>
              <a:t>J</a:t>
            </a:r>
            <a:r>
              <a:rPr lang="en-US" sz="2400" dirty="0" smtClean="0"/>
              <a:t>umped </a:t>
            </a:r>
            <a:r>
              <a:rPr lang="en-US" sz="2400" dirty="0"/>
              <a:t>onto moving trains </a:t>
            </a:r>
            <a:r>
              <a:rPr lang="en-US" sz="2400" dirty="0" smtClean="0"/>
              <a:t>to get to U.S. border</a:t>
            </a:r>
          </a:p>
          <a:p>
            <a:pPr marL="525395" indent="-342900"/>
            <a:r>
              <a:rPr lang="en-US" sz="2400" dirty="0"/>
              <a:t>B</a:t>
            </a:r>
            <a:r>
              <a:rPr lang="en-US" sz="2400" dirty="0" smtClean="0"/>
              <a:t>egged </a:t>
            </a:r>
            <a:r>
              <a:rPr lang="en-US" sz="2400" dirty="0"/>
              <a:t>for water and </a:t>
            </a:r>
            <a:r>
              <a:rPr lang="en-US" sz="2400" dirty="0" smtClean="0"/>
              <a:t>food </a:t>
            </a:r>
            <a:endParaRPr lang="en-US" sz="1200" dirty="0" smtClean="0"/>
          </a:p>
          <a:p>
            <a:pPr marL="525395" indent="-342900"/>
            <a:r>
              <a:rPr lang="en-US" sz="2400" dirty="0" smtClean="0"/>
              <a:t>Apprehended at border</a:t>
            </a:r>
          </a:p>
          <a:p>
            <a:pPr marL="525395" indent="-342900"/>
            <a:r>
              <a:rPr lang="en-US" sz="2400" dirty="0"/>
              <a:t>R</a:t>
            </a:r>
            <a:r>
              <a:rPr lang="en-US" sz="2400" dirty="0" smtClean="0"/>
              <a:t>eleased by ORR to cousin in Stamford, CT</a:t>
            </a:r>
            <a:endParaRPr lang="en-US" sz="2400" dirty="0"/>
          </a:p>
          <a:p>
            <a:pPr marL="182495" indent="0">
              <a:buNone/>
            </a:pPr>
            <a:endParaRPr lang="en-US" sz="2400" dirty="0">
              <a:solidFill>
                <a:schemeClr val="tx2"/>
              </a:solidFill>
            </a:endParaRPr>
          </a:p>
          <a:p>
            <a:pPr marL="456241" lvl="1" indent="0">
              <a:buNone/>
            </a:pPr>
            <a:endParaRPr lang="en-US" sz="5600" dirty="0"/>
          </a:p>
          <a:p>
            <a:pPr marL="1311687" lvl="1" indent="-855448"/>
            <a:endParaRPr lang="en-US" sz="4600" dirty="0"/>
          </a:p>
          <a:p>
            <a:pPr marL="1311687" lvl="1" indent="-855448"/>
            <a:endParaRPr lang="en-US" sz="4600" dirty="0"/>
          </a:p>
          <a:p>
            <a:pPr marL="456241" lvl="1" indent="0">
              <a:buNone/>
            </a:pPr>
            <a:endParaRPr lang="en-US" sz="6400" dirty="0"/>
          </a:p>
          <a:p>
            <a:pPr marL="456241" lvl="1" indent="0">
              <a:buNone/>
            </a:pPr>
            <a:endParaRPr lang="en-US" sz="5600" dirty="0"/>
          </a:p>
          <a:p>
            <a:pPr marL="0" indent="0">
              <a:buNone/>
            </a:pPr>
            <a:endParaRPr lang="en-US" sz="5600" dirty="0"/>
          </a:p>
          <a:p>
            <a:pPr marL="456241" lvl="1" indent="0">
              <a:buNone/>
            </a:pPr>
            <a:endParaRPr lang="en-US" sz="5600" dirty="0"/>
          </a:p>
          <a:p>
            <a:pPr marL="0" indent="0">
              <a:buNone/>
            </a:pPr>
            <a:endParaRPr lang="en-US" sz="5600" dirty="0"/>
          </a:p>
          <a:p>
            <a:pPr lvl="1"/>
            <a:endParaRPr lang="en-US" sz="1200" dirty="0"/>
          </a:p>
          <a:p>
            <a:endParaRPr lang="en-US" sz="3100" dirty="0"/>
          </a:p>
          <a:p>
            <a:pPr marL="0" indent="0">
              <a:buNone/>
            </a:pPr>
            <a:endParaRPr lang="en-US" sz="3100" dirty="0"/>
          </a:p>
          <a:p>
            <a:pPr marL="0" indent="0" algn="ctr">
              <a:buNone/>
            </a:pPr>
            <a:endParaRPr lang="en-US" sz="2600" b="1" dirty="0">
              <a:solidFill>
                <a:srgbClr val="0070C0"/>
              </a:solidFill>
            </a:endParaRPr>
          </a:p>
          <a:p>
            <a:pPr marL="0" indent="0">
              <a:buNone/>
            </a:pPr>
            <a:r>
              <a:rPr lang="en-US" sz="2600" b="1" dirty="0"/>
              <a:t> </a:t>
            </a:r>
            <a:endParaRPr lang="en-US" sz="2600" dirty="0"/>
          </a:p>
          <a:p>
            <a:pPr lvl="2"/>
            <a:endParaRPr lang="en-US" sz="1200" dirty="0"/>
          </a:p>
        </p:txBody>
      </p:sp>
      <p:sp>
        <p:nvSpPr>
          <p:cNvPr id="4" name="Title 3"/>
          <p:cNvSpPr>
            <a:spLocks noGrp="1"/>
          </p:cNvSpPr>
          <p:nvPr>
            <p:ph type="title"/>
          </p:nvPr>
        </p:nvSpPr>
        <p:spPr/>
        <p:txBody>
          <a:bodyPr>
            <a:noAutofit/>
          </a:bodyPr>
          <a:lstStyle/>
          <a:p>
            <a:r>
              <a:rPr lang="en-US" sz="3200" b="1" dirty="0" smtClean="0"/>
              <a:t>Janier</a:t>
            </a:r>
            <a:endParaRPr lang="en-US" sz="3200" b="1" dirty="0"/>
          </a:p>
        </p:txBody>
      </p:sp>
      <p:sp>
        <p:nvSpPr>
          <p:cNvPr id="5" name="TextBox 4"/>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59567"/>
            <a:ext cx="2819400" cy="2079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934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072549115"/>
              </p:ext>
            </p:extLst>
          </p:nvPr>
        </p:nvGraphicFramePr>
        <p:xfrm>
          <a:off x="1251874" y="2209818"/>
          <a:ext cx="6291943"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normAutofit/>
          </a:bodyPr>
          <a:lstStyle/>
          <a:p>
            <a:r>
              <a:rPr lang="en-US" sz="3200" b="1" dirty="0" smtClean="0"/>
              <a:t>Janier’s Complex Needs</a:t>
            </a:r>
            <a:endParaRPr lang="en-US" sz="3200" b="1" dirty="0"/>
          </a:p>
        </p:txBody>
      </p:sp>
      <p:graphicFrame>
        <p:nvGraphicFramePr>
          <p:cNvPr id="8" name="Chart 7"/>
          <p:cNvGraphicFramePr/>
          <p:nvPr>
            <p:extLst>
              <p:ext uri="{D42A27DB-BD31-4B8C-83A1-F6EECF244321}">
                <p14:modId xmlns:p14="http://schemas.microsoft.com/office/powerpoint/2010/main" val="1503467766"/>
              </p:ext>
            </p:extLst>
          </p:nvPr>
        </p:nvGraphicFramePr>
        <p:xfrm>
          <a:off x="2514600" y="1752600"/>
          <a:ext cx="5715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62000" y="2127808"/>
            <a:ext cx="2743200" cy="3046796"/>
          </a:xfrm>
          <a:prstGeom prst="rect">
            <a:avLst/>
          </a:prstGeom>
          <a:noFill/>
        </p:spPr>
        <p:txBody>
          <a:bodyPr wrap="square" lIns="91248" tIns="45625" rIns="91248" bIns="45625" rtlCol="0">
            <a:spAutoFit/>
          </a:bodyPr>
          <a:lstStyle/>
          <a:p>
            <a:r>
              <a:rPr lang="en-US" sz="2400" b="1" dirty="0" smtClean="0">
                <a:solidFill>
                  <a:schemeClr val="accent3">
                    <a:lumMod val="75000"/>
                  </a:schemeClr>
                </a:solidFill>
                <a:latin typeface="Arial" panose="020B0604020202020204" pitchFamily="34" charset="0"/>
                <a:cs typeface="Arial" panose="020B0604020202020204" pitchFamily="34" charset="0"/>
              </a:rPr>
              <a:t>Education</a:t>
            </a:r>
          </a:p>
          <a:p>
            <a:endParaRPr lang="en-US" sz="2400" b="1" dirty="0">
              <a:solidFill>
                <a:schemeClr val="accent3">
                  <a:lumMod val="75000"/>
                </a:schemeClr>
              </a:solidFill>
              <a:latin typeface="Arial" panose="020B0604020202020204" pitchFamily="34" charset="0"/>
              <a:cs typeface="Arial" panose="020B0604020202020204" pitchFamily="34" charset="0"/>
            </a:endParaRPr>
          </a:p>
          <a:p>
            <a:r>
              <a:rPr lang="en-US" sz="2400" b="1" dirty="0" smtClean="0">
                <a:solidFill>
                  <a:srgbClr val="C00000"/>
                </a:solidFill>
                <a:latin typeface="Arial" panose="020B0604020202020204" pitchFamily="34" charset="0"/>
                <a:cs typeface="Arial" panose="020B0604020202020204" pitchFamily="34" charset="0"/>
              </a:rPr>
              <a:t>Health</a:t>
            </a:r>
          </a:p>
          <a:p>
            <a:endParaRPr lang="en-US" sz="2400" b="1" dirty="0">
              <a:solidFill>
                <a:srgbClr val="C00000"/>
              </a:solidFill>
              <a:latin typeface="Arial" panose="020B0604020202020204" pitchFamily="34" charset="0"/>
              <a:cs typeface="Arial" panose="020B0604020202020204" pitchFamily="34" charset="0"/>
            </a:endParaRPr>
          </a:p>
          <a:p>
            <a:r>
              <a:rPr lang="en-US" sz="2400" b="1" dirty="0">
                <a:solidFill>
                  <a:srgbClr val="0070C0"/>
                </a:solidFill>
                <a:latin typeface="Arial" panose="020B0604020202020204" pitchFamily="34" charset="0"/>
                <a:cs typeface="Arial" panose="020B0604020202020204" pitchFamily="34" charset="0"/>
              </a:rPr>
              <a:t>Mental </a:t>
            </a:r>
            <a:r>
              <a:rPr lang="en-US" sz="2400" b="1" dirty="0" smtClean="0">
                <a:solidFill>
                  <a:srgbClr val="0070C0"/>
                </a:solidFill>
                <a:latin typeface="Arial" panose="020B0604020202020204" pitchFamily="34" charset="0"/>
                <a:cs typeface="Arial" panose="020B0604020202020204" pitchFamily="34" charset="0"/>
              </a:rPr>
              <a:t>Health (trauma)</a:t>
            </a:r>
          </a:p>
          <a:p>
            <a:endParaRPr lang="en-US" sz="2400" b="1" dirty="0">
              <a:solidFill>
                <a:srgbClr val="0070C0"/>
              </a:solidFill>
              <a:latin typeface="Arial" panose="020B0604020202020204" pitchFamily="34" charset="0"/>
              <a:cs typeface="Arial" panose="020B0604020202020204" pitchFamily="34" charset="0"/>
            </a:endParaRPr>
          </a:p>
          <a:p>
            <a:r>
              <a:rPr lang="en-US" sz="2400" b="1" dirty="0" smtClean="0">
                <a:solidFill>
                  <a:schemeClr val="accent4"/>
                </a:solidFill>
                <a:latin typeface="Arial" panose="020B0604020202020204" pitchFamily="34" charset="0"/>
                <a:cs typeface="Arial" panose="020B0604020202020204" pitchFamily="34" charset="0"/>
              </a:rPr>
              <a:t>Legal </a:t>
            </a:r>
            <a:endParaRPr lang="en-US" sz="2400" b="1" dirty="0">
              <a:solidFill>
                <a:schemeClr val="accent4"/>
              </a:solidFill>
              <a:latin typeface="Arial" panose="020B0604020202020204" pitchFamily="34" charset="0"/>
              <a:cs typeface="Arial" panose="020B0604020202020204" pitchFamily="34" charset="0"/>
            </a:endParaRPr>
          </a:p>
        </p:txBody>
      </p:sp>
      <p:sp>
        <p:nvSpPr>
          <p:cNvPr id="6" name="TextBox 5"/>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567537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sldNum" sz="quarter" idx="12"/>
          </p:nvPr>
        </p:nvSpPr>
        <p:spPr>
          <a:xfrm>
            <a:off x="6553200" y="6481204"/>
            <a:ext cx="2133600" cy="115416"/>
          </a:xfrm>
          <a:prstGeom prst="rect">
            <a:avLst/>
          </a:prstGeom>
        </p:spPr>
        <p:txBody>
          <a:bodyPr vert="horz" wrap="square" lIns="0" tIns="0" rIns="0" bIns="0" rtlCol="0">
            <a:spAutoFit/>
          </a:bodyPr>
          <a:lstStyle/>
          <a:p>
            <a:pPr marL="80756">
              <a:lnSpc>
                <a:spcPts val="942"/>
              </a:lnSpc>
            </a:pPr>
            <a:fld id="{81D60167-4931-47E6-BA6A-407CBD079E47}" type="slidenum">
              <a:rPr dirty="0">
                <a:solidFill>
                  <a:prstClr val="black">
                    <a:tint val="75000"/>
                  </a:prstClr>
                </a:solidFill>
              </a:rPr>
              <a:pPr marL="80756">
                <a:lnSpc>
                  <a:spcPts val="942"/>
                </a:lnSpc>
              </a:pPr>
              <a:t>2</a:t>
            </a:fld>
            <a:endParaRPr dirty="0">
              <a:solidFill>
                <a:prstClr val="black">
                  <a:tint val="75000"/>
                </a:prstClr>
              </a:solidFill>
            </a:endParaRPr>
          </a:p>
        </p:txBody>
      </p:sp>
      <p:sp>
        <p:nvSpPr>
          <p:cNvPr id="2" name="object 2"/>
          <p:cNvSpPr txBox="1">
            <a:spLocks noGrp="1"/>
          </p:cNvSpPr>
          <p:nvPr>
            <p:ph type="title" idx="4294967295"/>
          </p:nvPr>
        </p:nvSpPr>
        <p:spPr>
          <a:xfrm>
            <a:off x="621584" y="421957"/>
            <a:ext cx="7689273" cy="492443"/>
          </a:xfrm>
          <a:prstGeom prst="rect">
            <a:avLst/>
          </a:prstGeom>
        </p:spPr>
        <p:txBody>
          <a:bodyPr vert="horz" wrap="square" lIns="0" tIns="0" rIns="0" bIns="0" rtlCol="0">
            <a:spAutoFit/>
          </a:bodyPr>
          <a:lstStyle/>
          <a:p>
            <a:r>
              <a:rPr lang="en-US" sz="3200" b="1" spc="-22" dirty="0" smtClean="0">
                <a:solidFill>
                  <a:schemeClr val="accent1"/>
                </a:solidFill>
              </a:rPr>
              <a:t>Topics</a:t>
            </a:r>
            <a:endParaRPr sz="3200" b="1" spc="-22" dirty="0">
              <a:solidFill>
                <a:schemeClr val="accent1"/>
              </a:solidFill>
            </a:endParaRPr>
          </a:p>
        </p:txBody>
      </p:sp>
      <p:sp>
        <p:nvSpPr>
          <p:cNvPr id="19" name="object 19"/>
          <p:cNvSpPr txBox="1"/>
          <p:nvPr/>
        </p:nvSpPr>
        <p:spPr>
          <a:xfrm>
            <a:off x="914414" y="1281529"/>
            <a:ext cx="7772386" cy="3847207"/>
          </a:xfrm>
          <a:prstGeom prst="rect">
            <a:avLst/>
          </a:prstGeom>
        </p:spPr>
        <p:txBody>
          <a:bodyPr vert="horz" wrap="square" lIns="0" tIns="0" rIns="0" bIns="0" rtlCol="0">
            <a:spAutoFit/>
          </a:bodyPr>
          <a:lstStyle/>
          <a:p>
            <a:pPr marL="36959" defTabSz="818855">
              <a:tabLst>
                <a:tab pos="293417" algn="l"/>
              </a:tabLst>
            </a:pPr>
            <a:r>
              <a:rPr lang="en-US" sz="2400" b="1" spc="-4" dirty="0">
                <a:solidFill>
                  <a:schemeClr val="accent1">
                    <a:lumMod val="75000"/>
                  </a:schemeClr>
                </a:solidFill>
                <a:latin typeface="Arial" panose="020B0604020202020204" pitchFamily="34" charset="0"/>
                <a:cs typeface="Arial" panose="020B0604020202020204" pitchFamily="34" charset="0"/>
              </a:rPr>
              <a:t>Part I. </a:t>
            </a:r>
            <a:endParaRPr lang="en-US" sz="2400" b="1" spc="-4" dirty="0" smtClean="0">
              <a:solidFill>
                <a:schemeClr val="accent1">
                  <a:lumMod val="75000"/>
                </a:schemeClr>
              </a:solidFill>
              <a:latin typeface="Arial" panose="020B0604020202020204" pitchFamily="34" charset="0"/>
              <a:cs typeface="Arial" panose="020B0604020202020204" pitchFamily="34" charset="0"/>
            </a:endParaRPr>
          </a:p>
          <a:p>
            <a:pPr marL="36959" defTabSz="818855">
              <a:tabLst>
                <a:tab pos="293417" algn="l"/>
              </a:tabLst>
            </a:pPr>
            <a:r>
              <a:rPr lang="en-US" sz="2400" b="1" spc="-4" dirty="0">
                <a:solidFill>
                  <a:prstClr val="black"/>
                </a:solidFill>
                <a:latin typeface="Arial" panose="020B0604020202020204" pitchFamily="34" charset="0"/>
                <a:cs typeface="Arial" panose="020B0604020202020204" pitchFamily="34" charset="0"/>
              </a:rPr>
              <a:t>E</a:t>
            </a:r>
            <a:r>
              <a:rPr lang="en-US" sz="2400" b="1" spc="-4" dirty="0" smtClean="0">
                <a:solidFill>
                  <a:prstClr val="black"/>
                </a:solidFill>
                <a:latin typeface="Arial" panose="020B0604020202020204" pitchFamily="34" charset="0"/>
                <a:cs typeface="Arial" panose="020B0604020202020204" pitchFamily="34" charset="0"/>
              </a:rPr>
              <a:t>xperience </a:t>
            </a:r>
            <a:r>
              <a:rPr lang="en-US" sz="2400" b="1" spc="-4" dirty="0">
                <a:solidFill>
                  <a:prstClr val="black"/>
                </a:solidFill>
                <a:latin typeface="Arial" panose="020B0604020202020204" pitchFamily="34" charset="0"/>
                <a:cs typeface="Arial" panose="020B0604020202020204" pitchFamily="34" charset="0"/>
              </a:rPr>
              <a:t>of unaccompanied immigrant </a:t>
            </a:r>
            <a:r>
              <a:rPr lang="en-US" sz="2400" b="1" spc="-4" dirty="0" smtClean="0">
                <a:solidFill>
                  <a:prstClr val="black"/>
                </a:solidFill>
                <a:latin typeface="Arial" panose="020B0604020202020204" pitchFamily="34" charset="0"/>
                <a:cs typeface="Arial" panose="020B0604020202020204" pitchFamily="34" charset="0"/>
              </a:rPr>
              <a:t>children</a:t>
            </a:r>
            <a:endParaRPr lang="en-US" sz="2400" spc="-4" dirty="0">
              <a:solidFill>
                <a:prstClr val="black"/>
              </a:solidFill>
              <a:latin typeface="Arial" panose="020B0604020202020204" pitchFamily="34" charset="0"/>
              <a:cs typeface="Arial" panose="020B0604020202020204" pitchFamily="34" charset="0"/>
            </a:endParaRPr>
          </a:p>
          <a:p>
            <a:pPr marL="36959" defTabSz="818855">
              <a:tabLst>
                <a:tab pos="293417" algn="l"/>
              </a:tabLst>
            </a:pPr>
            <a:endParaRPr lang="en-US" sz="2400" spc="-4" dirty="0" smtClean="0">
              <a:solidFill>
                <a:prstClr val="black"/>
              </a:solidFill>
              <a:latin typeface="Arial" panose="020B0604020202020204" pitchFamily="34" charset="0"/>
              <a:cs typeface="Arial" panose="020B0604020202020204" pitchFamily="34" charset="0"/>
            </a:endParaRPr>
          </a:p>
          <a:p>
            <a:pPr marL="379859" indent="-342900" defTabSz="818855">
              <a:buFont typeface="Arial" panose="020B0604020202020204" pitchFamily="34" charset="0"/>
              <a:buChar char="•"/>
              <a:tabLst>
                <a:tab pos="293417" algn="l"/>
              </a:tabLst>
            </a:pPr>
            <a:r>
              <a:rPr lang="en-US" sz="2400" spc="-4" dirty="0" smtClean="0">
                <a:solidFill>
                  <a:prstClr val="black"/>
                </a:solidFill>
                <a:latin typeface="Arial" panose="020B0604020202020204" pitchFamily="34" charset="0"/>
                <a:cs typeface="Arial" panose="020B0604020202020204" pitchFamily="34" charset="0"/>
              </a:rPr>
              <a:t>Push factors: significant trauma and unmet needs</a:t>
            </a:r>
            <a:br>
              <a:rPr lang="en-US" sz="2400" spc="-4" dirty="0" smtClean="0">
                <a:solidFill>
                  <a:prstClr val="black"/>
                </a:solidFill>
                <a:latin typeface="Arial" panose="020B0604020202020204" pitchFamily="34" charset="0"/>
                <a:cs typeface="Arial" panose="020B0604020202020204" pitchFamily="34" charset="0"/>
              </a:rPr>
            </a:br>
            <a:endParaRPr lang="en-US" sz="2400" spc="-4" dirty="0">
              <a:solidFill>
                <a:prstClr val="black"/>
              </a:solidFill>
              <a:latin typeface="Arial" panose="020B0604020202020204" pitchFamily="34" charset="0"/>
              <a:cs typeface="Arial" panose="020B0604020202020204" pitchFamily="34" charset="0"/>
            </a:endParaRPr>
          </a:p>
          <a:p>
            <a:pPr marL="379859" indent="-342900" defTabSz="818855">
              <a:buFont typeface="Arial" panose="020B0604020202020204" pitchFamily="34" charset="0"/>
              <a:buChar char="•"/>
              <a:tabLst>
                <a:tab pos="293417" algn="l"/>
              </a:tabLst>
            </a:pPr>
            <a:r>
              <a:rPr lang="en-US" sz="2400" spc="-4" dirty="0" smtClean="0">
                <a:solidFill>
                  <a:prstClr val="black"/>
                </a:solidFill>
                <a:latin typeface="Arial" panose="020B0604020202020204" pitchFamily="34" charset="0"/>
                <a:cs typeface="Arial" panose="020B0604020202020204" pitchFamily="34" charset="0"/>
              </a:rPr>
              <a:t>U.S</a:t>
            </a:r>
            <a:r>
              <a:rPr lang="en-US" sz="2400" spc="-4" dirty="0">
                <a:solidFill>
                  <a:prstClr val="black"/>
                </a:solidFill>
                <a:latin typeface="Arial" panose="020B0604020202020204" pitchFamily="34" charset="0"/>
                <a:cs typeface="Arial" panose="020B0604020202020204" pitchFamily="34" charset="0"/>
              </a:rPr>
              <a:t>. Government response </a:t>
            </a:r>
          </a:p>
          <a:p>
            <a:pPr marL="379859" indent="-342900" defTabSz="818855">
              <a:buFont typeface="Arial" panose="020B0604020202020204" pitchFamily="34" charset="0"/>
              <a:buChar char="•"/>
              <a:tabLst>
                <a:tab pos="293417" algn="l"/>
              </a:tabLst>
            </a:pPr>
            <a:endParaRPr lang="en-US" sz="2400" spc="-4" dirty="0">
              <a:solidFill>
                <a:prstClr val="black"/>
              </a:solidFill>
              <a:latin typeface="Arial" panose="020B0604020202020204" pitchFamily="34" charset="0"/>
              <a:cs typeface="Arial" panose="020B0604020202020204" pitchFamily="34" charset="0"/>
            </a:endParaRPr>
          </a:p>
          <a:p>
            <a:pPr marL="379859" indent="-342900" defTabSz="818855">
              <a:buFont typeface="Arial" panose="020B0604020202020204" pitchFamily="34" charset="0"/>
              <a:buChar char="•"/>
              <a:tabLst>
                <a:tab pos="293417" algn="l"/>
              </a:tabLst>
            </a:pPr>
            <a:r>
              <a:rPr lang="en-US" sz="2400" spc="-4" dirty="0" smtClean="0">
                <a:solidFill>
                  <a:prstClr val="black"/>
                </a:solidFill>
                <a:latin typeface="Arial" panose="020B0604020202020204" pitchFamily="34" charset="0"/>
                <a:cs typeface="Arial" panose="020B0604020202020204" pitchFamily="34" charset="0"/>
              </a:rPr>
              <a:t>Response from </a:t>
            </a:r>
            <a:r>
              <a:rPr lang="en-US" sz="2400" spc="-4" dirty="0">
                <a:solidFill>
                  <a:prstClr val="black"/>
                </a:solidFill>
                <a:latin typeface="Arial" panose="020B0604020202020204" pitchFamily="34" charset="0"/>
                <a:cs typeface="Arial" panose="020B0604020202020204" pitchFamily="34" charset="0"/>
              </a:rPr>
              <a:t>legal community </a:t>
            </a:r>
          </a:p>
          <a:p>
            <a:pPr marL="493198" lvl="1" defTabSz="818855">
              <a:tabLst>
                <a:tab pos="293417" algn="l"/>
              </a:tabLst>
            </a:pPr>
            <a:endParaRPr lang="en-US" sz="2900" dirty="0">
              <a:solidFill>
                <a:prstClr val="black"/>
              </a:solidFill>
              <a:cs typeface="Calibri"/>
            </a:endParaRPr>
          </a:p>
          <a:p>
            <a:pPr marL="949600" lvl="1" indent="-456400" defTabSz="818855">
              <a:buFont typeface="Arial" panose="020B0604020202020204" pitchFamily="34" charset="0"/>
              <a:buChar char="•"/>
              <a:tabLst>
                <a:tab pos="293417" algn="l"/>
              </a:tabLst>
            </a:pPr>
            <a:endParaRPr sz="2900" dirty="0">
              <a:solidFill>
                <a:prstClr val="black"/>
              </a:solidFill>
              <a:cs typeface="Calibri"/>
            </a:endParaRPr>
          </a:p>
        </p:txBody>
      </p:sp>
      <p:sp>
        <p:nvSpPr>
          <p:cNvPr id="5" name="TextBox 4"/>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136399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r="80818" b="79867"/>
          <a:stretch/>
        </p:blipFill>
        <p:spPr>
          <a:xfrm>
            <a:off x="508000" y="3810000"/>
            <a:ext cx="1549400" cy="457200"/>
          </a:xfrm>
          <a:prstGeom prst="rect">
            <a:avLst/>
          </a:prstGeom>
        </p:spPr>
      </p:pic>
      <p:sp>
        <p:nvSpPr>
          <p:cNvPr id="2" name="Title 1"/>
          <p:cNvSpPr>
            <a:spLocks noGrp="1"/>
          </p:cNvSpPr>
          <p:nvPr>
            <p:ph type="title"/>
          </p:nvPr>
        </p:nvSpPr>
        <p:spPr>
          <a:xfrm>
            <a:off x="301752" y="307848"/>
            <a:ext cx="8537448" cy="835152"/>
          </a:xfrm>
        </p:spPr>
        <p:txBody>
          <a:bodyPr>
            <a:normAutofit/>
          </a:bodyPr>
          <a:lstStyle/>
          <a:p>
            <a:r>
              <a:rPr lang="en-US" sz="3200" b="1" dirty="0" smtClean="0"/>
              <a:t>What is at Stake?</a:t>
            </a:r>
            <a:endParaRPr lang="en-US" sz="3200" b="1"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8829" y="1143000"/>
            <a:ext cx="4898571" cy="2286000"/>
          </a:xfrm>
        </p:spPr>
      </p:pic>
      <p:sp>
        <p:nvSpPr>
          <p:cNvPr id="4" name="TextBox 3"/>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
        <p:nvSpPr>
          <p:cNvPr id="7" name="Rectangle 6"/>
          <p:cNvSpPr/>
          <p:nvPr/>
        </p:nvSpPr>
        <p:spPr>
          <a:xfrm>
            <a:off x="5976256" y="2782669"/>
            <a:ext cx="3015344" cy="646331"/>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www.theguardian.com/us-news/2015/oct/12/obama-immigration-deportations-central-america</a:t>
            </a:r>
            <a:endParaRPr lang="en-US" sz="1200" dirty="0">
              <a:latin typeface="Arial" panose="020B0604020202020204" pitchFamily="34" charset="0"/>
              <a:cs typeface="Arial" panose="020B0604020202020204" pitchFamily="34" charset="0"/>
            </a:endParaRPr>
          </a:p>
        </p:txBody>
      </p:sp>
      <p:pic>
        <p:nvPicPr>
          <p:cNvPr id="8"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l="15798" t="24607" r="1708"/>
          <a:stretch/>
        </p:blipFill>
        <p:spPr>
          <a:xfrm>
            <a:off x="533400" y="4307639"/>
            <a:ext cx="6663267" cy="1712161"/>
          </a:xfrm>
          <a:prstGeom prst="rect">
            <a:avLst/>
          </a:prstGeom>
        </p:spPr>
      </p:pic>
      <p:sp>
        <p:nvSpPr>
          <p:cNvPr id="9" name="TextBox 8"/>
          <p:cNvSpPr txBox="1"/>
          <p:nvPr/>
        </p:nvSpPr>
        <p:spPr>
          <a:xfrm>
            <a:off x="5809115" y="5410200"/>
            <a:ext cx="3106285" cy="830997"/>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www.unhcr.org/en-us/news/latest/2015/1/54ca32d89/deported-children-face-deadly-new-dangers-return-honduras.html</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7219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153400" cy="3657600"/>
          </a:xfrm>
        </p:spPr>
        <p:txBody>
          <a:bodyPr>
            <a:noAutofit/>
          </a:bodyPr>
          <a:lstStyle/>
          <a:p>
            <a:pPr marL="182495" indent="0">
              <a:buNone/>
            </a:pPr>
            <a:r>
              <a:rPr lang="en-US" sz="2400" dirty="0" smtClean="0"/>
              <a:t>2014: Administration developed working </a:t>
            </a:r>
            <a:r>
              <a:rPr lang="en-US" sz="2400" dirty="0"/>
              <a:t>group to coordinate </a:t>
            </a:r>
            <a:r>
              <a:rPr lang="en-US" sz="2400" dirty="0" smtClean="0"/>
              <a:t>efforts of </a:t>
            </a:r>
            <a:r>
              <a:rPr lang="en-US" sz="2400" dirty="0"/>
              <a:t>federal agencies involved with </a:t>
            </a:r>
            <a:r>
              <a:rPr lang="en-US" sz="2400" dirty="0" smtClean="0"/>
              <a:t>UACs </a:t>
            </a:r>
            <a:endParaRPr lang="en-US" sz="2400" dirty="0"/>
          </a:p>
          <a:p>
            <a:pPr marL="182495" indent="0">
              <a:buNone/>
            </a:pPr>
            <a:endParaRPr lang="en-US" sz="1200" dirty="0" smtClean="0"/>
          </a:p>
          <a:p>
            <a:pPr marL="525395" indent="-342900"/>
            <a:r>
              <a:rPr lang="en-US" sz="2400" dirty="0" smtClean="0"/>
              <a:t>opened </a:t>
            </a:r>
            <a:r>
              <a:rPr lang="en-US" sz="2400" dirty="0"/>
              <a:t>additional shelters and holding </a:t>
            </a:r>
            <a:r>
              <a:rPr lang="en-US" sz="2400" dirty="0" smtClean="0"/>
              <a:t>facilities</a:t>
            </a:r>
            <a:endParaRPr lang="en-US" sz="1200" dirty="0" smtClean="0"/>
          </a:p>
          <a:p>
            <a:pPr marL="525395" indent="-342900"/>
            <a:r>
              <a:rPr lang="en-US" sz="2400" dirty="0" smtClean="0"/>
              <a:t>funding </a:t>
            </a:r>
            <a:r>
              <a:rPr lang="en-US" sz="2400" dirty="0"/>
              <a:t>to </a:t>
            </a:r>
            <a:r>
              <a:rPr lang="en-US" sz="2400" dirty="0" smtClean="0"/>
              <a:t>affected </a:t>
            </a:r>
            <a:r>
              <a:rPr lang="en-US" sz="2400" dirty="0"/>
              <a:t>Central American </a:t>
            </a:r>
            <a:r>
              <a:rPr lang="en-US" sz="2400" dirty="0" smtClean="0"/>
              <a:t>countries </a:t>
            </a:r>
            <a:br>
              <a:rPr lang="en-US" sz="2400" dirty="0" smtClean="0"/>
            </a:br>
            <a:r>
              <a:rPr lang="en-US" sz="2400" dirty="0" smtClean="0"/>
              <a:t>for programs </a:t>
            </a:r>
            <a:r>
              <a:rPr lang="en-US" sz="2400" dirty="0"/>
              <a:t>and </a:t>
            </a:r>
            <a:r>
              <a:rPr lang="en-US" sz="2400" dirty="0" smtClean="0"/>
              <a:t>initiatives to mitigate flow</a:t>
            </a:r>
            <a:endParaRPr lang="en-US" sz="5600" dirty="0"/>
          </a:p>
          <a:p>
            <a:pPr marL="1311687" lvl="1" indent="-855448"/>
            <a:endParaRPr lang="en-US" sz="4600" dirty="0"/>
          </a:p>
          <a:p>
            <a:pPr marL="1311687" lvl="1" indent="-855448"/>
            <a:endParaRPr lang="en-US" sz="4600" dirty="0"/>
          </a:p>
          <a:p>
            <a:pPr marL="456241" lvl="1" indent="0">
              <a:buNone/>
            </a:pPr>
            <a:endParaRPr lang="en-US" sz="6400" dirty="0"/>
          </a:p>
          <a:p>
            <a:pPr marL="456241" lvl="1" indent="0">
              <a:buNone/>
            </a:pPr>
            <a:endParaRPr lang="en-US" sz="5600" dirty="0"/>
          </a:p>
          <a:p>
            <a:pPr marL="0" indent="0">
              <a:buNone/>
            </a:pPr>
            <a:endParaRPr lang="en-US" sz="5600" dirty="0"/>
          </a:p>
          <a:p>
            <a:pPr marL="456241" lvl="1" indent="0">
              <a:buNone/>
            </a:pPr>
            <a:endParaRPr lang="en-US" sz="5600" dirty="0"/>
          </a:p>
          <a:p>
            <a:pPr marL="0" indent="0">
              <a:buNone/>
            </a:pPr>
            <a:endParaRPr lang="en-US" sz="5600" dirty="0"/>
          </a:p>
          <a:p>
            <a:pPr lvl="1"/>
            <a:endParaRPr lang="en-US" sz="1200" dirty="0"/>
          </a:p>
          <a:p>
            <a:endParaRPr lang="en-US" sz="3100" dirty="0"/>
          </a:p>
          <a:p>
            <a:pPr marL="0" indent="0">
              <a:buNone/>
            </a:pPr>
            <a:endParaRPr lang="en-US" sz="3100" dirty="0"/>
          </a:p>
          <a:p>
            <a:pPr marL="0" indent="0" algn="ctr">
              <a:buNone/>
            </a:pPr>
            <a:endParaRPr lang="en-US" sz="2600" b="1" dirty="0">
              <a:solidFill>
                <a:srgbClr val="0070C0"/>
              </a:solidFill>
            </a:endParaRPr>
          </a:p>
          <a:p>
            <a:pPr marL="0" indent="0">
              <a:buNone/>
            </a:pPr>
            <a:r>
              <a:rPr lang="en-US" sz="2600" b="1" dirty="0"/>
              <a:t> </a:t>
            </a:r>
            <a:endParaRPr lang="en-US" sz="2600" dirty="0"/>
          </a:p>
          <a:p>
            <a:pPr lvl="2"/>
            <a:endParaRPr lang="en-US" sz="1200" dirty="0"/>
          </a:p>
        </p:txBody>
      </p:sp>
      <p:sp>
        <p:nvSpPr>
          <p:cNvPr id="4" name="Title 3"/>
          <p:cNvSpPr>
            <a:spLocks noGrp="1"/>
          </p:cNvSpPr>
          <p:nvPr>
            <p:ph type="title"/>
          </p:nvPr>
        </p:nvSpPr>
        <p:spPr/>
        <p:txBody>
          <a:bodyPr>
            <a:noAutofit/>
          </a:bodyPr>
          <a:lstStyle/>
          <a:p>
            <a:r>
              <a:rPr lang="en-US" sz="3200" b="1" dirty="0" smtClean="0"/>
              <a:t>U.S. Government Response </a:t>
            </a:r>
            <a:endParaRPr lang="en-US" sz="3200" b="1" dirty="0"/>
          </a:p>
        </p:txBody>
      </p:sp>
      <p:sp>
        <p:nvSpPr>
          <p:cNvPr id="5" name="TextBox 4"/>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4241943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534400" cy="4191000"/>
          </a:xfrm>
        </p:spPr>
        <p:txBody>
          <a:bodyPr>
            <a:noAutofit/>
          </a:bodyPr>
          <a:lstStyle/>
          <a:p>
            <a:pPr marL="182495" indent="0">
              <a:buNone/>
            </a:pPr>
            <a:r>
              <a:rPr lang="en-US" sz="2400" dirty="0" smtClean="0"/>
              <a:t>2015</a:t>
            </a:r>
            <a:r>
              <a:rPr lang="en-US" sz="2400" dirty="0"/>
              <a:t>:</a:t>
            </a:r>
            <a:r>
              <a:rPr lang="en-US" sz="2400" dirty="0" smtClean="0"/>
              <a:t> Congress appropriated </a:t>
            </a:r>
            <a:r>
              <a:rPr lang="en-US" sz="2400" dirty="0"/>
              <a:t>$3.4 billion for detection, </a:t>
            </a:r>
            <a:r>
              <a:rPr lang="en-US" sz="2400" dirty="0" smtClean="0"/>
              <a:t>enforcement </a:t>
            </a:r>
            <a:r>
              <a:rPr lang="en-US" sz="2400" dirty="0"/>
              <a:t>and </a:t>
            </a:r>
            <a:r>
              <a:rPr lang="en-US" sz="2400" dirty="0" smtClean="0"/>
              <a:t>removal, </a:t>
            </a:r>
            <a:r>
              <a:rPr lang="en-US" sz="2400" dirty="0"/>
              <a:t>including </a:t>
            </a:r>
            <a:r>
              <a:rPr lang="en-US" sz="2400" dirty="0" smtClean="0"/>
              <a:t>transport for CBP.</a:t>
            </a:r>
          </a:p>
          <a:p>
            <a:pPr marL="182495" indent="0">
              <a:buNone/>
            </a:pPr>
            <a:endParaRPr lang="en-US" sz="1200" dirty="0" smtClean="0"/>
          </a:p>
          <a:p>
            <a:pPr marL="525395" indent="-342900"/>
            <a:r>
              <a:rPr lang="en-US" sz="2400" dirty="0" smtClean="0"/>
              <a:t>Rocket </a:t>
            </a:r>
            <a:r>
              <a:rPr lang="en-US" sz="2400" dirty="0"/>
              <a:t>Dockets</a:t>
            </a:r>
          </a:p>
          <a:p>
            <a:pPr marL="182495" indent="0">
              <a:buNone/>
            </a:pPr>
            <a:endParaRPr lang="en-US" sz="1200" dirty="0" smtClean="0"/>
          </a:p>
          <a:p>
            <a:pPr marL="525395" indent="-342900"/>
            <a:r>
              <a:rPr lang="en-US" sz="2400" dirty="0" smtClean="0"/>
              <a:t>DOJ-EOIR Office of Legal Access Programs</a:t>
            </a:r>
            <a:endParaRPr lang="en-US" sz="2400" dirty="0"/>
          </a:p>
          <a:p>
            <a:pPr marL="924602" lvl="1" indent="-342900"/>
            <a:r>
              <a:rPr lang="en-US" sz="2000" dirty="0"/>
              <a:t>Baltimore Representation Initiative for Unaccompanied Children </a:t>
            </a:r>
            <a:endParaRPr lang="en-US" sz="2000" dirty="0" smtClean="0"/>
          </a:p>
          <a:p>
            <a:pPr marL="924602" lvl="1" indent="-342900"/>
            <a:r>
              <a:rPr lang="en-US" sz="2000" dirty="0" smtClean="0"/>
              <a:t>Legal </a:t>
            </a:r>
            <a:r>
              <a:rPr lang="en-US" sz="2000" dirty="0"/>
              <a:t>Orientation Program for Custodians of Unaccompanied Alien </a:t>
            </a:r>
            <a:r>
              <a:rPr lang="en-US" sz="2000" dirty="0" smtClean="0"/>
              <a:t>Children</a:t>
            </a:r>
          </a:p>
          <a:p>
            <a:pPr marL="581702" lvl="1" indent="0">
              <a:buNone/>
            </a:pPr>
            <a:endParaRPr lang="en-US" sz="2000" dirty="0" smtClean="0"/>
          </a:p>
          <a:p>
            <a:pPr marL="456241" lvl="1" indent="0">
              <a:buNone/>
            </a:pPr>
            <a:endParaRPr lang="en-US" sz="5600" dirty="0"/>
          </a:p>
          <a:p>
            <a:pPr marL="1311687" lvl="1" indent="-855448"/>
            <a:endParaRPr lang="en-US" sz="4600" dirty="0"/>
          </a:p>
          <a:p>
            <a:pPr marL="1311687" lvl="1" indent="-855448"/>
            <a:endParaRPr lang="en-US" sz="4600" dirty="0"/>
          </a:p>
          <a:p>
            <a:pPr marL="456241" lvl="1" indent="0">
              <a:buNone/>
            </a:pPr>
            <a:endParaRPr lang="en-US" sz="6400" dirty="0"/>
          </a:p>
          <a:p>
            <a:pPr marL="456241" lvl="1" indent="0">
              <a:buNone/>
            </a:pPr>
            <a:endParaRPr lang="en-US" sz="5600" dirty="0"/>
          </a:p>
          <a:p>
            <a:pPr marL="0" indent="0">
              <a:buNone/>
            </a:pPr>
            <a:endParaRPr lang="en-US" sz="5600" dirty="0"/>
          </a:p>
          <a:p>
            <a:pPr marL="456241" lvl="1" indent="0">
              <a:buNone/>
            </a:pPr>
            <a:endParaRPr lang="en-US" sz="5600" dirty="0"/>
          </a:p>
          <a:p>
            <a:pPr marL="0" indent="0">
              <a:buNone/>
            </a:pPr>
            <a:endParaRPr lang="en-US" sz="5600" dirty="0"/>
          </a:p>
          <a:p>
            <a:pPr lvl="1"/>
            <a:endParaRPr lang="en-US" sz="1200" dirty="0"/>
          </a:p>
          <a:p>
            <a:endParaRPr lang="en-US" sz="3100" dirty="0"/>
          </a:p>
          <a:p>
            <a:pPr marL="0" indent="0">
              <a:buNone/>
            </a:pPr>
            <a:endParaRPr lang="en-US" sz="3100" dirty="0"/>
          </a:p>
          <a:p>
            <a:pPr marL="0" indent="0" algn="ctr">
              <a:buNone/>
            </a:pPr>
            <a:endParaRPr lang="en-US" sz="2600" b="1" dirty="0">
              <a:solidFill>
                <a:srgbClr val="0070C0"/>
              </a:solidFill>
            </a:endParaRPr>
          </a:p>
          <a:p>
            <a:pPr marL="0" indent="0">
              <a:buNone/>
            </a:pPr>
            <a:r>
              <a:rPr lang="en-US" sz="2600" b="1" dirty="0"/>
              <a:t> </a:t>
            </a:r>
            <a:endParaRPr lang="en-US" sz="2600" dirty="0"/>
          </a:p>
          <a:p>
            <a:pPr lvl="2"/>
            <a:endParaRPr lang="en-US" sz="1200" dirty="0"/>
          </a:p>
        </p:txBody>
      </p:sp>
      <p:sp>
        <p:nvSpPr>
          <p:cNvPr id="4" name="Title 3"/>
          <p:cNvSpPr>
            <a:spLocks noGrp="1"/>
          </p:cNvSpPr>
          <p:nvPr>
            <p:ph type="title"/>
          </p:nvPr>
        </p:nvSpPr>
        <p:spPr/>
        <p:txBody>
          <a:bodyPr>
            <a:noAutofit/>
          </a:bodyPr>
          <a:lstStyle/>
          <a:p>
            <a:r>
              <a:rPr lang="en-US" sz="3200" b="1" dirty="0" smtClean="0"/>
              <a:t>U.S. Government Response </a:t>
            </a:r>
            <a:endParaRPr lang="en-US" sz="3200" b="1" dirty="0"/>
          </a:p>
        </p:txBody>
      </p:sp>
      <p:sp>
        <p:nvSpPr>
          <p:cNvPr id="5" name="TextBox 4"/>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34277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10600" cy="3810000"/>
          </a:xfrm>
        </p:spPr>
        <p:txBody>
          <a:bodyPr>
            <a:noAutofit/>
          </a:bodyPr>
          <a:lstStyle/>
          <a:p>
            <a:pPr marL="57034" indent="0">
              <a:buNone/>
            </a:pPr>
            <a:r>
              <a:rPr lang="en-US" sz="2400" b="1" dirty="0" smtClean="0">
                <a:solidFill>
                  <a:schemeClr val="accent1">
                    <a:lumMod val="75000"/>
                  </a:schemeClr>
                </a:solidFill>
              </a:rPr>
              <a:t>Access to Counsel and Immigration Relief Options</a:t>
            </a:r>
          </a:p>
          <a:p>
            <a:pPr marL="57034" indent="0">
              <a:buNone/>
            </a:pPr>
            <a:r>
              <a:rPr lang="en-US" sz="2400" b="1" dirty="0" smtClean="0">
                <a:solidFill>
                  <a:schemeClr val="accent1">
                    <a:lumMod val="75000"/>
                  </a:schemeClr>
                </a:solidFill>
              </a:rPr>
              <a:t>Local Bar Level Efforts</a:t>
            </a:r>
          </a:p>
          <a:p>
            <a:pPr marL="57034" indent="0">
              <a:buNone/>
            </a:pPr>
            <a:endParaRPr lang="en-US" sz="1200" dirty="0" smtClean="0"/>
          </a:p>
          <a:p>
            <a:pPr marL="399934" indent="-342900"/>
            <a:r>
              <a:rPr lang="en-US" sz="2400" dirty="0" smtClean="0"/>
              <a:t>Pro-bono initiatives to address gap in legal representation</a:t>
            </a:r>
          </a:p>
          <a:p>
            <a:pPr marL="57034" indent="0">
              <a:buNone/>
            </a:pPr>
            <a:endParaRPr lang="en-US" sz="1200" dirty="0" smtClean="0"/>
          </a:p>
          <a:p>
            <a:pPr marL="399934" indent="-342900"/>
            <a:r>
              <a:rPr lang="en-US" sz="2400" dirty="0" smtClean="0"/>
              <a:t>Know your Rights presentations in detention </a:t>
            </a:r>
          </a:p>
          <a:p>
            <a:pPr marL="57034" indent="0">
              <a:buNone/>
            </a:pPr>
            <a:endParaRPr lang="en-US" sz="1200" dirty="0" smtClean="0"/>
          </a:p>
          <a:p>
            <a:pPr marL="399934" indent="-342900"/>
            <a:r>
              <a:rPr lang="en-US" sz="2400" dirty="0" smtClean="0"/>
              <a:t>Legal Clinics for families with children while in detention</a:t>
            </a:r>
          </a:p>
          <a:p>
            <a:pPr marL="456241" lvl="1" indent="0">
              <a:buNone/>
            </a:pPr>
            <a:endParaRPr lang="en-US" sz="2400" dirty="0" smtClean="0"/>
          </a:p>
          <a:p>
            <a:pPr marL="456241" lvl="1" indent="0">
              <a:buNone/>
            </a:pPr>
            <a:endParaRPr lang="en-US" sz="5600" dirty="0"/>
          </a:p>
          <a:p>
            <a:pPr marL="0" indent="0">
              <a:buNone/>
            </a:pPr>
            <a:endParaRPr lang="en-US" sz="5600" dirty="0"/>
          </a:p>
          <a:p>
            <a:pPr lvl="1"/>
            <a:endParaRPr lang="en-US" sz="1200" dirty="0"/>
          </a:p>
          <a:p>
            <a:endParaRPr lang="en-US" sz="3100" dirty="0"/>
          </a:p>
          <a:p>
            <a:pPr marL="0" indent="0">
              <a:buNone/>
            </a:pPr>
            <a:endParaRPr lang="en-US" sz="3100" dirty="0"/>
          </a:p>
          <a:p>
            <a:pPr marL="0" indent="0" algn="ctr">
              <a:buNone/>
            </a:pPr>
            <a:endParaRPr lang="en-US" sz="2600" b="1" dirty="0">
              <a:solidFill>
                <a:srgbClr val="0070C0"/>
              </a:solidFill>
            </a:endParaRPr>
          </a:p>
          <a:p>
            <a:pPr marL="0" indent="0">
              <a:buNone/>
            </a:pPr>
            <a:r>
              <a:rPr lang="en-US" sz="2600" b="1" dirty="0"/>
              <a:t> </a:t>
            </a:r>
            <a:endParaRPr lang="en-US" sz="2600" dirty="0"/>
          </a:p>
          <a:p>
            <a:pPr lvl="2"/>
            <a:endParaRPr lang="en-US" sz="1200" dirty="0"/>
          </a:p>
        </p:txBody>
      </p:sp>
      <p:sp>
        <p:nvSpPr>
          <p:cNvPr id="4" name="Title 3"/>
          <p:cNvSpPr>
            <a:spLocks noGrp="1"/>
          </p:cNvSpPr>
          <p:nvPr>
            <p:ph type="title"/>
          </p:nvPr>
        </p:nvSpPr>
        <p:spPr/>
        <p:txBody>
          <a:bodyPr>
            <a:noAutofit/>
          </a:bodyPr>
          <a:lstStyle/>
          <a:p>
            <a:r>
              <a:rPr lang="en-US" sz="3200" b="1" dirty="0" smtClean="0"/>
              <a:t>Legal Community Response </a:t>
            </a:r>
            <a:endParaRPr lang="en-US" sz="3200" b="1" dirty="0"/>
          </a:p>
        </p:txBody>
      </p:sp>
      <p:sp>
        <p:nvSpPr>
          <p:cNvPr id="5" name="TextBox 4"/>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1654127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86800" cy="4572000"/>
          </a:xfrm>
        </p:spPr>
        <p:txBody>
          <a:bodyPr>
            <a:noAutofit/>
          </a:bodyPr>
          <a:lstStyle/>
          <a:p>
            <a:pPr marL="57034" indent="0">
              <a:buNone/>
            </a:pPr>
            <a:r>
              <a:rPr lang="en-US" sz="2400" b="1" dirty="0" smtClean="0">
                <a:solidFill>
                  <a:schemeClr val="accent1">
                    <a:lumMod val="75000"/>
                  </a:schemeClr>
                </a:solidFill>
              </a:rPr>
              <a:t>Access to Counsel and Immigration Relief Options</a:t>
            </a:r>
          </a:p>
          <a:p>
            <a:pPr marL="57034" indent="0">
              <a:buNone/>
            </a:pPr>
            <a:r>
              <a:rPr lang="en-US" sz="2400" b="1" dirty="0" smtClean="0">
                <a:solidFill>
                  <a:schemeClr val="accent1">
                    <a:lumMod val="75000"/>
                  </a:schemeClr>
                </a:solidFill>
              </a:rPr>
              <a:t>National Efforts</a:t>
            </a:r>
            <a:r>
              <a:rPr lang="en-US" sz="2400" b="1" dirty="0" smtClean="0"/>
              <a:t/>
            </a:r>
            <a:br>
              <a:rPr lang="en-US" sz="2400" b="1" dirty="0" smtClean="0"/>
            </a:br>
            <a:endParaRPr lang="en-US" sz="1200" b="1" dirty="0"/>
          </a:p>
          <a:p>
            <a:pPr marL="399934" indent="-342900"/>
            <a:r>
              <a:rPr lang="en-US" sz="2400" b="1" dirty="0" smtClean="0"/>
              <a:t>Fair </a:t>
            </a:r>
            <a:r>
              <a:rPr lang="en-US" sz="2400" b="1" dirty="0"/>
              <a:t>Day in Court for Kids </a:t>
            </a:r>
            <a:r>
              <a:rPr lang="en-US" sz="2400" b="1" dirty="0" smtClean="0"/>
              <a:t>Act</a:t>
            </a:r>
            <a:r>
              <a:rPr lang="en-US" sz="2400" dirty="0" smtClean="0"/>
              <a:t/>
            </a:r>
            <a:br>
              <a:rPr lang="en-US" sz="2400" dirty="0" smtClean="0"/>
            </a:br>
            <a:r>
              <a:rPr lang="en-US" sz="2400" dirty="0" smtClean="0"/>
              <a:t>Provide UACs with </a:t>
            </a:r>
            <a:r>
              <a:rPr lang="en-US" sz="2400" dirty="0"/>
              <a:t>attorneys to guide </a:t>
            </a:r>
            <a:r>
              <a:rPr lang="en-US" sz="2400" dirty="0" smtClean="0"/>
              <a:t>through complicated </a:t>
            </a:r>
            <a:r>
              <a:rPr lang="en-US" sz="2400" dirty="0"/>
              <a:t>immigration court </a:t>
            </a:r>
            <a:r>
              <a:rPr lang="en-US" sz="2400" dirty="0" smtClean="0"/>
              <a:t>process </a:t>
            </a:r>
          </a:p>
          <a:p>
            <a:pPr marL="57034" indent="0">
              <a:buNone/>
            </a:pPr>
            <a:endParaRPr lang="en-US" sz="1200" dirty="0" smtClean="0"/>
          </a:p>
          <a:p>
            <a:pPr marL="399934" indent="-342900"/>
            <a:r>
              <a:rPr lang="en-US" sz="2400" b="1" i="1" dirty="0"/>
              <a:t>F.L.B. v. Lynch </a:t>
            </a:r>
            <a:r>
              <a:rPr lang="en-US" sz="2400" b="1" i="1" dirty="0" smtClean="0"/>
              <a:t/>
            </a:r>
            <a:br>
              <a:rPr lang="en-US" sz="2400" b="1" i="1" dirty="0" smtClean="0"/>
            </a:br>
            <a:r>
              <a:rPr lang="en-US" sz="1600" i="1" dirty="0" smtClean="0"/>
              <a:t>(</a:t>
            </a:r>
            <a:r>
              <a:rPr lang="en-US" sz="1600" i="1" dirty="0"/>
              <a:t>J.E.F.M. v. Holder</a:t>
            </a:r>
            <a:r>
              <a:rPr lang="en-US" sz="1600" dirty="0"/>
              <a:t>), No. 2:14-cv-01026 (W.D. Wash. filed July 9, </a:t>
            </a:r>
            <a:r>
              <a:rPr lang="en-US" sz="1600" dirty="0" smtClean="0"/>
              <a:t>2014)</a:t>
            </a:r>
            <a:br>
              <a:rPr lang="en-US" sz="1600" dirty="0" smtClean="0"/>
            </a:br>
            <a:r>
              <a:rPr lang="en-US" sz="2400" dirty="0" smtClean="0"/>
              <a:t>American </a:t>
            </a:r>
            <a:r>
              <a:rPr lang="en-US" sz="2400" dirty="0"/>
              <a:t>Immigration </a:t>
            </a:r>
            <a:r>
              <a:rPr lang="en-US" sz="2400" dirty="0" smtClean="0"/>
              <a:t>Council et. al. lawsuit </a:t>
            </a:r>
            <a:r>
              <a:rPr lang="en-US" sz="2400" dirty="0"/>
              <a:t>seeking recognition of </a:t>
            </a:r>
            <a:r>
              <a:rPr lang="en-US" sz="2400" dirty="0" smtClean="0"/>
              <a:t>right </a:t>
            </a:r>
            <a:r>
              <a:rPr lang="en-US" sz="2400" dirty="0"/>
              <a:t>to appointed counsel for unrepresented children in immigration </a:t>
            </a:r>
            <a:r>
              <a:rPr lang="en-US" sz="2400" dirty="0" smtClean="0"/>
              <a:t>proceedings</a:t>
            </a:r>
            <a:endParaRPr lang="en-US" sz="2400" dirty="0"/>
          </a:p>
        </p:txBody>
      </p:sp>
      <p:sp>
        <p:nvSpPr>
          <p:cNvPr id="4" name="Title 3"/>
          <p:cNvSpPr>
            <a:spLocks noGrp="1"/>
          </p:cNvSpPr>
          <p:nvPr>
            <p:ph type="title"/>
          </p:nvPr>
        </p:nvSpPr>
        <p:spPr/>
        <p:txBody>
          <a:bodyPr>
            <a:noAutofit/>
          </a:bodyPr>
          <a:lstStyle/>
          <a:p>
            <a:r>
              <a:rPr lang="en-US" sz="3200" b="1" dirty="0" smtClean="0"/>
              <a:t>Legal Community Response </a:t>
            </a:r>
            <a:endParaRPr lang="en-US" sz="3200" b="1" dirty="0"/>
          </a:p>
        </p:txBody>
      </p:sp>
      <p:sp>
        <p:nvSpPr>
          <p:cNvPr id="5" name="TextBox 4"/>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1631223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7696200" cy="2971800"/>
          </a:xfrm>
        </p:spPr>
        <p:txBody>
          <a:bodyPr>
            <a:normAutofit/>
          </a:bodyPr>
          <a:lstStyle/>
          <a:p>
            <a:pPr marL="36959" indent="0" defTabSz="818855">
              <a:spcBef>
                <a:spcPts val="0"/>
              </a:spcBef>
              <a:buNone/>
              <a:tabLst>
                <a:tab pos="293417" algn="l"/>
              </a:tabLst>
            </a:pPr>
            <a:r>
              <a:rPr lang="en-US" b="1" spc="-4" dirty="0">
                <a:solidFill>
                  <a:schemeClr val="accent1">
                    <a:lumMod val="75000"/>
                  </a:schemeClr>
                </a:solidFill>
              </a:rPr>
              <a:t>Part II. </a:t>
            </a:r>
          </a:p>
          <a:p>
            <a:pPr marL="36959" indent="0" defTabSz="818855">
              <a:spcBef>
                <a:spcPts val="0"/>
              </a:spcBef>
              <a:buNone/>
              <a:tabLst>
                <a:tab pos="293417" algn="l"/>
              </a:tabLst>
            </a:pPr>
            <a:r>
              <a:rPr lang="en-US" b="1" spc="-4" dirty="0">
                <a:solidFill>
                  <a:prstClr val="black"/>
                </a:solidFill>
              </a:rPr>
              <a:t>Legal relief options for undocumented children who </a:t>
            </a:r>
            <a:r>
              <a:rPr lang="en-US" b="1" spc="-4" dirty="0" smtClean="0">
                <a:solidFill>
                  <a:prstClr val="black"/>
                </a:solidFill>
              </a:rPr>
              <a:t>experienced </a:t>
            </a:r>
            <a:r>
              <a:rPr lang="en-US" b="1" spc="-4" dirty="0">
                <a:solidFill>
                  <a:prstClr val="black"/>
                </a:solidFill>
              </a:rPr>
              <a:t>neglect, abuse or </a:t>
            </a:r>
            <a:r>
              <a:rPr lang="en-US" b="1" spc="-4" dirty="0" smtClean="0">
                <a:solidFill>
                  <a:prstClr val="black"/>
                </a:solidFill>
              </a:rPr>
              <a:t>abandonment.</a:t>
            </a:r>
            <a:endParaRPr lang="en-US" b="1" spc="-4" dirty="0">
              <a:solidFill>
                <a:prstClr val="black"/>
              </a:solidFill>
            </a:endParaRP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744" y="3581404"/>
            <a:ext cx="20177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3872233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7448" cy="835152"/>
          </a:xfrm>
        </p:spPr>
        <p:txBody>
          <a:bodyPr>
            <a:normAutofit fontScale="90000"/>
          </a:bodyPr>
          <a:lstStyle/>
          <a:p>
            <a:r>
              <a:rPr lang="en-US" sz="3600" b="1" dirty="0"/>
              <a:t>Special Immigrant Juvenile Status (SIJS)</a:t>
            </a:r>
          </a:p>
        </p:txBody>
      </p:sp>
      <p:sp>
        <p:nvSpPr>
          <p:cNvPr id="3" name="Content Placeholder 2"/>
          <p:cNvSpPr>
            <a:spLocks noGrp="1"/>
          </p:cNvSpPr>
          <p:nvPr>
            <p:ph idx="1"/>
          </p:nvPr>
        </p:nvSpPr>
        <p:spPr>
          <a:xfrm>
            <a:off x="609600" y="1371615"/>
            <a:ext cx="7924800" cy="4525963"/>
          </a:xfrm>
        </p:spPr>
        <p:txBody>
          <a:bodyPr>
            <a:normAutofit/>
          </a:bodyPr>
          <a:lstStyle/>
          <a:p>
            <a:pPr marL="0" indent="0">
              <a:buNone/>
            </a:pPr>
            <a:r>
              <a:rPr lang="en-US" sz="2400" b="1" dirty="0">
                <a:solidFill>
                  <a:schemeClr val="accent1">
                    <a:lumMod val="75000"/>
                  </a:schemeClr>
                </a:solidFill>
              </a:rPr>
              <a:t>Two part process regularizes immigration status to protect abandoned, abused or neglected children</a:t>
            </a:r>
            <a:r>
              <a:rPr lang="en-US" sz="2400" b="1" dirty="0">
                <a:solidFill>
                  <a:schemeClr val="accent1"/>
                </a:solidFill>
              </a:rPr>
              <a:t/>
            </a:r>
            <a:br>
              <a:rPr lang="en-US" sz="2400" b="1" dirty="0">
                <a:solidFill>
                  <a:schemeClr val="accent1"/>
                </a:solidFill>
              </a:rPr>
            </a:br>
            <a:endParaRPr lang="en-US" sz="2400" b="1" dirty="0">
              <a:solidFill>
                <a:schemeClr val="accent1"/>
              </a:solidFill>
            </a:endParaRPr>
          </a:p>
          <a:p>
            <a:pPr marL="457200" indent="-457200">
              <a:buFont typeface="+mj-lt"/>
              <a:buAutoNum type="arabicPeriod"/>
            </a:pPr>
            <a:r>
              <a:rPr lang="en-US" sz="2400" dirty="0" smtClean="0"/>
              <a:t>Pursuant </a:t>
            </a:r>
            <a:r>
              <a:rPr lang="en-US" sz="2400" dirty="0"/>
              <a:t>to guardianship or child abuse/neglect </a:t>
            </a:r>
            <a:r>
              <a:rPr lang="en-US" sz="2400" dirty="0" smtClean="0"/>
              <a:t>proceeding</a:t>
            </a:r>
            <a:r>
              <a:rPr lang="en-US" sz="2400" dirty="0"/>
              <a:t>, state court makes specific findings </a:t>
            </a:r>
            <a:br>
              <a:rPr lang="en-US" sz="2400" dirty="0"/>
            </a:br>
            <a:r>
              <a:rPr lang="en-US" sz="2400" dirty="0" smtClean="0"/>
              <a:t>as </a:t>
            </a:r>
            <a:r>
              <a:rPr lang="en-US" sz="2400" dirty="0"/>
              <a:t>to immigrant child</a:t>
            </a:r>
            <a:br>
              <a:rPr lang="en-US" sz="2400" dirty="0"/>
            </a:br>
            <a:endParaRPr lang="en-US" sz="2400" dirty="0"/>
          </a:p>
          <a:p>
            <a:pPr marL="457200" indent="-457200">
              <a:buFont typeface="+mj-lt"/>
              <a:buAutoNum type="arabicPeriod"/>
            </a:pPr>
            <a:r>
              <a:rPr lang="en-US" sz="2400" dirty="0" smtClean="0"/>
              <a:t>Child </a:t>
            </a:r>
            <a:r>
              <a:rPr lang="en-US" sz="2400" dirty="0"/>
              <a:t>uses state court order to apply for federal </a:t>
            </a:r>
            <a:r>
              <a:rPr lang="en-US" sz="2400" dirty="0" smtClean="0"/>
              <a:t/>
            </a:r>
            <a:br>
              <a:rPr lang="en-US" sz="2400" dirty="0" smtClean="0"/>
            </a:br>
            <a:r>
              <a:rPr lang="en-US" sz="2400" dirty="0" smtClean="0"/>
              <a:t>SIJS </a:t>
            </a:r>
            <a:r>
              <a:rPr lang="en-US" sz="2400" dirty="0"/>
              <a:t>protection</a:t>
            </a:r>
          </a:p>
        </p:txBody>
      </p:sp>
      <p:sp>
        <p:nvSpPr>
          <p:cNvPr id="4" name="TextBox 3"/>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358720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7448" cy="835152"/>
          </a:xfrm>
        </p:spPr>
        <p:txBody>
          <a:bodyPr>
            <a:normAutofit/>
          </a:bodyPr>
          <a:lstStyle/>
          <a:p>
            <a:r>
              <a:rPr lang="en-US" sz="3600" b="1" dirty="0"/>
              <a:t>SIJS</a:t>
            </a:r>
          </a:p>
        </p:txBody>
      </p:sp>
      <p:sp>
        <p:nvSpPr>
          <p:cNvPr id="3" name="Content Placeholder 2"/>
          <p:cNvSpPr>
            <a:spLocks noGrp="1"/>
          </p:cNvSpPr>
          <p:nvPr>
            <p:ph idx="1"/>
          </p:nvPr>
        </p:nvSpPr>
        <p:spPr>
          <a:xfrm>
            <a:off x="443330" y="1341437"/>
            <a:ext cx="8700670" cy="3230563"/>
          </a:xfrm>
        </p:spPr>
        <p:txBody>
          <a:bodyPr>
            <a:normAutofit/>
          </a:bodyPr>
          <a:lstStyle/>
          <a:p>
            <a:pPr marL="0" indent="0">
              <a:buNone/>
            </a:pPr>
            <a:r>
              <a:rPr lang="en-US" sz="2400" b="1" dirty="0">
                <a:solidFill>
                  <a:schemeClr val="accent1">
                    <a:lumMod val="75000"/>
                  </a:schemeClr>
                </a:solidFill>
              </a:rPr>
              <a:t>Important!</a:t>
            </a:r>
            <a:r>
              <a:rPr lang="en-US" sz="2400" b="1" dirty="0">
                <a:solidFill>
                  <a:srgbClr val="C00000"/>
                </a:solidFill>
              </a:rPr>
              <a:t/>
            </a:r>
            <a:br>
              <a:rPr lang="en-US" sz="2400" b="1" dirty="0">
                <a:solidFill>
                  <a:srgbClr val="C00000"/>
                </a:solidFill>
              </a:rPr>
            </a:br>
            <a:endParaRPr lang="en-US" sz="1200" b="1" dirty="0">
              <a:solidFill>
                <a:srgbClr val="C00000"/>
              </a:solidFill>
            </a:endParaRPr>
          </a:p>
          <a:p>
            <a:r>
              <a:rPr lang="en-US" sz="2400" b="1" dirty="0"/>
              <a:t>State court order does not grant </a:t>
            </a:r>
            <a:r>
              <a:rPr lang="en-US" sz="2400" b="1" dirty="0" smtClean="0"/>
              <a:t>immigration </a:t>
            </a:r>
            <a:r>
              <a:rPr lang="en-US" sz="2400" b="1" dirty="0"/>
              <a:t>benefit </a:t>
            </a:r>
            <a:r>
              <a:rPr lang="en-US" sz="2400" dirty="0"/>
              <a:t/>
            </a:r>
            <a:br>
              <a:rPr lang="en-US" sz="2400" dirty="0"/>
            </a:br>
            <a:r>
              <a:rPr lang="en-US" sz="2400" dirty="0"/>
              <a:t>(prerequisite allows child to apply for benefit)</a:t>
            </a:r>
          </a:p>
          <a:p>
            <a:pPr marL="0" indent="0">
              <a:buNone/>
            </a:pPr>
            <a:endParaRPr lang="en-US" sz="1200" dirty="0"/>
          </a:p>
          <a:p>
            <a:r>
              <a:rPr lang="en-US" sz="2400" b="1" dirty="0"/>
              <a:t>SIJS cannot be </a:t>
            </a:r>
            <a:r>
              <a:rPr lang="en-US" sz="2400" b="1" dirty="0" smtClean="0"/>
              <a:t>obtained solely to </a:t>
            </a:r>
            <a:r>
              <a:rPr lang="en-US" sz="2400" b="1" dirty="0"/>
              <a:t>avoid removal </a:t>
            </a:r>
            <a:r>
              <a:rPr lang="en-US" sz="2400" b="1" dirty="0" smtClean="0"/>
              <a:t/>
            </a:r>
            <a:br>
              <a:rPr lang="en-US" sz="2400" b="1" dirty="0" smtClean="0"/>
            </a:br>
            <a:r>
              <a:rPr lang="en-US" sz="2400" b="1" dirty="0" smtClean="0"/>
              <a:t>from </a:t>
            </a:r>
            <a:r>
              <a:rPr lang="en-US" sz="2400" b="1" dirty="0"/>
              <a:t>U.S. </a:t>
            </a:r>
          </a:p>
          <a:p>
            <a:endParaRPr lang="en-US" dirty="0"/>
          </a:p>
        </p:txBody>
      </p:sp>
      <p:sp>
        <p:nvSpPr>
          <p:cNvPr id="4" name="TextBox 3"/>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881"/>
          <a:stretch/>
        </p:blipFill>
        <p:spPr bwMode="auto">
          <a:xfrm>
            <a:off x="5715015" y="4011930"/>
            <a:ext cx="3214255" cy="217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738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a:t>Eligibility for SIJS</a:t>
            </a:r>
          </a:p>
        </p:txBody>
      </p:sp>
      <p:sp>
        <p:nvSpPr>
          <p:cNvPr id="3" name="Content Placeholder 2"/>
          <p:cNvSpPr>
            <a:spLocks noGrp="1"/>
          </p:cNvSpPr>
          <p:nvPr>
            <p:ph idx="1"/>
          </p:nvPr>
        </p:nvSpPr>
        <p:spPr>
          <a:xfrm>
            <a:off x="685800" y="1371600"/>
            <a:ext cx="8001000" cy="4419600"/>
          </a:xfrm>
        </p:spPr>
        <p:txBody>
          <a:bodyPr>
            <a:normAutofit fontScale="25000" lnSpcReduction="20000"/>
          </a:bodyPr>
          <a:lstStyle/>
          <a:p>
            <a:pPr marL="0" indent="0">
              <a:spcBef>
                <a:spcPts val="0"/>
              </a:spcBef>
              <a:buNone/>
              <a:tabLst>
                <a:tab pos="456400" algn="l"/>
              </a:tabLst>
            </a:pPr>
            <a:r>
              <a:rPr lang="en-US" sz="9600" b="1" dirty="0">
                <a:solidFill>
                  <a:schemeClr val="accent1">
                    <a:lumMod val="75000"/>
                  </a:schemeClr>
                </a:solidFill>
                <a:ea typeface="Times New Roman"/>
              </a:rPr>
              <a:t>All of these must be </a:t>
            </a:r>
            <a:r>
              <a:rPr lang="en-US" sz="9600" b="1" dirty="0" smtClean="0">
                <a:solidFill>
                  <a:schemeClr val="accent1">
                    <a:lumMod val="75000"/>
                  </a:schemeClr>
                </a:solidFill>
                <a:ea typeface="Times New Roman"/>
              </a:rPr>
              <a:t>true</a:t>
            </a:r>
            <a:endParaRPr lang="en-US" sz="9600" b="1" dirty="0">
              <a:solidFill>
                <a:schemeClr val="accent1">
                  <a:lumMod val="75000"/>
                </a:schemeClr>
              </a:solidFill>
              <a:ea typeface="Times New Roman"/>
            </a:endParaRPr>
          </a:p>
          <a:p>
            <a:pPr>
              <a:spcBef>
                <a:spcPts val="0"/>
              </a:spcBef>
              <a:tabLst>
                <a:tab pos="456400" algn="l"/>
              </a:tabLst>
            </a:pPr>
            <a:endParaRPr lang="en-US" sz="9600" dirty="0">
              <a:ea typeface="Times New Roman"/>
            </a:endParaRPr>
          </a:p>
          <a:p>
            <a:pPr>
              <a:spcBef>
                <a:spcPts val="0"/>
              </a:spcBef>
              <a:tabLst>
                <a:tab pos="456400" algn="l"/>
              </a:tabLst>
            </a:pPr>
            <a:r>
              <a:rPr lang="en-US" sz="9600" dirty="0">
                <a:ea typeface="Times New Roman"/>
              </a:rPr>
              <a:t>Under age twenty-one</a:t>
            </a:r>
          </a:p>
          <a:p>
            <a:pPr marL="0" indent="0">
              <a:spcBef>
                <a:spcPts val="0"/>
              </a:spcBef>
              <a:buNone/>
              <a:tabLst>
                <a:tab pos="456400" algn="l"/>
              </a:tabLst>
            </a:pPr>
            <a:endParaRPr lang="en-US" sz="9600" b="1" dirty="0">
              <a:ea typeface="Times New Roman"/>
            </a:endParaRPr>
          </a:p>
          <a:p>
            <a:pPr>
              <a:spcBef>
                <a:spcPts val="0"/>
              </a:spcBef>
              <a:tabLst>
                <a:tab pos="456400" algn="l"/>
              </a:tabLst>
            </a:pPr>
            <a:r>
              <a:rPr lang="en-US" sz="9600" dirty="0">
                <a:ea typeface="Times New Roman"/>
              </a:rPr>
              <a:t>Unmarried</a:t>
            </a:r>
            <a:br>
              <a:rPr lang="en-US" sz="9600" dirty="0">
                <a:ea typeface="Times New Roman"/>
              </a:rPr>
            </a:br>
            <a:endParaRPr lang="en-US" sz="9600" dirty="0">
              <a:ea typeface="Times New Roman"/>
            </a:endParaRPr>
          </a:p>
          <a:p>
            <a:pPr>
              <a:spcBef>
                <a:spcPts val="0"/>
              </a:spcBef>
              <a:tabLst>
                <a:tab pos="456400" algn="l"/>
              </a:tabLst>
            </a:pPr>
            <a:r>
              <a:rPr lang="en-US" sz="9600" dirty="0">
                <a:ea typeface="Times New Roman"/>
              </a:rPr>
              <a:t>Dependent upon court or in custody of state </a:t>
            </a:r>
            <a:r>
              <a:rPr lang="en-US" sz="9600" dirty="0" smtClean="0">
                <a:ea typeface="Times New Roman"/>
              </a:rPr>
              <a:t>agency</a:t>
            </a:r>
            <a:br>
              <a:rPr lang="en-US" sz="9600" dirty="0" smtClean="0">
                <a:ea typeface="Times New Roman"/>
              </a:rPr>
            </a:br>
            <a:endParaRPr lang="en-US" sz="9600" dirty="0">
              <a:ea typeface="Times New Roman"/>
            </a:endParaRPr>
          </a:p>
          <a:p>
            <a:pPr>
              <a:spcBef>
                <a:spcPts val="0"/>
              </a:spcBef>
              <a:tabLst>
                <a:tab pos="456400" algn="l"/>
              </a:tabLst>
            </a:pPr>
            <a:r>
              <a:rPr lang="en-US" sz="9600" dirty="0">
                <a:ea typeface="Times New Roman"/>
              </a:rPr>
              <a:t>Returning to live with </a:t>
            </a:r>
            <a:r>
              <a:rPr lang="en-US" sz="9600" b="1" dirty="0" smtClean="0">
                <a:solidFill>
                  <a:srgbClr val="C00000"/>
                </a:solidFill>
                <a:ea typeface="Times New Roman"/>
              </a:rPr>
              <a:t>one</a:t>
            </a:r>
            <a:r>
              <a:rPr lang="en-US" sz="9600" dirty="0" smtClean="0">
                <a:ea typeface="Times New Roman"/>
              </a:rPr>
              <a:t> or both parents not </a:t>
            </a:r>
            <a:r>
              <a:rPr lang="en-US" sz="9600" dirty="0">
                <a:ea typeface="Times New Roman"/>
              </a:rPr>
              <a:t>viable </a:t>
            </a:r>
            <a:r>
              <a:rPr lang="en-US" sz="9600" dirty="0" smtClean="0">
                <a:ea typeface="Times New Roman"/>
              </a:rPr>
              <a:t>due to abuse</a:t>
            </a:r>
            <a:r>
              <a:rPr lang="en-US" sz="9600" dirty="0">
                <a:ea typeface="Times New Roman"/>
              </a:rPr>
              <a:t>, neglect, </a:t>
            </a:r>
            <a:r>
              <a:rPr lang="en-US" sz="9600" dirty="0" smtClean="0">
                <a:ea typeface="Times New Roman"/>
              </a:rPr>
              <a:t>abandonment</a:t>
            </a:r>
            <a:br>
              <a:rPr lang="en-US" sz="9600" dirty="0" smtClean="0">
                <a:ea typeface="Times New Roman"/>
              </a:rPr>
            </a:br>
            <a:endParaRPr lang="en-US" sz="9600" dirty="0">
              <a:ea typeface="Times New Roman"/>
            </a:endParaRPr>
          </a:p>
          <a:p>
            <a:pPr>
              <a:spcBef>
                <a:spcPts val="0"/>
              </a:spcBef>
              <a:tabLst>
                <a:tab pos="456400" algn="l"/>
              </a:tabLst>
            </a:pPr>
            <a:r>
              <a:rPr lang="en-US" sz="9600" dirty="0">
                <a:ea typeface="Times New Roman"/>
              </a:rPr>
              <a:t>Not in best </a:t>
            </a:r>
            <a:r>
              <a:rPr lang="en-US" sz="9600" dirty="0" smtClean="0">
                <a:ea typeface="Times New Roman"/>
              </a:rPr>
              <a:t>interest </a:t>
            </a:r>
            <a:r>
              <a:rPr lang="en-US" sz="9600" dirty="0">
                <a:ea typeface="Times New Roman"/>
              </a:rPr>
              <a:t>to </a:t>
            </a:r>
            <a:r>
              <a:rPr lang="en-US" sz="9600" dirty="0" smtClean="0">
                <a:ea typeface="Times New Roman"/>
              </a:rPr>
              <a:t>return </a:t>
            </a:r>
            <a:r>
              <a:rPr lang="en-US" sz="9600" dirty="0">
                <a:ea typeface="Times New Roman"/>
              </a:rPr>
              <a:t>to country of origin</a:t>
            </a:r>
          </a:p>
          <a:p>
            <a:pPr marL="0" indent="0">
              <a:spcBef>
                <a:spcPts val="0"/>
              </a:spcBef>
              <a:buNone/>
              <a:tabLst>
                <a:tab pos="456400" algn="l"/>
              </a:tabLst>
            </a:pPr>
            <a:r>
              <a:rPr lang="en-US" sz="4800" dirty="0">
                <a:ea typeface="Times New Roman"/>
              </a:rPr>
              <a:t>        </a:t>
            </a:r>
          </a:p>
          <a:p>
            <a:pPr marL="0" indent="0">
              <a:spcBef>
                <a:spcPts val="0"/>
              </a:spcBef>
              <a:buNone/>
              <a:tabLst>
                <a:tab pos="456400" algn="l"/>
              </a:tabLst>
            </a:pPr>
            <a:endParaRPr lang="en-US" sz="4800" dirty="0">
              <a:ea typeface="Times New Roman"/>
            </a:endParaRPr>
          </a:p>
          <a:p>
            <a:endParaRPr lang="en-US" sz="4800" dirty="0"/>
          </a:p>
          <a:p>
            <a:endParaRPr lang="en-US" dirty="0"/>
          </a:p>
        </p:txBody>
      </p:sp>
      <p:sp>
        <p:nvSpPr>
          <p:cNvPr id="4" name="TextBox 3"/>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3531611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12"/>
          </p:nvPr>
        </p:nvSpPr>
        <p:spPr>
          <a:xfrm>
            <a:off x="6553200" y="6481204"/>
            <a:ext cx="2133600" cy="115416"/>
          </a:xfrm>
          <a:prstGeom prst="rect">
            <a:avLst/>
          </a:prstGeom>
        </p:spPr>
        <p:txBody>
          <a:bodyPr vert="horz" wrap="square" lIns="0" tIns="0" rIns="0" bIns="0" rtlCol="0">
            <a:spAutoFit/>
          </a:bodyPr>
          <a:lstStyle/>
          <a:p>
            <a:pPr marL="22789">
              <a:lnSpc>
                <a:spcPts val="942"/>
              </a:lnSpc>
            </a:pPr>
            <a:fld id="{81D60167-4931-47E6-BA6A-407CBD079E47}" type="slidenum">
              <a:rPr dirty="0"/>
              <a:pPr marL="22789">
                <a:lnSpc>
                  <a:spcPts val="942"/>
                </a:lnSpc>
              </a:pPr>
              <a:t>29</a:t>
            </a:fld>
            <a:endParaRPr dirty="0"/>
          </a:p>
        </p:txBody>
      </p:sp>
      <p:sp>
        <p:nvSpPr>
          <p:cNvPr id="4" name="object 4"/>
          <p:cNvSpPr txBox="1">
            <a:spLocks noGrp="1"/>
          </p:cNvSpPr>
          <p:nvPr>
            <p:ph type="title" idx="4294967295"/>
          </p:nvPr>
        </p:nvSpPr>
        <p:spPr>
          <a:xfrm>
            <a:off x="-277091" y="287835"/>
            <a:ext cx="9005455" cy="530641"/>
          </a:xfrm>
          <a:prstGeom prst="rect">
            <a:avLst/>
          </a:prstGeom>
        </p:spPr>
        <p:txBody>
          <a:bodyPr vert="horz" wrap="square" lIns="0" tIns="37829" rIns="0" bIns="0" rtlCol="0">
            <a:spAutoFit/>
          </a:bodyPr>
          <a:lstStyle/>
          <a:p>
            <a:pPr marL="736642"/>
            <a:r>
              <a:rPr sz="3200" b="1" spc="-13" dirty="0"/>
              <a:t>Statutory</a:t>
            </a:r>
            <a:r>
              <a:rPr sz="3200" b="1" spc="-81" dirty="0"/>
              <a:t> </a:t>
            </a:r>
            <a:r>
              <a:rPr sz="3200" b="1" dirty="0"/>
              <a:t>Authority</a:t>
            </a:r>
          </a:p>
        </p:txBody>
      </p:sp>
      <p:sp>
        <p:nvSpPr>
          <p:cNvPr id="5" name="object 5"/>
          <p:cNvSpPr txBox="1"/>
          <p:nvPr/>
        </p:nvSpPr>
        <p:spPr>
          <a:xfrm>
            <a:off x="625766" y="1342017"/>
            <a:ext cx="8365834" cy="3089051"/>
          </a:xfrm>
          <a:prstGeom prst="rect">
            <a:avLst/>
          </a:prstGeom>
        </p:spPr>
        <p:txBody>
          <a:bodyPr vert="horz" wrap="square" lIns="0" tIns="0" rIns="0" bIns="0" rtlCol="0">
            <a:spAutoFit/>
          </a:bodyPr>
          <a:lstStyle/>
          <a:p>
            <a:pPr marL="354295" marR="117931" indent="-342900">
              <a:lnSpc>
                <a:spcPct val="120000"/>
              </a:lnSpc>
              <a:buFont typeface="Arial" panose="020B0604020202020204" pitchFamily="34" charset="0"/>
              <a:buChar char="•"/>
              <a:tabLst>
                <a:tab pos="524139" algn="l"/>
              </a:tabLst>
            </a:pPr>
            <a:r>
              <a:rPr sz="2200" spc="-13" dirty="0" smtClean="0">
                <a:latin typeface="Arial" panose="020B0604020202020204" pitchFamily="34" charset="0"/>
                <a:cs typeface="Arial" panose="020B0604020202020204" pitchFamily="34" charset="0"/>
              </a:rPr>
              <a:t>Immigration </a:t>
            </a:r>
            <a:r>
              <a:rPr sz="2200" dirty="0">
                <a:latin typeface="Arial" panose="020B0604020202020204" pitchFamily="34" charset="0"/>
                <a:cs typeface="Arial" panose="020B0604020202020204" pitchFamily="34" charset="0"/>
              </a:rPr>
              <a:t>and </a:t>
            </a:r>
            <a:r>
              <a:rPr sz="2200" spc="-4" dirty="0">
                <a:latin typeface="Arial" panose="020B0604020202020204" pitchFamily="34" charset="0"/>
                <a:cs typeface="Arial" panose="020B0604020202020204" pitchFamily="34" charset="0"/>
              </a:rPr>
              <a:t>Nationality Act </a:t>
            </a:r>
            <a:r>
              <a:rPr lang="en-US" sz="2200" spc="-13" dirty="0">
                <a:latin typeface="Arial" panose="020B0604020202020204" pitchFamily="34" charset="0"/>
                <a:cs typeface="Arial" panose="020B0604020202020204" pitchFamily="34" charset="0"/>
              </a:rPr>
              <a:t/>
            </a:r>
            <a:br>
              <a:rPr lang="en-US" sz="2200" spc="-13" dirty="0">
                <a:latin typeface="Arial" panose="020B0604020202020204" pitchFamily="34" charset="0"/>
                <a:cs typeface="Arial" panose="020B0604020202020204" pitchFamily="34" charset="0"/>
              </a:rPr>
            </a:br>
            <a:r>
              <a:rPr sz="1600" dirty="0" smtClean="0">
                <a:latin typeface="Arial" panose="020B0604020202020204" pitchFamily="34" charset="0"/>
                <a:cs typeface="Arial" panose="020B0604020202020204" pitchFamily="34" charset="0"/>
              </a:rPr>
              <a:t>§ </a:t>
            </a:r>
            <a:r>
              <a:rPr sz="1600" spc="-4" dirty="0">
                <a:latin typeface="Arial" panose="020B0604020202020204" pitchFamily="34" charset="0"/>
                <a:cs typeface="Arial" panose="020B0604020202020204" pitchFamily="34" charset="0"/>
              </a:rPr>
              <a:t>101(a)(27)(J), </a:t>
            </a:r>
            <a:r>
              <a:rPr sz="1600" spc="-4" dirty="0" smtClean="0">
                <a:latin typeface="Arial" panose="020B0604020202020204" pitchFamily="34" charset="0"/>
                <a:cs typeface="Arial" panose="020B0604020202020204" pitchFamily="34" charset="0"/>
              </a:rPr>
              <a:t>codified </a:t>
            </a:r>
            <a:r>
              <a:rPr sz="1600" spc="-13" dirty="0" smtClean="0">
                <a:latin typeface="Arial" panose="020B0604020202020204" pitchFamily="34" charset="0"/>
                <a:cs typeface="Arial" panose="020B0604020202020204" pitchFamily="34" charset="0"/>
              </a:rPr>
              <a:t>at </a:t>
            </a:r>
            <a:r>
              <a:rPr sz="1600" dirty="0">
                <a:latin typeface="Arial" panose="020B0604020202020204" pitchFamily="34" charset="0"/>
                <a:cs typeface="Arial" panose="020B0604020202020204" pitchFamily="34" charset="0"/>
              </a:rPr>
              <a:t>8 USC §</a:t>
            </a:r>
            <a:r>
              <a:rPr sz="1600" spc="-112" dirty="0">
                <a:latin typeface="Arial" panose="020B0604020202020204" pitchFamily="34" charset="0"/>
                <a:cs typeface="Arial" panose="020B0604020202020204" pitchFamily="34" charset="0"/>
              </a:rPr>
              <a:t> </a:t>
            </a:r>
            <a:r>
              <a:rPr sz="1600" spc="-4" dirty="0">
                <a:latin typeface="Arial" panose="020B0604020202020204" pitchFamily="34" charset="0"/>
                <a:cs typeface="Arial" panose="020B0604020202020204" pitchFamily="34" charset="0"/>
              </a:rPr>
              <a:t>1101(a)(27)(J</a:t>
            </a:r>
            <a:r>
              <a:rPr sz="1600" spc="-4" dirty="0" smtClean="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marL="354295" marR="4559" indent="-342900">
              <a:lnSpc>
                <a:spcPct val="120000"/>
              </a:lnSpc>
              <a:spcBef>
                <a:spcPts val="1054"/>
              </a:spcBef>
              <a:buFont typeface="Arial" panose="020B0604020202020204" pitchFamily="34" charset="0"/>
              <a:buChar char="•"/>
              <a:tabLst>
                <a:tab pos="524139" algn="l"/>
              </a:tabLst>
            </a:pPr>
            <a:r>
              <a:rPr lang="en-US" sz="2200" spc="-4" dirty="0">
                <a:latin typeface="Arial" panose="020B0604020202020204" pitchFamily="34" charset="0"/>
                <a:cs typeface="Arial" panose="020B0604020202020204" pitchFamily="34" charset="0"/>
              </a:rPr>
              <a:t>S</a:t>
            </a:r>
            <a:r>
              <a:rPr sz="2200" spc="-18" dirty="0" smtClean="0">
                <a:latin typeface="Arial" panose="020B0604020202020204" pitchFamily="34" charset="0"/>
                <a:cs typeface="Arial" panose="020B0604020202020204" pitchFamily="34" charset="0"/>
              </a:rPr>
              <a:t>tatute </a:t>
            </a:r>
            <a:r>
              <a:rPr sz="2200" spc="-9" dirty="0" smtClean="0">
                <a:latin typeface="Arial" panose="020B0604020202020204" pitchFamily="34" charset="0"/>
                <a:cs typeface="Arial" panose="020B0604020202020204" pitchFamily="34" charset="0"/>
              </a:rPr>
              <a:t>implemented </a:t>
            </a:r>
            <a:r>
              <a:rPr sz="2200" spc="-9" dirty="0">
                <a:latin typeface="Arial" panose="020B0604020202020204" pitchFamily="34" charset="0"/>
                <a:cs typeface="Arial" panose="020B0604020202020204" pitchFamily="34" charset="0"/>
              </a:rPr>
              <a:t>by </a:t>
            </a:r>
            <a:r>
              <a:rPr sz="2200" spc="-13" dirty="0">
                <a:latin typeface="Arial" panose="020B0604020202020204" pitchFamily="34" charset="0"/>
                <a:cs typeface="Arial" panose="020B0604020202020204" pitchFamily="34" charset="0"/>
              </a:rPr>
              <a:t>standards </a:t>
            </a:r>
            <a:r>
              <a:rPr sz="2200" dirty="0" smtClean="0">
                <a:latin typeface="Arial" panose="020B0604020202020204" pitchFamily="34" charset="0"/>
                <a:cs typeface="Arial" panose="020B0604020202020204" pitchFamily="34" charset="0"/>
              </a:rPr>
              <a:t>in </a:t>
            </a:r>
            <a:r>
              <a:rPr sz="2200" spc="-18" dirty="0" smtClean="0">
                <a:latin typeface="Arial" panose="020B0604020202020204" pitchFamily="34" charset="0"/>
                <a:cs typeface="Arial" panose="020B0604020202020204" pitchFamily="34" charset="0"/>
              </a:rPr>
              <a:t>federal </a:t>
            </a:r>
            <a:r>
              <a:rPr sz="2200" spc="-9" dirty="0" smtClean="0">
                <a:latin typeface="Arial" panose="020B0604020202020204" pitchFamily="34" charset="0"/>
                <a:cs typeface="Arial" panose="020B0604020202020204" pitchFamily="34" charset="0"/>
              </a:rPr>
              <a:t>regulations</a:t>
            </a:r>
            <a:r>
              <a:rPr lang="en-US" sz="2200" spc="-9" dirty="0" smtClean="0">
                <a:latin typeface="Arial" panose="020B0604020202020204" pitchFamily="34" charset="0"/>
                <a:cs typeface="Arial" panose="020B0604020202020204" pitchFamily="34" charset="0"/>
              </a:rPr>
              <a:t/>
            </a:r>
            <a:br>
              <a:rPr lang="en-US" sz="2200" spc="-9" dirty="0" smtClean="0">
                <a:latin typeface="Arial" panose="020B0604020202020204" pitchFamily="34" charset="0"/>
                <a:cs typeface="Arial" panose="020B0604020202020204" pitchFamily="34" charset="0"/>
              </a:rPr>
            </a:br>
            <a:r>
              <a:rPr sz="1600" spc="-4" dirty="0" smtClean="0">
                <a:latin typeface="Arial" panose="020B0604020202020204" pitchFamily="34" charset="0"/>
                <a:cs typeface="Arial" panose="020B0604020202020204" pitchFamily="34" charset="0"/>
              </a:rPr>
              <a:t>Code </a:t>
            </a:r>
            <a:r>
              <a:rPr sz="1600" spc="-4" dirty="0">
                <a:latin typeface="Arial" panose="020B0604020202020204" pitchFamily="34" charset="0"/>
                <a:cs typeface="Arial" panose="020B0604020202020204" pitchFamily="34" charset="0"/>
              </a:rPr>
              <a:t>of </a:t>
            </a:r>
            <a:r>
              <a:rPr sz="1600" spc="-13" dirty="0">
                <a:latin typeface="Arial" panose="020B0604020202020204" pitchFamily="34" charset="0"/>
                <a:cs typeface="Arial" panose="020B0604020202020204" pitchFamily="34" charset="0"/>
              </a:rPr>
              <a:t>Federal </a:t>
            </a:r>
            <a:r>
              <a:rPr sz="1600" spc="-9" dirty="0">
                <a:latin typeface="Arial" panose="020B0604020202020204" pitchFamily="34" charset="0"/>
                <a:cs typeface="Arial" panose="020B0604020202020204" pitchFamily="34" charset="0"/>
              </a:rPr>
              <a:t>Regulation </a:t>
            </a:r>
            <a:r>
              <a:rPr sz="1600" spc="-13" dirty="0">
                <a:latin typeface="Arial" panose="020B0604020202020204" pitchFamily="34" charset="0"/>
                <a:cs typeface="Arial" panose="020B0604020202020204" pitchFamily="34" charset="0"/>
              </a:rPr>
              <a:t>at </a:t>
            </a:r>
            <a:r>
              <a:rPr sz="1600" dirty="0">
                <a:latin typeface="Arial" panose="020B0604020202020204" pitchFamily="34" charset="0"/>
                <a:cs typeface="Arial" panose="020B0604020202020204" pitchFamily="34" charset="0"/>
              </a:rPr>
              <a:t>8 </a:t>
            </a:r>
            <a:r>
              <a:rPr sz="1600" spc="-4" dirty="0" smtClean="0">
                <a:latin typeface="Arial" panose="020B0604020202020204" pitchFamily="34" charset="0"/>
                <a:cs typeface="Arial" panose="020B0604020202020204" pitchFamily="34" charset="0"/>
              </a:rPr>
              <a:t>CFR </a:t>
            </a:r>
            <a:r>
              <a:rPr sz="1600" dirty="0">
                <a:latin typeface="Arial" panose="020B0604020202020204" pitchFamily="34" charset="0"/>
                <a:cs typeface="Arial" panose="020B0604020202020204" pitchFamily="34" charset="0"/>
              </a:rPr>
              <a:t>§</a:t>
            </a:r>
            <a:r>
              <a:rPr sz="1600" spc="-94" dirty="0">
                <a:latin typeface="Arial" panose="020B0604020202020204" pitchFamily="34" charset="0"/>
                <a:cs typeface="Arial" panose="020B0604020202020204" pitchFamily="34" charset="0"/>
              </a:rPr>
              <a:t> </a:t>
            </a:r>
            <a:r>
              <a:rPr sz="1600" spc="-4" dirty="0" smtClean="0">
                <a:latin typeface="Arial" panose="020B0604020202020204" pitchFamily="34" charset="0"/>
                <a:cs typeface="Arial" panose="020B0604020202020204" pitchFamily="34" charset="0"/>
              </a:rPr>
              <a:t>204.11</a:t>
            </a:r>
            <a:endParaRPr lang="en-US" sz="1600" dirty="0" smtClean="0">
              <a:latin typeface="Arial" panose="020B0604020202020204" pitchFamily="34" charset="0"/>
              <a:cs typeface="Arial" panose="020B0604020202020204" pitchFamily="34" charset="0"/>
            </a:endParaRPr>
          </a:p>
          <a:p>
            <a:pPr marL="354295" marR="4559" indent="-342900">
              <a:lnSpc>
                <a:spcPct val="120000"/>
              </a:lnSpc>
              <a:spcBef>
                <a:spcPts val="1054"/>
              </a:spcBef>
              <a:buFont typeface="Arial" panose="020B0604020202020204" pitchFamily="34" charset="0"/>
              <a:buChar char="•"/>
              <a:tabLst>
                <a:tab pos="524139" algn="l"/>
              </a:tabLst>
            </a:pPr>
            <a:r>
              <a:rPr lang="en-US" sz="2200" b="1" dirty="0" smtClean="0">
                <a:latin typeface="Arial" panose="020B0604020202020204" pitchFamily="34" charset="0"/>
                <a:cs typeface="Arial" panose="020B0604020202020204" pitchFamily="34" charset="0"/>
              </a:rPr>
              <a:t>R</a:t>
            </a:r>
            <a:r>
              <a:rPr sz="2200" b="1" spc="-9" dirty="0" smtClean="0">
                <a:latin typeface="Arial" panose="020B0604020202020204" pitchFamily="34" charset="0"/>
                <a:cs typeface="Arial" panose="020B0604020202020204" pitchFamily="34" charset="0"/>
              </a:rPr>
              <a:t>egulations</a:t>
            </a:r>
            <a:r>
              <a:rPr lang="en-US" sz="2200" b="1" spc="-9" dirty="0" smtClean="0">
                <a:latin typeface="Arial" panose="020B0604020202020204" pitchFamily="34" charset="0"/>
                <a:cs typeface="Arial" panose="020B0604020202020204" pitchFamily="34" charset="0"/>
              </a:rPr>
              <a:t> </a:t>
            </a:r>
            <a:r>
              <a:rPr sz="2200" b="1" spc="-4" dirty="0" smtClean="0">
                <a:latin typeface="Arial" panose="020B0604020202020204" pitchFamily="34" charset="0"/>
                <a:cs typeface="Arial" panose="020B0604020202020204" pitchFamily="34" charset="0"/>
              </a:rPr>
              <a:t>not </a:t>
            </a:r>
            <a:r>
              <a:rPr sz="2200" b="1" spc="-13" dirty="0">
                <a:latin typeface="Arial" panose="020B0604020202020204" pitchFamily="34" charset="0"/>
                <a:cs typeface="Arial" panose="020B0604020202020204" pitchFamily="34" charset="0"/>
              </a:rPr>
              <a:t>yet </a:t>
            </a:r>
            <a:r>
              <a:rPr sz="2200" b="1" spc="-9" dirty="0" smtClean="0">
                <a:latin typeface="Arial" panose="020B0604020202020204" pitchFamily="34" charset="0"/>
                <a:cs typeface="Arial" panose="020B0604020202020204" pitchFamily="34" charset="0"/>
              </a:rPr>
              <a:t>updated</a:t>
            </a:r>
            <a:r>
              <a:rPr sz="2200" b="1" spc="-4" dirty="0" smtClean="0">
                <a:latin typeface="Arial" panose="020B0604020202020204" pitchFamily="34" charset="0"/>
                <a:cs typeface="Arial" panose="020B0604020202020204" pitchFamily="34" charset="0"/>
              </a:rPr>
              <a:t> </a:t>
            </a:r>
            <a:r>
              <a:rPr sz="2200" spc="-22" dirty="0">
                <a:latin typeface="Arial" panose="020B0604020202020204" pitchFamily="34" charset="0"/>
                <a:cs typeface="Arial" panose="020B0604020202020204" pitchFamily="34" charset="0"/>
              </a:rPr>
              <a:t>to </a:t>
            </a:r>
            <a:r>
              <a:rPr sz="2200" spc="-9" dirty="0" smtClean="0">
                <a:latin typeface="Arial" panose="020B0604020202020204" pitchFamily="34" charset="0"/>
                <a:cs typeface="Arial" panose="020B0604020202020204" pitchFamily="34" charset="0"/>
              </a:rPr>
              <a:t>reflect </a:t>
            </a:r>
            <a:r>
              <a:rPr sz="2200" spc="-4" dirty="0">
                <a:latin typeface="Arial" panose="020B0604020202020204" pitchFamily="34" charset="0"/>
                <a:cs typeface="Arial" panose="020B0604020202020204" pitchFamily="34" charset="0"/>
              </a:rPr>
              <a:t>changes </a:t>
            </a:r>
            <a:r>
              <a:rPr sz="2200" dirty="0">
                <a:latin typeface="Arial" panose="020B0604020202020204" pitchFamily="34" charset="0"/>
                <a:cs typeface="Arial" panose="020B0604020202020204" pitchFamily="34" charset="0"/>
              </a:rPr>
              <a:t>made </a:t>
            </a:r>
            <a:r>
              <a:rPr sz="2200" spc="-13" dirty="0">
                <a:latin typeface="Arial" panose="020B0604020202020204" pitchFamily="34" charset="0"/>
                <a:cs typeface="Arial" panose="020B0604020202020204" pitchFamily="34" charset="0"/>
              </a:rPr>
              <a:t>to </a:t>
            </a:r>
            <a:r>
              <a:rPr sz="2200" spc="-4" dirty="0" smtClean="0">
                <a:latin typeface="Arial" panose="020B0604020202020204" pitchFamily="34" charset="0"/>
                <a:cs typeface="Arial" panose="020B0604020202020204" pitchFamily="34" charset="0"/>
              </a:rPr>
              <a:t>underlying </a:t>
            </a:r>
            <a:r>
              <a:rPr lang="en-US" sz="2200" spc="-4" dirty="0" smtClean="0">
                <a:latin typeface="Arial" panose="020B0604020202020204" pitchFamily="34" charset="0"/>
                <a:cs typeface="Arial" panose="020B0604020202020204" pitchFamily="34" charset="0"/>
              </a:rPr>
              <a:t>SIJ </a:t>
            </a:r>
            <a:r>
              <a:rPr sz="2200" spc="-13" dirty="0" smtClean="0">
                <a:latin typeface="Arial" panose="020B0604020202020204" pitchFamily="34" charset="0"/>
                <a:cs typeface="Arial" panose="020B0604020202020204" pitchFamily="34" charset="0"/>
              </a:rPr>
              <a:t>statute</a:t>
            </a:r>
            <a:r>
              <a:rPr lang="en-US" sz="2200" spc="-13" dirty="0" smtClean="0">
                <a:latin typeface="Arial" panose="020B0604020202020204" pitchFamily="34" charset="0"/>
                <a:cs typeface="Arial" panose="020B0604020202020204" pitchFamily="34" charset="0"/>
              </a:rPr>
              <a:t/>
            </a:r>
            <a:br>
              <a:rPr lang="en-US" sz="2200" spc="-13" dirty="0" smtClean="0">
                <a:latin typeface="Arial" panose="020B0604020202020204" pitchFamily="34" charset="0"/>
                <a:cs typeface="Arial" panose="020B0604020202020204" pitchFamily="34" charset="0"/>
              </a:rPr>
            </a:br>
            <a:r>
              <a:rPr lang="en-US" sz="1600" spc="-13" dirty="0" smtClean="0">
                <a:latin typeface="Arial" panose="020B0604020202020204" pitchFamily="34" charset="0"/>
                <a:cs typeface="Arial" panose="020B0604020202020204" pitchFamily="34" charset="0"/>
              </a:rPr>
              <a:t>A</a:t>
            </a:r>
            <a:r>
              <a:rPr sz="1600" dirty="0" smtClean="0">
                <a:latin typeface="Arial" panose="020B0604020202020204" pitchFamily="34" charset="0"/>
                <a:cs typeface="Arial" panose="020B0604020202020204" pitchFamily="34" charset="0"/>
              </a:rPr>
              <a:t>mended </a:t>
            </a:r>
            <a:r>
              <a:rPr sz="1600" dirty="0">
                <a:latin typeface="Arial" panose="020B0604020202020204" pitchFamily="34" charset="0"/>
                <a:cs typeface="Arial" panose="020B0604020202020204" pitchFamily="34" charset="0"/>
              </a:rPr>
              <a:t>in 2008</a:t>
            </a:r>
            <a:r>
              <a:rPr sz="1600" spc="-126" dirty="0">
                <a:latin typeface="Arial" panose="020B0604020202020204" pitchFamily="34" charset="0"/>
                <a:cs typeface="Arial" panose="020B0604020202020204" pitchFamily="34" charset="0"/>
              </a:rPr>
              <a:t> </a:t>
            </a:r>
            <a:r>
              <a:rPr sz="1600" spc="-13" dirty="0">
                <a:latin typeface="Arial" panose="020B0604020202020204" pitchFamily="34" charset="0"/>
                <a:cs typeface="Arial" panose="020B0604020202020204" pitchFamily="34" charset="0"/>
              </a:rPr>
              <a:t>by </a:t>
            </a:r>
            <a:r>
              <a:rPr sz="1600" spc="-22" dirty="0" smtClean="0">
                <a:latin typeface="Arial" panose="020B0604020202020204" pitchFamily="34" charset="0"/>
                <a:cs typeface="Arial" panose="020B0604020202020204" pitchFamily="34" charset="0"/>
              </a:rPr>
              <a:t>Trafficking </a:t>
            </a:r>
            <a:r>
              <a:rPr sz="1600" spc="-4" dirty="0">
                <a:latin typeface="Arial" panose="020B0604020202020204" pitchFamily="34" charset="0"/>
                <a:cs typeface="Arial" panose="020B0604020202020204" pitchFamily="34" charset="0"/>
              </a:rPr>
              <a:t>Victims </a:t>
            </a:r>
            <a:r>
              <a:rPr sz="1600" spc="-9" dirty="0">
                <a:latin typeface="Arial" panose="020B0604020202020204" pitchFamily="34" charset="0"/>
                <a:cs typeface="Arial" panose="020B0604020202020204" pitchFamily="34" charset="0"/>
              </a:rPr>
              <a:t>Protection </a:t>
            </a:r>
            <a:r>
              <a:rPr sz="1600" dirty="0">
                <a:latin typeface="Arial" panose="020B0604020202020204" pitchFamily="34" charset="0"/>
                <a:cs typeface="Arial" panose="020B0604020202020204" pitchFamily="34" charset="0"/>
              </a:rPr>
              <a:t>and </a:t>
            </a:r>
            <a:r>
              <a:rPr sz="1600" spc="-9" dirty="0">
                <a:latin typeface="Arial" panose="020B0604020202020204" pitchFamily="34" charset="0"/>
                <a:cs typeface="Arial" panose="020B0604020202020204" pitchFamily="34" charset="0"/>
              </a:rPr>
              <a:t>Reauthorization </a:t>
            </a:r>
            <a:r>
              <a:rPr sz="1600" spc="-4" dirty="0" smtClean="0">
                <a:latin typeface="Arial" panose="020B0604020202020204" pitchFamily="34" charset="0"/>
                <a:cs typeface="Arial" panose="020B0604020202020204" pitchFamily="34" charset="0"/>
              </a:rPr>
              <a:t>Act </a:t>
            </a:r>
            <a:r>
              <a:rPr sz="1600" spc="-4" dirty="0">
                <a:latin typeface="Arial" panose="020B0604020202020204" pitchFamily="34" charset="0"/>
                <a:cs typeface="Arial" panose="020B0604020202020204" pitchFamily="34" charset="0"/>
              </a:rPr>
              <a:t>(TVPRA) </a:t>
            </a:r>
            <a:r>
              <a:rPr lang="en-US" sz="1600" spc="-4" dirty="0" smtClean="0">
                <a:latin typeface="Arial" panose="020B0604020202020204" pitchFamily="34" charset="0"/>
                <a:cs typeface="Arial" panose="020B0604020202020204" pitchFamily="34" charset="0"/>
              </a:rPr>
              <a:t/>
            </a:r>
            <a:br>
              <a:rPr lang="en-US" sz="1600" spc="-4" dirty="0" smtClean="0">
                <a:latin typeface="Arial" panose="020B0604020202020204" pitchFamily="34" charset="0"/>
                <a:cs typeface="Arial" panose="020B0604020202020204" pitchFamily="34" charset="0"/>
              </a:rPr>
            </a:br>
            <a:r>
              <a:rPr sz="1600" spc="-4" dirty="0" smtClean="0">
                <a:latin typeface="Arial" panose="020B0604020202020204" pitchFamily="34" charset="0"/>
                <a:cs typeface="Arial" panose="020B0604020202020204" pitchFamily="34" charset="0"/>
              </a:rPr>
              <a:t>of </a:t>
            </a:r>
            <a:r>
              <a:rPr sz="1600" dirty="0">
                <a:latin typeface="Arial" panose="020B0604020202020204" pitchFamily="34" charset="0"/>
                <a:cs typeface="Arial" panose="020B0604020202020204" pitchFamily="34" charset="0"/>
              </a:rPr>
              <a:t>2008, Pub. </a:t>
            </a:r>
            <a:r>
              <a:rPr sz="1600" spc="-4" dirty="0">
                <a:latin typeface="Arial" panose="020B0604020202020204" pitchFamily="34" charset="0"/>
                <a:cs typeface="Arial" panose="020B0604020202020204" pitchFamily="34" charset="0"/>
              </a:rPr>
              <a:t>L. </a:t>
            </a:r>
            <a:r>
              <a:rPr sz="1600" dirty="0">
                <a:latin typeface="Arial" panose="020B0604020202020204" pitchFamily="34" charset="0"/>
                <a:cs typeface="Arial" panose="020B0604020202020204" pitchFamily="34" charset="0"/>
              </a:rPr>
              <a:t>No. </a:t>
            </a:r>
            <a:r>
              <a:rPr sz="1600" spc="-4" dirty="0">
                <a:latin typeface="Arial" panose="020B0604020202020204" pitchFamily="34" charset="0"/>
                <a:cs typeface="Arial" panose="020B0604020202020204" pitchFamily="34" charset="0"/>
              </a:rPr>
              <a:t>110‐457, </a:t>
            </a:r>
            <a:r>
              <a:rPr sz="1600" dirty="0">
                <a:latin typeface="Arial" panose="020B0604020202020204" pitchFamily="34" charset="0"/>
                <a:cs typeface="Arial" panose="020B0604020202020204" pitchFamily="34" charset="0"/>
              </a:rPr>
              <a:t>122 </a:t>
            </a:r>
            <a:r>
              <a:rPr sz="1600" spc="-13" dirty="0">
                <a:latin typeface="Arial" panose="020B0604020202020204" pitchFamily="34" charset="0"/>
                <a:cs typeface="Arial" panose="020B0604020202020204" pitchFamily="34" charset="0"/>
              </a:rPr>
              <a:t>Stat.</a:t>
            </a:r>
            <a:r>
              <a:rPr sz="1600" spc="-162" dirty="0">
                <a:latin typeface="Arial" panose="020B0604020202020204" pitchFamily="34" charset="0"/>
                <a:cs typeface="Arial" panose="020B0604020202020204" pitchFamily="34" charset="0"/>
              </a:rPr>
              <a:t> </a:t>
            </a:r>
            <a:r>
              <a:rPr sz="1600" dirty="0" smtClean="0">
                <a:latin typeface="Arial" panose="020B0604020202020204" pitchFamily="34" charset="0"/>
                <a:cs typeface="Arial" panose="020B0604020202020204" pitchFamily="34" charset="0"/>
              </a:rPr>
              <a:t>5044</a:t>
            </a:r>
            <a:endParaRPr sz="1600" dirty="0">
              <a:latin typeface="Arial" panose="020B0604020202020204" pitchFamily="34" charset="0"/>
              <a:cs typeface="Arial" panose="020B0604020202020204" pitchFamily="34" charset="0"/>
            </a:endParaRPr>
          </a:p>
        </p:txBody>
      </p:sp>
      <p:sp>
        <p:nvSpPr>
          <p:cNvPr id="7" name="TextBox 6"/>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4245775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sldNum" sz="quarter" idx="12"/>
          </p:nvPr>
        </p:nvSpPr>
        <p:spPr>
          <a:xfrm>
            <a:off x="6553200" y="6481204"/>
            <a:ext cx="2133600" cy="115416"/>
          </a:xfrm>
          <a:prstGeom prst="rect">
            <a:avLst/>
          </a:prstGeom>
        </p:spPr>
        <p:txBody>
          <a:bodyPr vert="horz" wrap="square" lIns="0" tIns="0" rIns="0" bIns="0" rtlCol="0">
            <a:spAutoFit/>
          </a:bodyPr>
          <a:lstStyle/>
          <a:p>
            <a:pPr marL="80756">
              <a:lnSpc>
                <a:spcPts val="942"/>
              </a:lnSpc>
            </a:pPr>
            <a:fld id="{81D60167-4931-47E6-BA6A-407CBD079E47}" type="slidenum">
              <a:rPr dirty="0">
                <a:solidFill>
                  <a:prstClr val="black">
                    <a:tint val="75000"/>
                  </a:prstClr>
                </a:solidFill>
              </a:rPr>
              <a:pPr marL="80756">
                <a:lnSpc>
                  <a:spcPts val="942"/>
                </a:lnSpc>
              </a:pPr>
              <a:t>3</a:t>
            </a:fld>
            <a:endParaRPr dirty="0">
              <a:solidFill>
                <a:prstClr val="black">
                  <a:tint val="75000"/>
                </a:prstClr>
              </a:solidFill>
            </a:endParaRPr>
          </a:p>
        </p:txBody>
      </p:sp>
      <p:sp>
        <p:nvSpPr>
          <p:cNvPr id="2" name="object 2"/>
          <p:cNvSpPr txBox="1">
            <a:spLocks noGrp="1"/>
          </p:cNvSpPr>
          <p:nvPr>
            <p:ph type="title" idx="4294967295"/>
          </p:nvPr>
        </p:nvSpPr>
        <p:spPr>
          <a:xfrm>
            <a:off x="621584" y="288159"/>
            <a:ext cx="7689273" cy="492443"/>
          </a:xfrm>
          <a:prstGeom prst="rect">
            <a:avLst/>
          </a:prstGeom>
        </p:spPr>
        <p:txBody>
          <a:bodyPr vert="horz" wrap="square" lIns="0" tIns="0" rIns="0" bIns="0" rtlCol="0">
            <a:spAutoFit/>
          </a:bodyPr>
          <a:lstStyle/>
          <a:p>
            <a:r>
              <a:rPr lang="en-US" sz="3200" b="1" spc="-22" dirty="0">
                <a:solidFill>
                  <a:schemeClr val="accent1"/>
                </a:solidFill>
              </a:rPr>
              <a:t>Topics</a:t>
            </a:r>
            <a:endParaRPr sz="3200" spc="-22" dirty="0">
              <a:solidFill>
                <a:schemeClr val="accent1"/>
              </a:solidFill>
            </a:endParaRPr>
          </a:p>
        </p:txBody>
      </p:sp>
      <p:sp>
        <p:nvSpPr>
          <p:cNvPr id="19" name="object 19"/>
          <p:cNvSpPr txBox="1"/>
          <p:nvPr/>
        </p:nvSpPr>
        <p:spPr>
          <a:xfrm>
            <a:off x="838200" y="1244798"/>
            <a:ext cx="7543786" cy="5232202"/>
          </a:xfrm>
          <a:prstGeom prst="rect">
            <a:avLst/>
          </a:prstGeom>
        </p:spPr>
        <p:txBody>
          <a:bodyPr vert="horz" wrap="square" lIns="0" tIns="0" rIns="0" bIns="0" rtlCol="0">
            <a:spAutoFit/>
          </a:bodyPr>
          <a:lstStyle/>
          <a:p>
            <a:pPr marL="36959" defTabSz="818855">
              <a:tabLst>
                <a:tab pos="293417" algn="l"/>
              </a:tabLst>
            </a:pPr>
            <a:r>
              <a:rPr lang="en-US" sz="2400" b="1" spc="-4" dirty="0">
                <a:solidFill>
                  <a:schemeClr val="accent1">
                    <a:lumMod val="75000"/>
                  </a:schemeClr>
                </a:solidFill>
                <a:latin typeface="Arial" panose="020B0604020202020204" pitchFamily="34" charset="0"/>
                <a:cs typeface="Arial" panose="020B0604020202020204" pitchFamily="34" charset="0"/>
              </a:rPr>
              <a:t>Part II. </a:t>
            </a:r>
            <a:endParaRPr lang="en-US" sz="2400" b="1" spc="-4" dirty="0" smtClean="0">
              <a:solidFill>
                <a:schemeClr val="accent1">
                  <a:lumMod val="75000"/>
                </a:schemeClr>
              </a:solidFill>
              <a:latin typeface="Arial" panose="020B0604020202020204" pitchFamily="34" charset="0"/>
              <a:cs typeface="Arial" panose="020B0604020202020204" pitchFamily="34" charset="0"/>
            </a:endParaRPr>
          </a:p>
          <a:p>
            <a:pPr marL="36959" defTabSz="818855">
              <a:tabLst>
                <a:tab pos="293417" algn="l"/>
              </a:tabLst>
            </a:pPr>
            <a:r>
              <a:rPr lang="en-US" sz="2400" b="1" spc="-4" dirty="0" smtClean="0">
                <a:solidFill>
                  <a:prstClr val="black"/>
                </a:solidFill>
                <a:latin typeface="Arial" panose="020B0604020202020204" pitchFamily="34" charset="0"/>
                <a:cs typeface="Arial" panose="020B0604020202020204" pitchFamily="34" charset="0"/>
              </a:rPr>
              <a:t>Legal </a:t>
            </a:r>
            <a:r>
              <a:rPr lang="en-US" sz="2400" b="1" spc="-4" dirty="0">
                <a:solidFill>
                  <a:prstClr val="black"/>
                </a:solidFill>
                <a:latin typeface="Arial" panose="020B0604020202020204" pitchFamily="34" charset="0"/>
                <a:cs typeface="Arial" panose="020B0604020202020204" pitchFamily="34" charset="0"/>
              </a:rPr>
              <a:t>relief options for undocumented children </a:t>
            </a:r>
            <a:endParaRPr lang="en-US" sz="2400" b="1" spc="-4" dirty="0" smtClean="0">
              <a:solidFill>
                <a:prstClr val="black"/>
              </a:solidFill>
              <a:latin typeface="Arial" panose="020B0604020202020204" pitchFamily="34" charset="0"/>
              <a:cs typeface="Arial" panose="020B0604020202020204" pitchFamily="34" charset="0"/>
            </a:endParaRPr>
          </a:p>
          <a:p>
            <a:pPr marL="36959" defTabSz="818855">
              <a:tabLst>
                <a:tab pos="293417" algn="l"/>
              </a:tabLst>
            </a:pPr>
            <a:r>
              <a:rPr lang="en-US" sz="2400" b="1" spc="-4" dirty="0" smtClean="0">
                <a:solidFill>
                  <a:prstClr val="black"/>
                </a:solidFill>
                <a:latin typeface="Arial" panose="020B0604020202020204" pitchFamily="34" charset="0"/>
                <a:cs typeface="Arial" panose="020B0604020202020204" pitchFamily="34" charset="0"/>
              </a:rPr>
              <a:t>who experienced </a:t>
            </a:r>
            <a:r>
              <a:rPr lang="en-US" sz="2400" b="1" spc="-4" dirty="0">
                <a:solidFill>
                  <a:prstClr val="black"/>
                </a:solidFill>
                <a:latin typeface="Arial" panose="020B0604020202020204" pitchFamily="34" charset="0"/>
                <a:cs typeface="Arial" panose="020B0604020202020204" pitchFamily="34" charset="0"/>
              </a:rPr>
              <a:t>neglect, abuse or abandonment</a:t>
            </a:r>
          </a:p>
          <a:p>
            <a:pPr marL="36959" defTabSz="818855">
              <a:tabLst>
                <a:tab pos="293417" algn="l"/>
              </a:tabLst>
            </a:pPr>
            <a:endParaRPr lang="en-US" sz="2400" dirty="0" smtClean="0">
              <a:solidFill>
                <a:prstClr val="black"/>
              </a:solidFill>
              <a:latin typeface="Arial" panose="020B0604020202020204" pitchFamily="34" charset="0"/>
              <a:cs typeface="Arial" panose="020B0604020202020204" pitchFamily="34" charset="0"/>
            </a:endParaRPr>
          </a:p>
          <a:p>
            <a:pPr marL="379859" indent="-342900" defTabSz="818855">
              <a:buFont typeface="Arial" panose="020B0604020202020204" pitchFamily="34" charset="0"/>
              <a:buChar char="•"/>
              <a:tabLst>
                <a:tab pos="293417" algn="l"/>
              </a:tabLst>
            </a:pPr>
            <a:r>
              <a:rPr lang="en-US" sz="2400" dirty="0">
                <a:solidFill>
                  <a:prstClr val="black"/>
                </a:solidFill>
                <a:latin typeface="Arial" panose="020B0604020202020204" pitchFamily="34" charset="0"/>
                <a:cs typeface="Arial" panose="020B0604020202020204" pitchFamily="34" charset="0"/>
              </a:rPr>
              <a:t>Special Immigrant Juvenile Status</a:t>
            </a:r>
          </a:p>
          <a:p>
            <a:pPr marL="36959" defTabSz="818855">
              <a:tabLst>
                <a:tab pos="293417" algn="l"/>
              </a:tabLst>
            </a:pPr>
            <a:endParaRPr lang="en-US" sz="2400" dirty="0">
              <a:solidFill>
                <a:prstClr val="black"/>
              </a:solidFill>
              <a:latin typeface="Arial" panose="020B0604020202020204" pitchFamily="34" charset="0"/>
              <a:cs typeface="Arial" panose="020B0604020202020204" pitchFamily="34" charset="0"/>
            </a:endParaRPr>
          </a:p>
          <a:p>
            <a:pPr marL="379859" indent="-342900" defTabSz="818855">
              <a:buFont typeface="Arial" panose="020B0604020202020204" pitchFamily="34" charset="0"/>
              <a:buChar char="•"/>
              <a:tabLst>
                <a:tab pos="293417" algn="l"/>
              </a:tabLst>
            </a:pPr>
            <a:r>
              <a:rPr lang="en-US" sz="2400" dirty="0">
                <a:solidFill>
                  <a:prstClr val="black"/>
                </a:solidFill>
                <a:latin typeface="Arial" panose="020B0604020202020204" pitchFamily="34" charset="0"/>
                <a:cs typeface="Arial" panose="020B0604020202020204" pitchFamily="34" charset="0"/>
              </a:rPr>
              <a:t>Asylum &amp; Convention Against Torture</a:t>
            </a:r>
          </a:p>
          <a:p>
            <a:pPr marL="379859" indent="-342900" defTabSz="818855">
              <a:buFont typeface="Arial" panose="020B0604020202020204" pitchFamily="34" charset="0"/>
              <a:buChar char="•"/>
              <a:tabLst>
                <a:tab pos="293417" algn="l"/>
              </a:tabLst>
            </a:pPr>
            <a:endParaRPr lang="en-US" sz="2400" dirty="0">
              <a:solidFill>
                <a:prstClr val="black"/>
              </a:solidFill>
              <a:latin typeface="Arial" panose="020B0604020202020204" pitchFamily="34" charset="0"/>
              <a:cs typeface="Arial" panose="020B0604020202020204" pitchFamily="34" charset="0"/>
            </a:endParaRPr>
          </a:p>
          <a:p>
            <a:pPr marL="379859" indent="-342900" defTabSz="818855">
              <a:buFont typeface="Arial" panose="020B0604020202020204" pitchFamily="34" charset="0"/>
              <a:buChar char="•"/>
              <a:tabLst>
                <a:tab pos="293417" algn="l"/>
              </a:tabLst>
            </a:pPr>
            <a:r>
              <a:rPr lang="en-US" sz="2400" dirty="0">
                <a:solidFill>
                  <a:prstClr val="black"/>
                </a:solidFill>
                <a:latin typeface="Arial" panose="020B0604020202020204" pitchFamily="34" charset="0"/>
                <a:cs typeface="Arial" panose="020B0604020202020204" pitchFamily="34" charset="0"/>
              </a:rPr>
              <a:t>Human Trafficking Visa </a:t>
            </a:r>
            <a:r>
              <a:rPr lang="en-US" sz="2400" dirty="0" smtClean="0">
                <a:solidFill>
                  <a:prstClr val="black"/>
                </a:solidFill>
                <a:latin typeface="Arial" panose="020B0604020202020204" pitchFamily="34" charset="0"/>
                <a:cs typeface="Arial" panose="020B0604020202020204" pitchFamily="34" charset="0"/>
              </a:rPr>
              <a:t>Protection</a:t>
            </a:r>
            <a:br>
              <a:rPr lang="en-US" sz="2400" dirty="0" smtClean="0">
                <a:solidFill>
                  <a:prstClr val="black"/>
                </a:solidFill>
                <a:latin typeface="Arial" panose="020B0604020202020204" pitchFamily="34" charset="0"/>
                <a:cs typeface="Arial" panose="020B0604020202020204" pitchFamily="34" charset="0"/>
              </a:rPr>
            </a:br>
            <a:endParaRPr lang="en-US" sz="2400" dirty="0" smtClean="0">
              <a:solidFill>
                <a:prstClr val="black"/>
              </a:solidFill>
              <a:latin typeface="Arial" panose="020B0604020202020204" pitchFamily="34" charset="0"/>
              <a:cs typeface="Arial" panose="020B0604020202020204" pitchFamily="34" charset="0"/>
            </a:endParaRPr>
          </a:p>
          <a:p>
            <a:pPr marL="379859" indent="-342900" defTabSz="818855">
              <a:buFont typeface="Arial" panose="020B0604020202020204" pitchFamily="34" charset="0"/>
              <a:buChar char="•"/>
              <a:tabLst>
                <a:tab pos="293417" algn="l"/>
              </a:tabLst>
            </a:pPr>
            <a:r>
              <a:rPr lang="en-US" sz="2400" dirty="0" smtClean="0">
                <a:solidFill>
                  <a:prstClr val="black"/>
                </a:solidFill>
                <a:latin typeface="Arial" panose="020B0604020202020204" pitchFamily="34" charset="0"/>
                <a:cs typeface="Arial" panose="020B0604020202020204" pitchFamily="34" charset="0"/>
              </a:rPr>
              <a:t>Other forms of relief </a:t>
            </a:r>
            <a:r>
              <a:rPr lang="en-US" sz="2400" dirty="0">
                <a:solidFill>
                  <a:prstClr val="black"/>
                </a:solidFill>
                <a:latin typeface="Arial" panose="020B0604020202020204" pitchFamily="34" charset="0"/>
                <a:cs typeface="Arial" panose="020B0604020202020204" pitchFamily="34" charset="0"/>
              </a:rPr>
              <a:t>a</a:t>
            </a:r>
            <a:r>
              <a:rPr lang="en-US" sz="2400" dirty="0" smtClean="0">
                <a:solidFill>
                  <a:prstClr val="black"/>
                </a:solidFill>
                <a:latin typeface="Arial" panose="020B0604020202020204" pitchFamily="34" charset="0"/>
                <a:cs typeface="Arial" panose="020B0604020202020204" pitchFamily="34" charset="0"/>
              </a:rPr>
              <a:t>vailable to children</a:t>
            </a:r>
            <a:endParaRPr lang="en-US" sz="2400" dirty="0">
              <a:solidFill>
                <a:prstClr val="black"/>
              </a:solidFill>
              <a:latin typeface="Arial" panose="020B0604020202020204" pitchFamily="34" charset="0"/>
              <a:cs typeface="Arial" panose="020B0604020202020204" pitchFamily="34" charset="0"/>
            </a:endParaRPr>
          </a:p>
          <a:p>
            <a:pPr marL="36959" defTabSz="818855">
              <a:tabLst>
                <a:tab pos="293417" algn="l"/>
              </a:tabLst>
            </a:pPr>
            <a:endParaRPr lang="en-US" dirty="0">
              <a:solidFill>
                <a:prstClr val="black"/>
              </a:solidFill>
              <a:cs typeface="Calibri"/>
            </a:endParaRPr>
          </a:p>
          <a:p>
            <a:pPr marL="36959" defTabSz="818855">
              <a:tabLst>
                <a:tab pos="293417" algn="l"/>
              </a:tabLst>
            </a:pPr>
            <a:endParaRPr lang="en-US" sz="2900" dirty="0">
              <a:solidFill>
                <a:prstClr val="black"/>
              </a:solidFill>
              <a:cs typeface="Calibri"/>
            </a:endParaRPr>
          </a:p>
          <a:p>
            <a:pPr marL="949600" lvl="1" indent="-456400" defTabSz="818855">
              <a:buFont typeface="Arial" panose="020B0604020202020204" pitchFamily="34" charset="0"/>
              <a:buChar char="•"/>
              <a:tabLst>
                <a:tab pos="293417" algn="l"/>
              </a:tabLst>
            </a:pPr>
            <a:endParaRPr sz="2900" dirty="0">
              <a:solidFill>
                <a:prstClr val="black"/>
              </a:solidFill>
              <a:cs typeface="Calibri"/>
            </a:endParaRPr>
          </a:p>
        </p:txBody>
      </p:sp>
      <p:sp>
        <p:nvSpPr>
          <p:cNvPr id="5" name="TextBox 4"/>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1465921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4182" y="74950"/>
            <a:ext cx="8243455" cy="1075464"/>
          </a:xfrm>
          <a:prstGeom prst="rect">
            <a:avLst/>
          </a:prstGeom>
        </p:spPr>
        <p:txBody>
          <a:bodyPr vert="horz" wrap="square" lIns="0" tIns="379263" rIns="0" bIns="0" rtlCol="0">
            <a:spAutoFit/>
          </a:bodyPr>
          <a:lstStyle/>
          <a:p>
            <a:r>
              <a:rPr lang="en-US" sz="3200" b="1" spc="-4" dirty="0"/>
              <a:t>Visa Bulletin Clarification for SIJ</a:t>
            </a:r>
            <a:r>
              <a:rPr lang="en-US" spc="-4" dirty="0"/>
              <a:t/>
            </a:r>
            <a:br>
              <a:rPr lang="en-US" spc="-4" dirty="0"/>
            </a:br>
            <a:endParaRPr sz="1300" spc="-4" dirty="0"/>
          </a:p>
        </p:txBody>
      </p:sp>
      <p:sp>
        <p:nvSpPr>
          <p:cNvPr id="3" name="Content Placeholder 2"/>
          <p:cNvSpPr>
            <a:spLocks noGrp="1"/>
          </p:cNvSpPr>
          <p:nvPr>
            <p:ph idx="1"/>
          </p:nvPr>
        </p:nvSpPr>
        <p:spPr>
          <a:xfrm>
            <a:off x="533400" y="1371600"/>
            <a:ext cx="8229600" cy="4876800"/>
          </a:xfrm>
        </p:spPr>
        <p:txBody>
          <a:bodyPr>
            <a:normAutofit fontScale="55000" lnSpcReduction="20000"/>
          </a:bodyPr>
          <a:lstStyle/>
          <a:p>
            <a:pPr marL="0" indent="0">
              <a:lnSpc>
                <a:spcPct val="120000"/>
              </a:lnSpc>
              <a:buNone/>
            </a:pPr>
            <a:r>
              <a:rPr lang="en-US" b="1" dirty="0" smtClean="0"/>
              <a:t>April 2016 </a:t>
            </a:r>
            <a:r>
              <a:rPr lang="en-US" dirty="0" smtClean="0"/>
              <a:t>(U.S</a:t>
            </a:r>
            <a:r>
              <a:rPr lang="en-US" dirty="0"/>
              <a:t>. </a:t>
            </a:r>
            <a:r>
              <a:rPr lang="en-US" dirty="0" smtClean="0"/>
              <a:t>State Dept. Bulletin for May 2016) </a:t>
            </a:r>
            <a:endParaRPr lang="en-US" dirty="0"/>
          </a:p>
          <a:p>
            <a:pPr marL="0" indent="0">
              <a:lnSpc>
                <a:spcPct val="120000"/>
              </a:lnSpc>
              <a:buNone/>
            </a:pPr>
            <a:r>
              <a:rPr lang="en-US" dirty="0" smtClean="0"/>
              <a:t>Visa </a:t>
            </a:r>
            <a:r>
              <a:rPr lang="en-US" dirty="0"/>
              <a:t>category </a:t>
            </a:r>
            <a:r>
              <a:rPr lang="en-US" dirty="0" smtClean="0"/>
              <a:t>for El Salvador, Guatemala, </a:t>
            </a:r>
            <a:r>
              <a:rPr lang="en-US" dirty="0" smtClean="0"/>
              <a:t>Honduras oversubscribed</a:t>
            </a:r>
            <a:r>
              <a:rPr lang="en-US" dirty="0" smtClean="0"/>
              <a:t>. </a:t>
            </a:r>
            <a:r>
              <a:rPr lang="en-US" dirty="0" smtClean="0"/>
              <a:t>USCIS</a:t>
            </a:r>
          </a:p>
          <a:p>
            <a:pPr marL="0" indent="0">
              <a:lnSpc>
                <a:spcPct val="120000"/>
              </a:lnSpc>
              <a:buNone/>
            </a:pPr>
            <a:r>
              <a:rPr lang="en-US" dirty="0" smtClean="0"/>
              <a:t>will </a:t>
            </a:r>
            <a:r>
              <a:rPr lang="en-US" dirty="0" smtClean="0"/>
              <a:t>stop </a:t>
            </a:r>
            <a:r>
              <a:rPr lang="en-US" dirty="0"/>
              <a:t>accepting status </a:t>
            </a:r>
            <a:r>
              <a:rPr lang="en-US" dirty="0" smtClean="0"/>
              <a:t>adjustment (green </a:t>
            </a:r>
            <a:r>
              <a:rPr lang="en-US" dirty="0"/>
              <a:t>card) </a:t>
            </a:r>
            <a:r>
              <a:rPr lang="en-US" dirty="0" smtClean="0"/>
              <a:t>applications. </a:t>
            </a:r>
          </a:p>
          <a:p>
            <a:pPr marL="0" indent="0">
              <a:lnSpc>
                <a:spcPct val="120000"/>
              </a:lnSpc>
              <a:buNone/>
            </a:pPr>
            <a:endParaRPr lang="en-US" sz="2900" dirty="0"/>
          </a:p>
          <a:p>
            <a:pPr marL="0" indent="0">
              <a:lnSpc>
                <a:spcPct val="120000"/>
              </a:lnSpc>
              <a:buNone/>
            </a:pPr>
            <a:r>
              <a:rPr lang="en-US" b="1" dirty="0" smtClean="0"/>
              <a:t>April </a:t>
            </a:r>
            <a:r>
              <a:rPr lang="en-US" b="1" dirty="0"/>
              <a:t>15, </a:t>
            </a:r>
            <a:r>
              <a:rPr lang="en-US" b="1" dirty="0" smtClean="0"/>
              <a:t>2016 </a:t>
            </a:r>
          </a:p>
          <a:p>
            <a:pPr marL="0" indent="0">
              <a:lnSpc>
                <a:spcPct val="120000"/>
              </a:lnSpc>
              <a:buNone/>
            </a:pPr>
            <a:r>
              <a:rPr lang="en-US" dirty="0" smtClean="0"/>
              <a:t>USCIS clarified, will </a:t>
            </a:r>
            <a:r>
              <a:rPr lang="en-US" dirty="0"/>
              <a:t>hold </a:t>
            </a:r>
            <a:r>
              <a:rPr lang="en-US" dirty="0" smtClean="0"/>
              <a:t>remainder </a:t>
            </a:r>
            <a:r>
              <a:rPr lang="en-US" dirty="0"/>
              <a:t>of April </a:t>
            </a:r>
            <a:r>
              <a:rPr lang="en-US" dirty="0" smtClean="0"/>
              <a:t>2016 filings </a:t>
            </a:r>
            <a:r>
              <a:rPr lang="en-US" dirty="0" smtClean="0"/>
              <a:t>in abeyance until</a:t>
            </a:r>
          </a:p>
          <a:p>
            <a:pPr marL="0" indent="0">
              <a:lnSpc>
                <a:spcPct val="120000"/>
              </a:lnSpc>
              <a:buNone/>
            </a:pPr>
            <a:r>
              <a:rPr lang="en-US" dirty="0" smtClean="0"/>
              <a:t>adjudication </a:t>
            </a:r>
            <a:r>
              <a:rPr lang="en-US" dirty="0" smtClean="0"/>
              <a:t>possible. After </a:t>
            </a:r>
            <a:r>
              <a:rPr lang="en-US" dirty="0"/>
              <a:t>May </a:t>
            </a:r>
            <a:r>
              <a:rPr lang="en-US" dirty="0" smtClean="0"/>
              <a:t>1, 2016</a:t>
            </a:r>
            <a:r>
              <a:rPr lang="en-US" dirty="0"/>
              <a:t>, </a:t>
            </a:r>
            <a:r>
              <a:rPr lang="en-US" dirty="0" smtClean="0"/>
              <a:t>will accept </a:t>
            </a:r>
            <a:r>
              <a:rPr lang="en-US" dirty="0"/>
              <a:t>only </a:t>
            </a:r>
            <a:r>
              <a:rPr lang="en-US" dirty="0" smtClean="0"/>
              <a:t>new </a:t>
            </a:r>
            <a:r>
              <a:rPr lang="en-US" dirty="0"/>
              <a:t>applications </a:t>
            </a:r>
            <a:r>
              <a:rPr lang="en-US" dirty="0" smtClean="0"/>
              <a:t>with</a:t>
            </a:r>
          </a:p>
          <a:p>
            <a:pPr marL="0" indent="0">
              <a:lnSpc>
                <a:spcPct val="120000"/>
              </a:lnSpc>
              <a:buNone/>
            </a:pPr>
            <a:r>
              <a:rPr lang="en-US" dirty="0" smtClean="0"/>
              <a:t>priority </a:t>
            </a:r>
            <a:r>
              <a:rPr lang="en-US" dirty="0" smtClean="0"/>
              <a:t>date before Jan </a:t>
            </a:r>
            <a:r>
              <a:rPr lang="en-US" dirty="0"/>
              <a:t>1, 2010. </a:t>
            </a:r>
            <a:endParaRPr lang="en-US" dirty="0" smtClean="0"/>
          </a:p>
          <a:p>
            <a:pPr marL="0" indent="0">
              <a:lnSpc>
                <a:spcPct val="120000"/>
              </a:lnSpc>
              <a:buNone/>
            </a:pPr>
            <a:r>
              <a:rPr lang="en-US" sz="2900" spc="-4" dirty="0"/>
              <a:t/>
            </a:r>
            <a:br>
              <a:rPr lang="en-US" sz="2900" spc="-4" dirty="0"/>
            </a:br>
            <a:r>
              <a:rPr lang="en-US" b="1" dirty="0" smtClean="0"/>
              <a:t>Effective October 1, 2016</a:t>
            </a:r>
            <a:r>
              <a:rPr lang="en-US" dirty="0" smtClean="0"/>
              <a:t/>
            </a:r>
            <a:br>
              <a:rPr lang="en-US" dirty="0" smtClean="0"/>
            </a:br>
            <a:r>
              <a:rPr lang="en-US" dirty="0" smtClean="0"/>
              <a:t>Adjustment of status applications on behalf of Special Immigrant Juveniles born</a:t>
            </a:r>
          </a:p>
          <a:p>
            <a:pPr marL="0" indent="0">
              <a:lnSpc>
                <a:spcPct val="120000"/>
              </a:lnSpc>
              <a:buNone/>
            </a:pPr>
            <a:r>
              <a:rPr lang="en-US" dirty="0" smtClean="0"/>
              <a:t>in El Salvador, Guatemala or Honduras can be adjudicated if and only if the</a:t>
            </a:r>
          </a:p>
          <a:p>
            <a:pPr marL="0" indent="0">
              <a:lnSpc>
                <a:spcPct val="120000"/>
              </a:lnSpc>
              <a:buNone/>
            </a:pPr>
            <a:r>
              <a:rPr lang="en-US" dirty="0" smtClean="0"/>
              <a:t>applicant has a “priority date” earlier than June 15, 2015.</a:t>
            </a:r>
            <a:endParaRPr lang="en-US" spc="-4" dirty="0"/>
          </a:p>
        </p:txBody>
      </p:sp>
      <p:sp>
        <p:nvSpPr>
          <p:cNvPr id="4" name="object 4"/>
          <p:cNvSpPr txBox="1">
            <a:spLocks noGrp="1"/>
          </p:cNvSpPr>
          <p:nvPr>
            <p:ph type="sldNum" sz="quarter" idx="12"/>
          </p:nvPr>
        </p:nvSpPr>
        <p:spPr>
          <a:xfrm>
            <a:off x="6553200" y="6481204"/>
            <a:ext cx="2133600" cy="115416"/>
          </a:xfrm>
          <a:prstGeom prst="rect">
            <a:avLst/>
          </a:prstGeom>
        </p:spPr>
        <p:txBody>
          <a:bodyPr vert="horz" wrap="square" lIns="0" tIns="0" rIns="0" bIns="0" rtlCol="0">
            <a:spAutoFit/>
          </a:bodyPr>
          <a:lstStyle/>
          <a:p>
            <a:pPr marL="22765">
              <a:lnSpc>
                <a:spcPts val="942"/>
              </a:lnSpc>
            </a:pPr>
            <a:fld id="{81D60167-4931-47E6-BA6A-407CBD079E47}" type="slidenum">
              <a:rPr dirty="0">
                <a:solidFill>
                  <a:prstClr val="black">
                    <a:tint val="75000"/>
                  </a:prstClr>
                </a:solidFill>
              </a:rPr>
              <a:pPr marL="22765">
                <a:lnSpc>
                  <a:spcPts val="942"/>
                </a:lnSpc>
              </a:pPr>
              <a:t>30</a:t>
            </a:fld>
            <a:endParaRPr dirty="0">
              <a:solidFill>
                <a:prstClr val="black">
                  <a:tint val="75000"/>
                </a:prstClr>
              </a:solidFill>
            </a:endParaRPr>
          </a:p>
        </p:txBody>
      </p:sp>
      <p:sp>
        <p:nvSpPr>
          <p:cNvPr id="5" name="TextBox 4"/>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601945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4182" y="74950"/>
            <a:ext cx="8243455" cy="1075464"/>
          </a:xfrm>
          <a:prstGeom prst="rect">
            <a:avLst/>
          </a:prstGeom>
        </p:spPr>
        <p:txBody>
          <a:bodyPr vert="horz" wrap="square" lIns="0" tIns="379263" rIns="0" bIns="0" rtlCol="0">
            <a:spAutoFit/>
          </a:bodyPr>
          <a:lstStyle/>
          <a:p>
            <a:r>
              <a:rPr lang="en-US" sz="3200" b="1" spc="-4" dirty="0" smtClean="0"/>
              <a:t>SIJ State Specific Statutes, Case Law</a:t>
            </a:r>
            <a:r>
              <a:rPr lang="en-US" spc="-4" dirty="0"/>
              <a:t/>
            </a:r>
            <a:br>
              <a:rPr lang="en-US" spc="-4" dirty="0"/>
            </a:br>
            <a:endParaRPr sz="1300" spc="-4" dirty="0"/>
          </a:p>
        </p:txBody>
      </p:sp>
      <p:sp>
        <p:nvSpPr>
          <p:cNvPr id="3" name="Content Placeholder 2"/>
          <p:cNvSpPr>
            <a:spLocks noGrp="1"/>
          </p:cNvSpPr>
          <p:nvPr>
            <p:ph idx="1"/>
          </p:nvPr>
        </p:nvSpPr>
        <p:spPr/>
        <p:txBody>
          <a:bodyPr>
            <a:normAutofit/>
          </a:bodyPr>
          <a:lstStyle/>
          <a:p>
            <a:pPr marL="0" indent="0">
              <a:buNone/>
            </a:pPr>
            <a:endParaRPr lang="en-US" spc="-4" dirty="0" smtClean="0"/>
          </a:p>
          <a:p>
            <a:pPr marL="0" indent="0">
              <a:buNone/>
            </a:pPr>
            <a:endParaRPr lang="en-US" spc="-4" dirty="0" smtClean="0"/>
          </a:p>
          <a:p>
            <a:pPr marL="0" indent="0">
              <a:buNone/>
            </a:pPr>
            <a:r>
              <a:rPr lang="en-US" spc="-4" dirty="0"/>
              <a:t/>
            </a:r>
            <a:br>
              <a:rPr lang="en-US" spc="-4" dirty="0"/>
            </a:br>
            <a:endParaRPr lang="en-US" spc="-4" dirty="0"/>
          </a:p>
          <a:p>
            <a:endParaRPr lang="en-US" dirty="0"/>
          </a:p>
        </p:txBody>
      </p:sp>
      <p:sp>
        <p:nvSpPr>
          <p:cNvPr id="4" name="object 4"/>
          <p:cNvSpPr txBox="1">
            <a:spLocks noGrp="1"/>
          </p:cNvSpPr>
          <p:nvPr>
            <p:ph type="sldNum" sz="quarter" idx="12"/>
          </p:nvPr>
        </p:nvSpPr>
        <p:spPr>
          <a:xfrm>
            <a:off x="6553200" y="6481204"/>
            <a:ext cx="2133600" cy="115416"/>
          </a:xfrm>
          <a:prstGeom prst="rect">
            <a:avLst/>
          </a:prstGeom>
        </p:spPr>
        <p:txBody>
          <a:bodyPr vert="horz" wrap="square" lIns="0" tIns="0" rIns="0" bIns="0" rtlCol="0">
            <a:spAutoFit/>
          </a:bodyPr>
          <a:lstStyle/>
          <a:p>
            <a:pPr marL="22765">
              <a:lnSpc>
                <a:spcPts val="942"/>
              </a:lnSpc>
            </a:pPr>
            <a:fld id="{81D60167-4931-47E6-BA6A-407CBD079E47}" type="slidenum">
              <a:rPr dirty="0">
                <a:solidFill>
                  <a:prstClr val="black">
                    <a:tint val="75000"/>
                  </a:prstClr>
                </a:solidFill>
              </a:rPr>
              <a:pPr marL="22765">
                <a:lnSpc>
                  <a:spcPts val="942"/>
                </a:lnSpc>
              </a:pPr>
              <a:t>31</a:t>
            </a:fld>
            <a:endParaRPr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79395742"/>
              </p:ext>
            </p:extLst>
          </p:nvPr>
        </p:nvGraphicFramePr>
        <p:xfrm>
          <a:off x="304800" y="1371600"/>
          <a:ext cx="8534399" cy="4206240"/>
        </p:xfrm>
        <a:graphic>
          <a:graphicData uri="http://schemas.openxmlformats.org/drawingml/2006/table">
            <a:tbl>
              <a:tblPr firstRow="1" bandRow="1">
                <a:tableStyleId>{5C22544A-7EE6-4342-B048-85BDC9FD1C3A}</a:tableStyleId>
              </a:tblPr>
              <a:tblGrid>
                <a:gridCol w="2126953"/>
                <a:gridCol w="2126953"/>
                <a:gridCol w="4280493"/>
              </a:tblGrid>
              <a:tr h="609600">
                <a:tc>
                  <a:txBody>
                    <a:bodyPr/>
                    <a:lstStyle/>
                    <a:p>
                      <a:r>
                        <a:rPr lang="en-US" sz="1600" dirty="0" smtClean="0">
                          <a:latin typeface="Arial" panose="020B0604020202020204" pitchFamily="34" charset="0"/>
                          <a:cs typeface="Arial" panose="020B0604020202020204" pitchFamily="34" charset="0"/>
                        </a:rPr>
                        <a:t>State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Statute or Case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Summary </a:t>
                      </a:r>
                      <a:endParaRPr lang="en-US" sz="1600" dirty="0">
                        <a:latin typeface="Arial" panose="020B0604020202020204" pitchFamily="34" charset="0"/>
                        <a:cs typeface="Arial" panose="020B0604020202020204" pitchFamily="34" charset="0"/>
                      </a:endParaRPr>
                    </a:p>
                  </a:txBody>
                  <a:tcPr/>
                </a:tc>
              </a:tr>
              <a:tr h="990600">
                <a:tc>
                  <a:txBody>
                    <a:bodyPr/>
                    <a:lstStyle/>
                    <a:p>
                      <a:r>
                        <a:rPr lang="en-US" sz="1600" dirty="0" smtClean="0">
                          <a:latin typeface="Arial" panose="020B0604020202020204" pitchFamily="34" charset="0"/>
                          <a:cs typeface="Arial" panose="020B0604020202020204" pitchFamily="34" charset="0"/>
                        </a:rPr>
                        <a:t>Connecticut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Conn. Gen. Stat.</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45a-608n-o</a:t>
                      </a:r>
                    </a:p>
                    <a:p>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Codifies</a:t>
                      </a:r>
                      <a:r>
                        <a:rPr lang="en-US" sz="1600" baseline="0" dirty="0" smtClean="0">
                          <a:latin typeface="Arial" panose="020B0604020202020204" pitchFamily="34" charset="0"/>
                          <a:cs typeface="Arial" panose="020B0604020202020204" pitchFamily="34" charset="0"/>
                        </a:rPr>
                        <a:t> federal SIJ statute into Connecticut law. State jurisdiction ends at age 18.</a:t>
                      </a:r>
                      <a:endParaRPr lang="en-US" sz="1600" dirty="0">
                        <a:latin typeface="Arial" panose="020B0604020202020204" pitchFamily="34" charset="0"/>
                        <a:cs typeface="Arial" panose="020B0604020202020204" pitchFamily="34" charset="0"/>
                      </a:endParaRPr>
                    </a:p>
                  </a:txBody>
                  <a:tcPr/>
                </a:tc>
              </a:tr>
              <a:tr h="1295400">
                <a:tc>
                  <a:txBody>
                    <a:bodyPr/>
                    <a:lstStyle/>
                    <a:p>
                      <a:r>
                        <a:rPr lang="en-US" sz="1600" dirty="0" smtClean="0">
                          <a:latin typeface="Arial" panose="020B0604020202020204" pitchFamily="34" charset="0"/>
                          <a:cs typeface="Arial" panose="020B0604020202020204" pitchFamily="34" charset="0"/>
                        </a:rPr>
                        <a:t>Massachusetts </a:t>
                      </a:r>
                      <a:endParaRPr lang="en-US" sz="1600" dirty="0">
                        <a:latin typeface="Arial" panose="020B0604020202020204" pitchFamily="34" charset="0"/>
                        <a:cs typeface="Arial" panose="020B0604020202020204" pitchFamily="34" charset="0"/>
                      </a:endParaRPr>
                    </a:p>
                  </a:txBody>
                  <a:tcPr/>
                </a:tc>
                <a:tc>
                  <a:txBody>
                    <a:bodyPr/>
                    <a:lstStyle/>
                    <a:p>
                      <a:pPr marL="0" marR="0" indent="0" algn="l" defTabSz="913331" rtl="0" eaLnBrk="1" fontAlgn="auto" latinLnBrk="0" hangingPunct="1">
                        <a:lnSpc>
                          <a:spcPct val="100000"/>
                        </a:lnSpc>
                        <a:spcBef>
                          <a:spcPts val="0"/>
                        </a:spcBef>
                        <a:spcAft>
                          <a:spcPts val="0"/>
                        </a:spcAft>
                        <a:buClrTx/>
                        <a:buSzTx/>
                        <a:buFontTx/>
                        <a:buNone/>
                        <a:tabLst/>
                        <a:defRPr/>
                      </a:pPr>
                      <a:r>
                        <a:rPr lang="en-US" sz="1600" i="1" spc="-4" dirty="0" smtClean="0">
                          <a:latin typeface="Arial" panose="020B0604020202020204" pitchFamily="34" charset="0"/>
                          <a:cs typeface="Arial" panose="020B0604020202020204" pitchFamily="34" charset="0"/>
                        </a:rPr>
                        <a:t>Recinos v. Escobar</a:t>
                      </a:r>
                      <a:r>
                        <a:rPr lang="en-US" sz="1600" spc="-4" dirty="0" smtClean="0">
                          <a:latin typeface="Arial" panose="020B0604020202020204" pitchFamily="34" charset="0"/>
                          <a:cs typeface="Arial" panose="020B0604020202020204" pitchFamily="34" charset="0"/>
                        </a:rPr>
                        <a:t>, 46 N.E.3d 60 </a:t>
                      </a:r>
                      <a:br>
                        <a:rPr lang="en-US" sz="1600" spc="-4" dirty="0" smtClean="0">
                          <a:latin typeface="Arial" panose="020B0604020202020204" pitchFamily="34" charset="0"/>
                          <a:cs typeface="Arial" panose="020B0604020202020204" pitchFamily="34" charset="0"/>
                        </a:rPr>
                      </a:br>
                      <a:r>
                        <a:rPr lang="en-US" sz="1600" spc="-4" dirty="0" smtClean="0">
                          <a:latin typeface="Arial" panose="020B0604020202020204" pitchFamily="34" charset="0"/>
                          <a:cs typeface="Arial" panose="020B0604020202020204" pitchFamily="34" charset="0"/>
                        </a:rPr>
                        <a:t>(Mass. 2016)</a:t>
                      </a:r>
                    </a:p>
                    <a:p>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Extends</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jurisdiction of Probate and Family Court under its equity power to make SIJ</a:t>
                      </a:r>
                      <a:r>
                        <a:rPr lang="en-US" sz="1600" baseline="0" dirty="0" smtClean="0">
                          <a:latin typeface="Arial" panose="020B0604020202020204" pitchFamily="34" charset="0"/>
                          <a:cs typeface="Arial" panose="020B0604020202020204" pitchFamily="34" charset="0"/>
                        </a:rPr>
                        <a:t> findings for youth between ages of 18-21. </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New York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Family Court Act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661(a)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Extends</a:t>
                      </a:r>
                      <a:r>
                        <a:rPr lang="en-US" sz="1600" baseline="0" dirty="0" smtClean="0">
                          <a:latin typeface="Arial" panose="020B0604020202020204" pitchFamily="34" charset="0"/>
                          <a:cs typeface="Arial" panose="020B0604020202020204" pitchFamily="34" charset="0"/>
                        </a:rPr>
                        <a:t> jurisdiction of family court to adjudicate petitions for </a:t>
                      </a:r>
                      <a:r>
                        <a:rPr lang="en-US" sz="1600" dirty="0" smtClean="0">
                          <a:latin typeface="Arial" panose="020B0604020202020204" pitchFamily="34" charset="0"/>
                          <a:cs typeface="Arial" panose="020B0604020202020204" pitchFamily="34" charset="0"/>
                        </a:rPr>
                        <a:t>person “…who is less than 21 years old who consents to appointment or continuation of guardian after age of 18.”</a:t>
                      </a:r>
                      <a:endParaRPr lang="en-US" sz="1600" dirty="0">
                        <a:latin typeface="Arial" panose="020B0604020202020204" pitchFamily="34" charset="0"/>
                        <a:cs typeface="Arial" panose="020B0604020202020204" pitchFamily="34" charset="0"/>
                      </a:endParaRPr>
                    </a:p>
                  </a:txBody>
                  <a:tcPr/>
                </a:tc>
              </a:tr>
            </a:tbl>
          </a:graphicData>
        </a:graphic>
      </p:graphicFrame>
      <p:sp>
        <p:nvSpPr>
          <p:cNvPr id="6" name="TextBox 5"/>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899178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solidFill>
                  <a:schemeClr val="accent1">
                    <a:lumMod val="75000"/>
                  </a:schemeClr>
                </a:solidFill>
              </a:rPr>
              <a:t>Important!</a:t>
            </a:r>
            <a:endParaRPr lang="en-US" sz="3600" b="1" dirty="0">
              <a:solidFill>
                <a:schemeClr val="accent1">
                  <a:lumMod val="75000"/>
                </a:schemeClr>
              </a:solidFill>
            </a:endParaRPr>
          </a:p>
        </p:txBody>
      </p:sp>
      <p:sp>
        <p:nvSpPr>
          <p:cNvPr id="4" name="Rectangle 3"/>
          <p:cNvSpPr/>
          <p:nvPr/>
        </p:nvSpPr>
        <p:spPr>
          <a:xfrm>
            <a:off x="990600" y="1536681"/>
            <a:ext cx="7391400" cy="4154824"/>
          </a:xfrm>
          <a:prstGeom prst="rect">
            <a:avLst/>
          </a:prstGeom>
        </p:spPr>
        <p:txBody>
          <a:bodyPr wrap="square" lIns="91280" tIns="45641" rIns="91280" bIns="45641">
            <a:spAutoFit/>
          </a:bodyPr>
          <a:lstStyle/>
          <a:p>
            <a:pPr defTabSz="912797"/>
            <a:r>
              <a:rPr lang="en-US" sz="2400" b="1" dirty="0">
                <a:solidFill>
                  <a:schemeClr val="accent1">
                    <a:lumMod val="75000"/>
                  </a:schemeClr>
                </a:solidFill>
                <a:latin typeface="Arial" panose="020B0604020202020204" pitchFamily="34" charset="0"/>
                <a:cs typeface="Arial" panose="020B0604020202020204" pitchFamily="34" charset="0"/>
              </a:rPr>
              <a:t>Only need finding that </a:t>
            </a:r>
            <a:r>
              <a:rPr lang="en-US" sz="2400" b="1" dirty="0" smtClean="0">
                <a:solidFill>
                  <a:schemeClr val="accent1">
                    <a:lumMod val="75000"/>
                  </a:schemeClr>
                </a:solidFill>
                <a:latin typeface="Arial" panose="020B0604020202020204" pitchFamily="34" charset="0"/>
                <a:cs typeface="Arial" panose="020B0604020202020204" pitchFamily="34" charset="0"/>
              </a:rPr>
              <a:t>reunification with </a:t>
            </a:r>
          </a:p>
          <a:p>
            <a:pPr defTabSz="912797"/>
            <a:r>
              <a:rPr lang="en-US" sz="2400" b="1" dirty="0" smtClean="0">
                <a:solidFill>
                  <a:srgbClr val="C00000"/>
                </a:solidFill>
                <a:latin typeface="Arial" panose="020B0604020202020204" pitchFamily="34" charset="0"/>
                <a:cs typeface="Arial" panose="020B0604020202020204" pitchFamily="34" charset="0"/>
              </a:rPr>
              <a:t>one</a:t>
            </a:r>
            <a:r>
              <a:rPr lang="en-US" sz="2400" b="1" dirty="0" smtClean="0">
                <a:solidFill>
                  <a:schemeClr val="accent1">
                    <a:lumMod val="75000"/>
                  </a:schemeClr>
                </a:solidFill>
                <a:latin typeface="Arial" panose="020B0604020202020204" pitchFamily="34" charset="0"/>
                <a:cs typeface="Arial" panose="020B0604020202020204" pitchFamily="34" charset="0"/>
              </a:rPr>
              <a:t> </a:t>
            </a:r>
            <a:r>
              <a:rPr lang="en-US" sz="2400" b="1" dirty="0">
                <a:solidFill>
                  <a:schemeClr val="accent1">
                    <a:lumMod val="75000"/>
                  </a:schemeClr>
                </a:solidFill>
                <a:latin typeface="Arial" panose="020B0604020202020204" pitchFamily="34" charset="0"/>
                <a:cs typeface="Arial" panose="020B0604020202020204" pitchFamily="34" charset="0"/>
              </a:rPr>
              <a:t>parent is not viable</a:t>
            </a:r>
          </a:p>
          <a:p>
            <a:pPr defTabSz="912797"/>
            <a:endParaRPr lang="en-US" sz="2400" dirty="0">
              <a:solidFill>
                <a:prstClr val="black"/>
              </a:solidFill>
              <a:latin typeface="Arial" panose="020B0604020202020204" pitchFamily="34" charset="0"/>
              <a:cs typeface="Arial" panose="020B0604020202020204" pitchFamily="34" charset="0"/>
            </a:endParaRPr>
          </a:p>
          <a:p>
            <a:pPr defTabSz="912797"/>
            <a:r>
              <a:rPr lang="en-US" sz="2400" b="1" dirty="0">
                <a:solidFill>
                  <a:prstClr val="black"/>
                </a:solidFill>
                <a:latin typeface="Arial" panose="020B0604020202020204" pitchFamily="34" charset="0"/>
                <a:cs typeface="Arial" panose="020B0604020202020204" pitchFamily="34" charset="0"/>
              </a:rPr>
              <a:t>Definition of minor child </a:t>
            </a:r>
            <a:endParaRPr lang="en-US" sz="2400" b="1" dirty="0" smtClean="0">
              <a:solidFill>
                <a:prstClr val="black"/>
              </a:solidFill>
              <a:latin typeface="Arial" panose="020B0604020202020204" pitchFamily="34" charset="0"/>
              <a:cs typeface="Arial" panose="020B0604020202020204" pitchFamily="34" charset="0"/>
            </a:endParaRPr>
          </a:p>
          <a:p>
            <a:pPr defTabSz="912797"/>
            <a:endParaRPr lang="en-US" sz="2400" b="1" dirty="0">
              <a:solidFill>
                <a:prstClr val="black"/>
              </a:solidFill>
              <a:latin typeface="Arial" panose="020B0604020202020204" pitchFamily="34" charset="0"/>
              <a:cs typeface="Arial" panose="020B0604020202020204" pitchFamily="34" charset="0"/>
            </a:endParaRPr>
          </a:p>
          <a:p>
            <a:pPr marL="342299" indent="-342299" defTabSz="912797">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Limits juvenile and probate court jurisdiction </a:t>
            </a:r>
            <a:br>
              <a:rPr lang="en-US" sz="2400" dirty="0">
                <a:solidFill>
                  <a:prstClr val="black"/>
                </a:solidFill>
                <a:latin typeface="Arial" panose="020B0604020202020204" pitchFamily="34" charset="0"/>
                <a:cs typeface="Arial" panose="020B0604020202020204" pitchFamily="34" charset="0"/>
              </a:rPr>
            </a:br>
            <a:r>
              <a:rPr lang="en-US" sz="2400" dirty="0">
                <a:solidFill>
                  <a:prstClr val="black"/>
                </a:solidFill>
                <a:latin typeface="Arial" panose="020B0604020202020204" pitchFamily="34" charset="0"/>
                <a:cs typeface="Arial" panose="020B0604020202020204" pitchFamily="34" charset="0"/>
              </a:rPr>
              <a:t>to person under 18 years of age  </a:t>
            </a:r>
            <a:endParaRPr lang="en-US" sz="2400" dirty="0" smtClean="0">
              <a:solidFill>
                <a:prstClr val="black"/>
              </a:solidFill>
              <a:latin typeface="Arial" panose="020B0604020202020204" pitchFamily="34" charset="0"/>
              <a:cs typeface="Arial" panose="020B0604020202020204" pitchFamily="34" charset="0"/>
            </a:endParaRPr>
          </a:p>
          <a:p>
            <a:pPr defTabSz="912797"/>
            <a:endParaRPr lang="en-US" sz="2400" dirty="0">
              <a:solidFill>
                <a:prstClr val="black"/>
              </a:solidFill>
              <a:latin typeface="Arial" panose="020B0604020202020204" pitchFamily="34" charset="0"/>
              <a:cs typeface="Arial" panose="020B0604020202020204" pitchFamily="34" charset="0"/>
            </a:endParaRPr>
          </a:p>
          <a:p>
            <a:pPr marL="342299" indent="-342299" defTabSz="912797">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Up to age 21 for USCIS final SIJS determination</a:t>
            </a:r>
          </a:p>
          <a:p>
            <a:pPr defTabSz="912797"/>
            <a:endParaRPr lang="en-US" sz="2400" dirty="0">
              <a:solidFill>
                <a:prstClr val="black"/>
              </a:solidFill>
              <a:latin typeface="Arial" panose="020B0604020202020204" pitchFamily="34" charset="0"/>
              <a:cs typeface="Arial" panose="020B0604020202020204" pitchFamily="34" charset="0"/>
            </a:endParaRPr>
          </a:p>
          <a:p>
            <a:pPr defTabSz="912797"/>
            <a:endParaRPr lang="en-US" sz="24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3226365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457200"/>
            <a:ext cx="9074727" cy="668708"/>
          </a:xfrm>
          <a:prstGeom prst="rect">
            <a:avLst/>
          </a:prstGeom>
        </p:spPr>
        <p:txBody>
          <a:bodyPr vert="horz" wrap="square" lIns="0" tIns="174561" rIns="0" bIns="0" rtlCol="0">
            <a:spAutoFit/>
          </a:bodyPr>
          <a:lstStyle/>
          <a:p>
            <a:r>
              <a:rPr sz="3200" b="1" i="1" spc="-22" dirty="0"/>
              <a:t>Perez</a:t>
            </a:r>
            <a:r>
              <a:rPr lang="en-US" sz="3200" b="1" i="1" spc="-22" dirty="0"/>
              <a:t>-</a:t>
            </a:r>
            <a:r>
              <a:rPr sz="3200" b="1" i="1" spc="-4" dirty="0"/>
              <a:t>Olano </a:t>
            </a:r>
            <a:r>
              <a:rPr sz="3200" b="1" spc="-18" dirty="0"/>
              <a:t>Enforcement</a:t>
            </a:r>
            <a:r>
              <a:rPr sz="3200" b="1" spc="-90" dirty="0"/>
              <a:t> </a:t>
            </a:r>
            <a:r>
              <a:rPr sz="3200" b="1" dirty="0"/>
              <a:t>Action</a:t>
            </a:r>
          </a:p>
        </p:txBody>
      </p:sp>
      <p:sp>
        <p:nvSpPr>
          <p:cNvPr id="3" name="object 3"/>
          <p:cNvSpPr txBox="1"/>
          <p:nvPr/>
        </p:nvSpPr>
        <p:spPr>
          <a:xfrm>
            <a:off x="381000" y="1676400"/>
            <a:ext cx="8458200" cy="3313728"/>
          </a:xfrm>
          <a:prstGeom prst="rect">
            <a:avLst/>
          </a:prstGeom>
        </p:spPr>
        <p:txBody>
          <a:bodyPr vert="horz" wrap="square" lIns="0" tIns="0" rIns="0" bIns="0" rtlCol="0">
            <a:spAutoFit/>
          </a:bodyPr>
          <a:lstStyle/>
          <a:p>
            <a:pPr marL="11395" marR="146987">
              <a:lnSpc>
                <a:spcPts val="2620"/>
              </a:lnSpc>
              <a:tabLst>
                <a:tab pos="319041" algn="l"/>
              </a:tabLst>
            </a:pPr>
            <a:r>
              <a:rPr lang="en-US" sz="2400" spc="-4" dirty="0" smtClean="0">
                <a:latin typeface="Arial" panose="020B0604020202020204" pitchFamily="34" charset="0"/>
                <a:cs typeface="Arial" panose="020B0604020202020204" pitchFamily="34" charset="0"/>
              </a:rPr>
              <a:t>Applicant otherwise </a:t>
            </a:r>
            <a:r>
              <a:rPr lang="en-US" sz="2400" spc="-4" dirty="0">
                <a:latin typeface="Arial" panose="020B0604020202020204" pitchFamily="34" charset="0"/>
                <a:cs typeface="Arial" panose="020B0604020202020204" pitchFamily="34" charset="0"/>
              </a:rPr>
              <a:t>eligible will remain eligible even </a:t>
            </a:r>
            <a:r>
              <a:rPr lang="en-US" sz="2400" spc="-4" dirty="0" smtClean="0">
                <a:latin typeface="Arial" panose="020B0604020202020204" pitchFamily="34" charset="0"/>
                <a:cs typeface="Arial" panose="020B0604020202020204" pitchFamily="34" charset="0"/>
              </a:rPr>
              <a:t>if he/she:</a:t>
            </a:r>
            <a:endParaRPr lang="en-US" sz="2400" spc="-4" dirty="0">
              <a:latin typeface="Arial" panose="020B0604020202020204" pitchFamily="34" charset="0"/>
              <a:cs typeface="Arial" panose="020B0604020202020204" pitchFamily="34" charset="0"/>
            </a:endParaRPr>
          </a:p>
          <a:p>
            <a:pPr marL="11395" marR="146987">
              <a:lnSpc>
                <a:spcPts val="2620"/>
              </a:lnSpc>
              <a:tabLst>
                <a:tab pos="319041" algn="l"/>
              </a:tabLst>
            </a:pPr>
            <a:endParaRPr lang="en-US" sz="2400" spc="-4" dirty="0">
              <a:latin typeface="Arial" panose="020B0604020202020204" pitchFamily="34" charset="0"/>
              <a:cs typeface="Arial" panose="020B0604020202020204" pitchFamily="34" charset="0"/>
            </a:endParaRPr>
          </a:p>
          <a:p>
            <a:pPr marL="354295" marR="146987" indent="-342900">
              <a:lnSpc>
                <a:spcPts val="2620"/>
              </a:lnSpc>
              <a:buFont typeface="Arial" panose="020B0604020202020204" pitchFamily="34" charset="0"/>
              <a:buChar char="•"/>
              <a:tabLst>
                <a:tab pos="319041" algn="l"/>
              </a:tabLst>
            </a:pPr>
            <a:r>
              <a:rPr lang="en-US" sz="2400" spc="-4" dirty="0">
                <a:latin typeface="Arial" panose="020B0604020202020204" pitchFamily="34" charset="0"/>
                <a:cs typeface="Arial" panose="020B0604020202020204" pitchFamily="34" charset="0"/>
              </a:rPr>
              <a:t>Turns 21 </a:t>
            </a:r>
            <a:r>
              <a:rPr lang="en-US" sz="2400" spc="-4" dirty="0" smtClean="0">
                <a:latin typeface="Arial" panose="020B0604020202020204" pitchFamily="34" charset="0"/>
                <a:cs typeface="Arial" panose="020B0604020202020204" pitchFamily="34" charset="0"/>
              </a:rPr>
              <a:t>after </a:t>
            </a:r>
            <a:r>
              <a:rPr lang="en-US" sz="2400" spc="-4" dirty="0">
                <a:latin typeface="Arial" panose="020B0604020202020204" pitchFamily="34" charset="0"/>
                <a:cs typeface="Arial" panose="020B0604020202020204" pitchFamily="34" charset="0"/>
              </a:rPr>
              <a:t>filing </a:t>
            </a:r>
            <a:r>
              <a:rPr lang="en-US" sz="2400" spc="-4" dirty="0" smtClean="0">
                <a:latin typeface="Arial" panose="020B0604020202020204" pitchFamily="34" charset="0"/>
                <a:cs typeface="Arial" panose="020B0604020202020204" pitchFamily="34" charset="0"/>
              </a:rPr>
              <a:t>SIJ </a:t>
            </a:r>
            <a:r>
              <a:rPr lang="en-US" sz="2400" spc="-4" dirty="0">
                <a:latin typeface="Arial" panose="020B0604020202020204" pitchFamily="34" charset="0"/>
                <a:cs typeface="Arial" panose="020B0604020202020204" pitchFamily="34" charset="0"/>
              </a:rPr>
              <a:t>petition (Form I-360) but prior to </a:t>
            </a:r>
            <a:r>
              <a:rPr lang="en-US" sz="2400" spc="-4" dirty="0" smtClean="0">
                <a:latin typeface="Arial" panose="020B0604020202020204" pitchFamily="34" charset="0"/>
                <a:cs typeface="Arial" panose="020B0604020202020204" pitchFamily="34" charset="0"/>
              </a:rPr>
              <a:t>USCIS </a:t>
            </a:r>
            <a:r>
              <a:rPr lang="en-US" sz="2400" spc="-4" dirty="0">
                <a:latin typeface="Arial" panose="020B0604020202020204" pitchFamily="34" charset="0"/>
                <a:cs typeface="Arial" panose="020B0604020202020204" pitchFamily="34" charset="0"/>
              </a:rPr>
              <a:t>decision on </a:t>
            </a:r>
            <a:r>
              <a:rPr lang="en-US" sz="2400" spc="-4" dirty="0" smtClean="0">
                <a:latin typeface="Arial" panose="020B0604020202020204" pitchFamily="34" charset="0"/>
                <a:cs typeface="Arial" panose="020B0604020202020204" pitchFamily="34" charset="0"/>
              </a:rPr>
              <a:t>SIJ </a:t>
            </a:r>
            <a:r>
              <a:rPr lang="en-US" sz="2400" spc="-4" dirty="0">
                <a:latin typeface="Arial" panose="020B0604020202020204" pitchFamily="34" charset="0"/>
                <a:cs typeface="Arial" panose="020B0604020202020204" pitchFamily="34" charset="0"/>
              </a:rPr>
              <a:t>petition, and/or</a:t>
            </a:r>
          </a:p>
          <a:p>
            <a:pPr marL="354295" marR="146987" indent="-342900">
              <a:lnSpc>
                <a:spcPts val="2620"/>
              </a:lnSpc>
              <a:buFont typeface="Arial" panose="020B0604020202020204" pitchFamily="34" charset="0"/>
              <a:buChar char="•"/>
              <a:tabLst>
                <a:tab pos="319041" algn="l"/>
              </a:tabLst>
            </a:pPr>
            <a:endParaRPr lang="en-US" sz="2400" spc="-4" dirty="0">
              <a:latin typeface="Arial" panose="020B0604020202020204" pitchFamily="34" charset="0"/>
              <a:cs typeface="Arial" panose="020B0604020202020204" pitchFamily="34" charset="0"/>
            </a:endParaRPr>
          </a:p>
          <a:p>
            <a:pPr marL="354295" marR="146987" indent="-342900">
              <a:lnSpc>
                <a:spcPts val="2620"/>
              </a:lnSpc>
              <a:buFont typeface="Arial" panose="020B0604020202020204" pitchFamily="34" charset="0"/>
              <a:buChar char="•"/>
              <a:tabLst>
                <a:tab pos="319041" algn="l"/>
              </a:tabLst>
            </a:pPr>
            <a:r>
              <a:rPr lang="en-US" sz="2400" spc="-4" dirty="0">
                <a:latin typeface="Arial" panose="020B0604020202020204" pitchFamily="34" charset="0"/>
                <a:cs typeface="Arial" panose="020B0604020202020204" pitchFamily="34" charset="0"/>
              </a:rPr>
              <a:t>Ages out of </a:t>
            </a:r>
            <a:r>
              <a:rPr lang="en-US" sz="2400" spc="-4" dirty="0" smtClean="0">
                <a:latin typeface="Arial" panose="020B0604020202020204" pitchFamily="34" charset="0"/>
                <a:cs typeface="Arial" panose="020B0604020202020204" pitchFamily="34" charset="0"/>
              </a:rPr>
              <a:t>juvenile jurisdiction </a:t>
            </a:r>
            <a:r>
              <a:rPr lang="en-US" sz="2400" spc="-4" dirty="0">
                <a:latin typeface="Arial" panose="020B0604020202020204" pitchFamily="34" charset="0"/>
                <a:cs typeface="Arial" panose="020B0604020202020204" pitchFamily="34" charset="0"/>
              </a:rPr>
              <a:t>prior to </a:t>
            </a:r>
            <a:r>
              <a:rPr lang="en-US" sz="2400" spc="-4" dirty="0" smtClean="0">
                <a:latin typeface="Arial" panose="020B0604020202020204" pitchFamily="34" charset="0"/>
                <a:cs typeface="Arial" panose="020B0604020202020204" pitchFamily="34" charset="0"/>
              </a:rPr>
              <a:t>filing SIJ petition</a:t>
            </a:r>
          </a:p>
          <a:p>
            <a:pPr marL="11395" marR="146987">
              <a:lnSpc>
                <a:spcPts val="2620"/>
              </a:lnSpc>
              <a:tabLst>
                <a:tab pos="319041" algn="l"/>
              </a:tabLst>
            </a:pPr>
            <a:endParaRPr lang="en-US" sz="2400" spc="-4" dirty="0">
              <a:latin typeface="Arial" panose="020B0604020202020204" pitchFamily="34" charset="0"/>
              <a:cs typeface="Arial" panose="020B0604020202020204" pitchFamily="34" charset="0"/>
            </a:endParaRPr>
          </a:p>
          <a:p>
            <a:pPr marL="11395" marR="146987">
              <a:tabLst>
                <a:tab pos="319041" algn="l"/>
              </a:tabLst>
            </a:pPr>
            <a:r>
              <a:rPr lang="en-US" sz="1400" u="sng" spc="-4" dirty="0">
                <a:latin typeface="Arial" panose="020B0604020202020204" pitchFamily="34" charset="0"/>
                <a:cs typeface="Arial" panose="020B0604020202020204" pitchFamily="34" charset="0"/>
              </a:rPr>
              <a:t>See</a:t>
            </a:r>
            <a:r>
              <a:rPr lang="en-US" sz="1400" spc="-4" dirty="0">
                <a:latin typeface="Arial" panose="020B0604020202020204" pitchFamily="34" charset="0"/>
                <a:cs typeface="Arial" panose="020B0604020202020204" pitchFamily="34" charset="0"/>
              </a:rPr>
              <a:t> USCIS Policy Memorandum </a:t>
            </a:r>
            <a:r>
              <a:rPr lang="en-US" sz="1400" spc="-4" dirty="0" smtClean="0">
                <a:latin typeface="Arial" panose="020B0604020202020204" pitchFamily="34" charset="0"/>
                <a:cs typeface="Arial" panose="020B0604020202020204" pitchFamily="34" charset="0"/>
              </a:rPr>
              <a:t>602-0117: </a:t>
            </a:r>
            <a:r>
              <a:rPr lang="en-US" sz="1400" spc="-9" dirty="0" smtClean="0">
                <a:latin typeface="Arial" panose="020B0604020202020204" pitchFamily="34" charset="0"/>
                <a:cs typeface="Arial" panose="020B0604020202020204" pitchFamily="34" charset="0"/>
              </a:rPr>
              <a:t>www.uscis.gov/sites/default/files/USCIS/Laws/Memoranda/2015/2015-0624_Perez-Olano_Settlement_Agreement_PM_Effective.pdf</a:t>
            </a:r>
            <a:endParaRPr lang="en-US" sz="1400" spc="-9" dirty="0">
              <a:latin typeface="Arial" panose="020B0604020202020204" pitchFamily="34" charset="0"/>
              <a:cs typeface="Arial" panose="020B0604020202020204" pitchFamily="34" charset="0"/>
            </a:endParaRPr>
          </a:p>
          <a:p>
            <a:pPr marL="319041" marR="146987" indent="-307646">
              <a:lnSpc>
                <a:spcPts val="2620"/>
              </a:lnSpc>
              <a:buFont typeface="Arial"/>
              <a:buChar char="•"/>
              <a:tabLst>
                <a:tab pos="319041" algn="l"/>
              </a:tabLst>
            </a:pPr>
            <a:endParaRPr sz="2400" dirty="0">
              <a:latin typeface="Calibri"/>
              <a:cs typeface="Calibri"/>
            </a:endParaRPr>
          </a:p>
        </p:txBody>
      </p:sp>
      <p:sp>
        <p:nvSpPr>
          <p:cNvPr id="4" name="TextBox 3"/>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008326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990600"/>
          </a:xfrm>
        </p:spPr>
        <p:txBody>
          <a:bodyPr>
            <a:normAutofit/>
          </a:bodyPr>
          <a:lstStyle/>
          <a:p>
            <a:pPr lvl="0"/>
            <a:r>
              <a:rPr lang="en-US" sz="2800" b="1" dirty="0" smtClean="0"/>
              <a:t>Asylum</a:t>
            </a:r>
            <a:endParaRPr lang="en-US" sz="2800" b="1" dirty="0"/>
          </a:p>
        </p:txBody>
      </p:sp>
      <p:sp>
        <p:nvSpPr>
          <p:cNvPr id="3" name="Content Placeholder 2"/>
          <p:cNvSpPr>
            <a:spLocks noGrp="1"/>
          </p:cNvSpPr>
          <p:nvPr>
            <p:ph idx="1"/>
          </p:nvPr>
        </p:nvSpPr>
        <p:spPr>
          <a:xfrm>
            <a:off x="301752" y="990600"/>
            <a:ext cx="8613648" cy="4752915"/>
          </a:xfrm>
        </p:spPr>
        <p:txBody>
          <a:bodyPr>
            <a:noAutofit/>
          </a:bodyPr>
          <a:lstStyle/>
          <a:p>
            <a:pPr marL="0" indent="0">
              <a:lnSpc>
                <a:spcPct val="120000"/>
              </a:lnSpc>
              <a:buNone/>
            </a:pPr>
            <a:r>
              <a:rPr lang="en-US" sz="2400" dirty="0" smtClean="0">
                <a:solidFill>
                  <a:prstClr val="black"/>
                </a:solidFill>
              </a:rPr>
              <a:t>Confers legal </a:t>
            </a:r>
            <a:r>
              <a:rPr lang="en-US" sz="2400" dirty="0">
                <a:solidFill>
                  <a:prstClr val="black"/>
                </a:solidFill>
              </a:rPr>
              <a:t>status and </a:t>
            </a:r>
            <a:r>
              <a:rPr lang="en-US" sz="2400" dirty="0" smtClean="0">
                <a:solidFill>
                  <a:prstClr val="black"/>
                </a:solidFill>
              </a:rPr>
              <a:t>ability </a:t>
            </a:r>
            <a:r>
              <a:rPr lang="en-US" sz="2400" dirty="0">
                <a:solidFill>
                  <a:prstClr val="black"/>
                </a:solidFill>
              </a:rPr>
              <a:t>to apply for work authorization, permanent </a:t>
            </a:r>
            <a:r>
              <a:rPr lang="en-US" sz="2400" dirty="0" smtClean="0">
                <a:solidFill>
                  <a:prstClr val="black"/>
                </a:solidFill>
              </a:rPr>
              <a:t>residence, citizenship</a:t>
            </a:r>
            <a:r>
              <a:rPr lang="en-US" sz="2400" dirty="0">
                <a:solidFill>
                  <a:prstClr val="black"/>
                </a:solidFill>
              </a:rPr>
              <a:t>. </a:t>
            </a:r>
            <a:endParaRPr lang="en-US" sz="2400" dirty="0" smtClean="0">
              <a:solidFill>
                <a:prstClr val="black"/>
              </a:solidFill>
            </a:endParaRPr>
          </a:p>
          <a:p>
            <a:pPr marL="0" indent="0">
              <a:lnSpc>
                <a:spcPct val="120000"/>
              </a:lnSpc>
              <a:buNone/>
            </a:pPr>
            <a:r>
              <a:rPr lang="en-US" sz="1600" dirty="0" smtClean="0">
                <a:solidFill>
                  <a:prstClr val="black"/>
                </a:solidFill>
              </a:rPr>
              <a:t>Often pursued with Convention Against Torture and/or Withholding of Removal Petition</a:t>
            </a:r>
            <a:br>
              <a:rPr lang="en-US" sz="1600" dirty="0" smtClean="0">
                <a:solidFill>
                  <a:prstClr val="black"/>
                </a:solidFill>
              </a:rPr>
            </a:br>
            <a:endParaRPr lang="en-US" sz="1600" dirty="0">
              <a:solidFill>
                <a:prstClr val="black"/>
              </a:solidFill>
            </a:endParaRPr>
          </a:p>
          <a:p>
            <a:pPr marL="0" lvl="0" indent="0">
              <a:lnSpc>
                <a:spcPct val="120000"/>
              </a:lnSpc>
              <a:buNone/>
            </a:pPr>
            <a:r>
              <a:rPr lang="en-US" sz="2400" b="1" dirty="0" smtClean="0">
                <a:solidFill>
                  <a:prstClr val="black"/>
                </a:solidFill>
              </a:rPr>
              <a:t>Must </a:t>
            </a:r>
            <a:r>
              <a:rPr lang="en-US" sz="2400" b="1" dirty="0">
                <a:solidFill>
                  <a:prstClr val="black"/>
                </a:solidFill>
              </a:rPr>
              <a:t>be </a:t>
            </a:r>
            <a:r>
              <a:rPr lang="en-US" sz="2400" b="1" dirty="0" smtClean="0">
                <a:solidFill>
                  <a:prstClr val="black"/>
                </a:solidFill>
              </a:rPr>
              <a:t>refugee</a:t>
            </a:r>
          </a:p>
          <a:p>
            <a:pPr>
              <a:lnSpc>
                <a:spcPct val="120000"/>
              </a:lnSpc>
            </a:pPr>
            <a:r>
              <a:rPr lang="en-US" sz="2400" dirty="0" smtClean="0">
                <a:solidFill>
                  <a:prstClr val="black"/>
                </a:solidFill>
              </a:rPr>
              <a:t>No </a:t>
            </a:r>
            <a:r>
              <a:rPr lang="en-US" sz="2400" dirty="0">
                <a:solidFill>
                  <a:prstClr val="black"/>
                </a:solidFill>
              </a:rPr>
              <a:t>longer in </a:t>
            </a:r>
            <a:r>
              <a:rPr lang="en-US" sz="2400" dirty="0" smtClean="0">
                <a:solidFill>
                  <a:prstClr val="black"/>
                </a:solidFill>
              </a:rPr>
              <a:t>country </a:t>
            </a:r>
            <a:r>
              <a:rPr lang="en-US" sz="2400" dirty="0">
                <a:solidFill>
                  <a:prstClr val="black"/>
                </a:solidFill>
              </a:rPr>
              <a:t>of </a:t>
            </a:r>
            <a:r>
              <a:rPr lang="en-US" sz="2400" dirty="0" smtClean="0">
                <a:solidFill>
                  <a:prstClr val="black"/>
                </a:solidFill>
              </a:rPr>
              <a:t>origin</a:t>
            </a:r>
          </a:p>
          <a:p>
            <a:pPr>
              <a:lnSpc>
                <a:spcPct val="120000"/>
              </a:lnSpc>
            </a:pPr>
            <a:r>
              <a:rPr lang="en-US" sz="2400" dirty="0" smtClean="0">
                <a:solidFill>
                  <a:prstClr val="black"/>
                </a:solidFill>
              </a:rPr>
              <a:t>Suffered </a:t>
            </a:r>
            <a:r>
              <a:rPr lang="en-US" sz="2400" dirty="0">
                <a:solidFill>
                  <a:prstClr val="black"/>
                </a:solidFill>
              </a:rPr>
              <a:t>past persecution, </a:t>
            </a:r>
            <a:r>
              <a:rPr lang="en-US" sz="2400" b="1" dirty="0" smtClean="0">
                <a:solidFill>
                  <a:prstClr val="black"/>
                </a:solidFill>
              </a:rPr>
              <a:t>or</a:t>
            </a:r>
          </a:p>
          <a:p>
            <a:pPr>
              <a:lnSpc>
                <a:spcPct val="120000"/>
              </a:lnSpc>
            </a:pPr>
            <a:r>
              <a:rPr lang="en-US" sz="2400" dirty="0">
                <a:solidFill>
                  <a:prstClr val="black"/>
                </a:solidFill>
              </a:rPr>
              <a:t>W</a:t>
            </a:r>
            <a:r>
              <a:rPr lang="en-US" sz="2400" dirty="0" smtClean="0">
                <a:solidFill>
                  <a:prstClr val="black"/>
                </a:solidFill>
              </a:rPr>
              <a:t>ell-founded </a:t>
            </a:r>
            <a:r>
              <a:rPr lang="en-US" sz="2400" dirty="0">
                <a:solidFill>
                  <a:prstClr val="black"/>
                </a:solidFill>
              </a:rPr>
              <a:t>fear of future </a:t>
            </a:r>
            <a:r>
              <a:rPr lang="en-US" sz="2400" dirty="0" smtClean="0">
                <a:solidFill>
                  <a:prstClr val="black"/>
                </a:solidFill>
              </a:rPr>
              <a:t>persecution due to</a:t>
            </a:r>
            <a:r>
              <a:rPr lang="en-US" sz="2400" dirty="0">
                <a:solidFill>
                  <a:prstClr val="black"/>
                </a:solidFill>
              </a:rPr>
              <a:t> </a:t>
            </a:r>
            <a:r>
              <a:rPr lang="en-US" sz="2400" dirty="0" smtClean="0">
                <a:solidFill>
                  <a:prstClr val="black"/>
                </a:solidFill>
              </a:rPr>
              <a:t>race, religion, nationality, political opinion, member of </a:t>
            </a:r>
            <a:r>
              <a:rPr lang="en-US" sz="2400" dirty="0">
                <a:solidFill>
                  <a:prstClr val="black"/>
                </a:solidFill>
              </a:rPr>
              <a:t>p</a:t>
            </a:r>
            <a:r>
              <a:rPr lang="en-US" sz="2400" dirty="0" smtClean="0">
                <a:solidFill>
                  <a:prstClr val="black"/>
                </a:solidFill>
              </a:rPr>
              <a:t>articular </a:t>
            </a:r>
            <a:r>
              <a:rPr lang="en-US" sz="2400" dirty="0">
                <a:solidFill>
                  <a:prstClr val="black"/>
                </a:solidFill>
              </a:rPr>
              <a:t>s</a:t>
            </a:r>
            <a:r>
              <a:rPr lang="en-US" sz="2400" dirty="0" smtClean="0">
                <a:solidFill>
                  <a:prstClr val="black"/>
                </a:solidFill>
              </a:rPr>
              <a:t>ocial </a:t>
            </a:r>
            <a:r>
              <a:rPr lang="en-US" sz="2400" dirty="0">
                <a:solidFill>
                  <a:prstClr val="black"/>
                </a:solidFill>
              </a:rPr>
              <a:t>g</a:t>
            </a:r>
            <a:r>
              <a:rPr lang="en-US" sz="2400" dirty="0" smtClean="0">
                <a:solidFill>
                  <a:prstClr val="black"/>
                </a:solidFill>
              </a:rPr>
              <a:t>roup (</a:t>
            </a:r>
            <a:r>
              <a:rPr lang="en-US" sz="2400" dirty="0">
                <a:solidFill>
                  <a:prstClr val="black"/>
                </a:solidFill>
              </a:rPr>
              <a:t>g</a:t>
            </a:r>
            <a:r>
              <a:rPr lang="en-US" sz="2400" dirty="0" smtClean="0">
                <a:solidFill>
                  <a:prstClr val="black"/>
                </a:solidFill>
              </a:rPr>
              <a:t>ender</a:t>
            </a:r>
            <a:r>
              <a:rPr lang="en-US" sz="2400" dirty="0">
                <a:solidFill>
                  <a:prstClr val="black"/>
                </a:solidFill>
              </a:rPr>
              <a:t>, </a:t>
            </a:r>
            <a:r>
              <a:rPr lang="en-US" sz="2400" dirty="0" smtClean="0">
                <a:solidFill>
                  <a:prstClr val="black"/>
                </a:solidFill>
              </a:rPr>
              <a:t>sexuality</a:t>
            </a:r>
            <a:r>
              <a:rPr lang="en-US" sz="2400" dirty="0">
                <a:solidFill>
                  <a:prstClr val="black"/>
                </a:solidFill>
              </a:rPr>
              <a:t>, </a:t>
            </a:r>
            <a:r>
              <a:rPr lang="en-US" sz="2400" dirty="0" smtClean="0">
                <a:solidFill>
                  <a:prstClr val="black"/>
                </a:solidFill>
              </a:rPr>
              <a:t>forced </a:t>
            </a:r>
            <a:r>
              <a:rPr lang="en-US" sz="2400" dirty="0">
                <a:solidFill>
                  <a:prstClr val="black"/>
                </a:solidFill>
              </a:rPr>
              <a:t>m</a:t>
            </a:r>
            <a:r>
              <a:rPr lang="en-US" sz="2400" dirty="0" smtClean="0">
                <a:solidFill>
                  <a:prstClr val="black"/>
                </a:solidFill>
              </a:rPr>
              <a:t>arriage</a:t>
            </a:r>
            <a:r>
              <a:rPr lang="en-US" sz="2400" dirty="0">
                <a:solidFill>
                  <a:prstClr val="black"/>
                </a:solidFill>
              </a:rPr>
              <a:t>, FGM, etc</a:t>
            </a:r>
            <a:r>
              <a:rPr lang="en-US" sz="2400" dirty="0" smtClean="0">
                <a:solidFill>
                  <a:prstClr val="black"/>
                </a:solidFill>
              </a:rPr>
              <a:t>.)</a:t>
            </a:r>
          </a:p>
          <a:p>
            <a:pPr>
              <a:lnSpc>
                <a:spcPct val="120000"/>
              </a:lnSpc>
            </a:pPr>
            <a:r>
              <a:rPr lang="en-US" sz="2400" dirty="0" smtClean="0">
                <a:solidFill>
                  <a:prstClr val="black"/>
                </a:solidFill>
              </a:rPr>
              <a:t>Government unable </a:t>
            </a:r>
            <a:r>
              <a:rPr lang="en-US" sz="2400" dirty="0">
                <a:solidFill>
                  <a:prstClr val="black"/>
                </a:solidFill>
              </a:rPr>
              <a:t>or unwilling to </a:t>
            </a:r>
            <a:r>
              <a:rPr lang="en-US" sz="2400" dirty="0" smtClean="0">
                <a:solidFill>
                  <a:prstClr val="black"/>
                </a:solidFill>
              </a:rPr>
              <a:t>provide protection</a:t>
            </a:r>
            <a:endParaRPr lang="en-US" sz="2400" dirty="0"/>
          </a:p>
        </p:txBody>
      </p:sp>
      <p:sp>
        <p:nvSpPr>
          <p:cNvPr id="4" name="Rectangle 3"/>
          <p:cNvSpPr/>
          <p:nvPr/>
        </p:nvSpPr>
        <p:spPr>
          <a:xfrm>
            <a:off x="533400" y="1343088"/>
            <a:ext cx="8305800" cy="461665"/>
          </a:xfrm>
          <a:prstGeom prst="rect">
            <a:avLst/>
          </a:prstGeom>
        </p:spPr>
        <p:txBody>
          <a:bodyPr wrap="square" lIns="91280" tIns="45641" rIns="91280" bIns="45641">
            <a:spAutoFit/>
          </a:bodyPr>
          <a:lstStyle/>
          <a:p>
            <a:pPr defTabSz="912797"/>
            <a:endParaRPr lang="en-US" sz="24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101687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normAutofit/>
          </a:bodyPr>
          <a:lstStyle/>
          <a:p>
            <a:pPr lvl="0"/>
            <a:r>
              <a:rPr lang="en-US" sz="2800" b="1" dirty="0" smtClean="0"/>
              <a:t>Asylum</a:t>
            </a:r>
            <a:endParaRPr lang="en-US" sz="2800" b="1" dirty="0"/>
          </a:p>
        </p:txBody>
      </p:sp>
      <p:sp>
        <p:nvSpPr>
          <p:cNvPr id="3" name="Content Placeholder 2"/>
          <p:cNvSpPr>
            <a:spLocks noGrp="1"/>
          </p:cNvSpPr>
          <p:nvPr>
            <p:ph idx="1"/>
          </p:nvPr>
        </p:nvSpPr>
        <p:spPr>
          <a:xfrm>
            <a:off x="301752" y="1571692"/>
            <a:ext cx="8613648" cy="4067108"/>
          </a:xfrm>
        </p:spPr>
        <p:txBody>
          <a:bodyPr>
            <a:normAutofit/>
          </a:bodyPr>
          <a:lstStyle/>
          <a:p>
            <a:pPr marL="57051" indent="0">
              <a:buNone/>
            </a:pPr>
            <a:r>
              <a:rPr lang="en-US" sz="2400" b="1" dirty="0">
                <a:solidFill>
                  <a:prstClr val="black"/>
                </a:solidFill>
              </a:rPr>
              <a:t>Must not have </a:t>
            </a:r>
            <a:r>
              <a:rPr lang="en-US" sz="2400" b="1" dirty="0" smtClean="0">
                <a:solidFill>
                  <a:prstClr val="black"/>
                </a:solidFill>
              </a:rPr>
              <a:t>bars </a:t>
            </a:r>
            <a:r>
              <a:rPr lang="en-US" sz="2400" b="1" dirty="0">
                <a:solidFill>
                  <a:prstClr val="black"/>
                </a:solidFill>
              </a:rPr>
              <a:t>to asylum </a:t>
            </a:r>
            <a:r>
              <a:rPr lang="en-US" sz="2400" b="1" dirty="0" smtClean="0">
                <a:solidFill>
                  <a:prstClr val="black"/>
                </a:solidFill>
              </a:rPr>
              <a:t>eligibility</a:t>
            </a:r>
          </a:p>
          <a:p>
            <a:pPr marL="57051" indent="0">
              <a:buNone/>
            </a:pPr>
            <a:endParaRPr lang="en-US" sz="2400" dirty="0">
              <a:solidFill>
                <a:prstClr val="black"/>
              </a:solidFill>
            </a:endParaRPr>
          </a:p>
          <a:p>
            <a:pPr marL="399951" indent="-342900"/>
            <a:r>
              <a:rPr lang="en-US" sz="2400" b="1" dirty="0" smtClean="0">
                <a:solidFill>
                  <a:prstClr val="black"/>
                </a:solidFill>
              </a:rPr>
              <a:t>Must </a:t>
            </a:r>
            <a:r>
              <a:rPr lang="en-US" sz="2400" b="1" dirty="0">
                <a:solidFill>
                  <a:prstClr val="black"/>
                </a:solidFill>
              </a:rPr>
              <a:t>apply for asylum within one year of last </a:t>
            </a:r>
            <a:r>
              <a:rPr lang="en-US" sz="2400" b="1" dirty="0" smtClean="0">
                <a:solidFill>
                  <a:prstClr val="black"/>
                </a:solidFill>
              </a:rPr>
              <a:t>entry</a:t>
            </a:r>
            <a:r>
              <a:rPr lang="en-US" sz="2400" dirty="0" smtClean="0">
                <a:solidFill>
                  <a:prstClr val="black"/>
                </a:solidFill>
              </a:rPr>
              <a:t/>
            </a:r>
            <a:br>
              <a:rPr lang="en-US" sz="2400" dirty="0" smtClean="0">
                <a:solidFill>
                  <a:prstClr val="black"/>
                </a:solidFill>
              </a:rPr>
            </a:br>
            <a:r>
              <a:rPr lang="en-US" sz="2400" dirty="0" smtClean="0">
                <a:solidFill>
                  <a:prstClr val="black"/>
                </a:solidFill>
              </a:rPr>
              <a:t>Exceptions</a:t>
            </a:r>
            <a:r>
              <a:rPr lang="en-US" sz="2400" dirty="0">
                <a:solidFill>
                  <a:prstClr val="black"/>
                </a:solidFill>
              </a:rPr>
              <a:t>: </a:t>
            </a:r>
            <a:r>
              <a:rPr lang="en-US" sz="2400" dirty="0" smtClean="0">
                <a:solidFill>
                  <a:prstClr val="black"/>
                </a:solidFill>
              </a:rPr>
              <a:t>extraordinary </a:t>
            </a:r>
            <a:r>
              <a:rPr lang="en-US" sz="2400" dirty="0">
                <a:solidFill>
                  <a:prstClr val="black"/>
                </a:solidFill>
              </a:rPr>
              <a:t>or </a:t>
            </a:r>
            <a:r>
              <a:rPr lang="en-US" sz="2400" dirty="0" smtClean="0">
                <a:solidFill>
                  <a:prstClr val="black"/>
                </a:solidFill>
              </a:rPr>
              <a:t>changed circumstances</a:t>
            </a:r>
            <a:r>
              <a:rPr lang="en-US" sz="2400" dirty="0">
                <a:solidFill>
                  <a:prstClr val="black"/>
                </a:solidFill>
              </a:rPr>
              <a:t>, </a:t>
            </a:r>
            <a:r>
              <a:rPr lang="en-US" sz="2400" dirty="0" smtClean="0">
                <a:solidFill>
                  <a:prstClr val="black"/>
                </a:solidFill>
              </a:rPr>
              <a:t/>
            </a:r>
            <a:br>
              <a:rPr lang="en-US" sz="2400" dirty="0" smtClean="0">
                <a:solidFill>
                  <a:prstClr val="black"/>
                </a:solidFill>
              </a:rPr>
            </a:br>
            <a:r>
              <a:rPr lang="en-US" sz="2400" dirty="0" smtClean="0">
                <a:solidFill>
                  <a:prstClr val="black"/>
                </a:solidFill>
              </a:rPr>
              <a:t>minor </a:t>
            </a:r>
            <a:r>
              <a:rPr lang="en-US" sz="2400" dirty="0">
                <a:solidFill>
                  <a:prstClr val="black"/>
                </a:solidFill>
              </a:rPr>
              <a:t>child when </a:t>
            </a:r>
            <a:r>
              <a:rPr lang="en-US" sz="2400" dirty="0" smtClean="0">
                <a:solidFill>
                  <a:prstClr val="black"/>
                </a:solidFill>
              </a:rPr>
              <a:t>entered</a:t>
            </a:r>
            <a:br>
              <a:rPr lang="en-US" sz="2400" dirty="0" smtClean="0">
                <a:solidFill>
                  <a:prstClr val="black"/>
                </a:solidFill>
              </a:rPr>
            </a:br>
            <a:endParaRPr lang="en-US" sz="2400" dirty="0" smtClean="0">
              <a:solidFill>
                <a:prstClr val="black"/>
              </a:solidFill>
            </a:endParaRPr>
          </a:p>
          <a:p>
            <a:pPr marL="399951" indent="-342900"/>
            <a:r>
              <a:rPr lang="en-US" sz="2400" dirty="0" smtClean="0">
                <a:solidFill>
                  <a:prstClr val="black"/>
                </a:solidFill>
              </a:rPr>
              <a:t>Firm Resettlement: must </a:t>
            </a:r>
            <a:r>
              <a:rPr lang="en-US" sz="2400" dirty="0">
                <a:solidFill>
                  <a:prstClr val="black"/>
                </a:solidFill>
              </a:rPr>
              <a:t>not have offer of residence or citizenship from another </a:t>
            </a:r>
            <a:r>
              <a:rPr lang="en-US" sz="2400" dirty="0" smtClean="0">
                <a:solidFill>
                  <a:prstClr val="black"/>
                </a:solidFill>
              </a:rPr>
              <a:t>country.</a:t>
            </a:r>
            <a:br>
              <a:rPr lang="en-US" sz="2400" dirty="0" smtClean="0">
                <a:solidFill>
                  <a:prstClr val="black"/>
                </a:solidFill>
              </a:rPr>
            </a:br>
            <a:endParaRPr lang="en-US" sz="2400" dirty="0" smtClean="0">
              <a:solidFill>
                <a:prstClr val="black"/>
              </a:solidFill>
            </a:endParaRPr>
          </a:p>
          <a:p>
            <a:pPr marL="399951" indent="-342900"/>
            <a:r>
              <a:rPr lang="en-US" sz="2400" dirty="0" smtClean="0">
                <a:solidFill>
                  <a:prstClr val="black"/>
                </a:solidFill>
              </a:rPr>
              <a:t>Must </a:t>
            </a:r>
            <a:r>
              <a:rPr lang="en-US" sz="2400" dirty="0">
                <a:solidFill>
                  <a:prstClr val="black"/>
                </a:solidFill>
              </a:rPr>
              <a:t>not have </a:t>
            </a:r>
            <a:r>
              <a:rPr lang="en-US" sz="2400" dirty="0" smtClean="0">
                <a:solidFill>
                  <a:prstClr val="black"/>
                </a:solidFill>
              </a:rPr>
              <a:t>felony </a:t>
            </a:r>
            <a:r>
              <a:rPr lang="en-US" sz="2400" dirty="0">
                <a:solidFill>
                  <a:prstClr val="black"/>
                </a:solidFill>
              </a:rPr>
              <a:t>or other </a:t>
            </a:r>
            <a:r>
              <a:rPr lang="en-US" sz="2400" dirty="0" smtClean="0">
                <a:solidFill>
                  <a:prstClr val="black"/>
                </a:solidFill>
              </a:rPr>
              <a:t>serious </a:t>
            </a:r>
            <a:r>
              <a:rPr lang="en-US" sz="2400" dirty="0">
                <a:solidFill>
                  <a:prstClr val="black"/>
                </a:solidFill>
              </a:rPr>
              <a:t>criminal conviction</a:t>
            </a:r>
          </a:p>
          <a:p>
            <a:pPr marL="273840" lvl="1" indent="0">
              <a:buNone/>
            </a:pPr>
            <a:endParaRPr lang="en-US" sz="5600" dirty="0">
              <a:latin typeface="+mj-lt"/>
            </a:endParaRPr>
          </a:p>
          <a:p>
            <a:pPr marL="273840" lvl="1" indent="0">
              <a:buNone/>
            </a:pPr>
            <a:endParaRPr lang="en-US" dirty="0"/>
          </a:p>
        </p:txBody>
      </p:sp>
      <p:sp>
        <p:nvSpPr>
          <p:cNvPr id="4" name="Rectangle 3"/>
          <p:cNvSpPr/>
          <p:nvPr/>
        </p:nvSpPr>
        <p:spPr>
          <a:xfrm>
            <a:off x="533400" y="1343088"/>
            <a:ext cx="8305800" cy="461665"/>
          </a:xfrm>
          <a:prstGeom prst="rect">
            <a:avLst/>
          </a:prstGeom>
        </p:spPr>
        <p:txBody>
          <a:bodyPr wrap="square" lIns="91280" tIns="45641" rIns="91280" bIns="45641">
            <a:spAutoFit/>
          </a:bodyPr>
          <a:lstStyle/>
          <a:p>
            <a:pPr defTabSz="912797"/>
            <a:endParaRPr lang="en-US" sz="24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1808649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lvl="0"/>
            <a:r>
              <a:rPr lang="en-US" sz="3200" b="1" dirty="0"/>
              <a:t>T-Visa</a:t>
            </a:r>
          </a:p>
        </p:txBody>
      </p:sp>
      <p:sp>
        <p:nvSpPr>
          <p:cNvPr id="3" name="Content Placeholder 2"/>
          <p:cNvSpPr>
            <a:spLocks noGrp="1"/>
          </p:cNvSpPr>
          <p:nvPr>
            <p:ph idx="1"/>
          </p:nvPr>
        </p:nvSpPr>
        <p:spPr>
          <a:xfrm>
            <a:off x="301752" y="1343092"/>
            <a:ext cx="8613648" cy="4752915"/>
          </a:xfrm>
        </p:spPr>
        <p:txBody>
          <a:bodyPr>
            <a:normAutofit fontScale="92500"/>
          </a:bodyPr>
          <a:lstStyle/>
          <a:p>
            <a:pPr marL="0" indent="0">
              <a:buNone/>
            </a:pPr>
            <a:r>
              <a:rPr lang="en-US" sz="2200" dirty="0" smtClean="0">
                <a:solidFill>
                  <a:prstClr val="black"/>
                </a:solidFill>
              </a:rPr>
              <a:t>Must be noncitizen victim </a:t>
            </a:r>
            <a:r>
              <a:rPr lang="en-US" sz="2200" dirty="0">
                <a:solidFill>
                  <a:prstClr val="black"/>
                </a:solidFill>
              </a:rPr>
              <a:t>of </a:t>
            </a:r>
            <a:r>
              <a:rPr lang="en-US" sz="2200" dirty="0" smtClean="0">
                <a:solidFill>
                  <a:prstClr val="black"/>
                </a:solidFill>
              </a:rPr>
              <a:t>severe </a:t>
            </a:r>
            <a:r>
              <a:rPr lang="en-US" sz="2200" dirty="0">
                <a:solidFill>
                  <a:prstClr val="black"/>
                </a:solidFill>
              </a:rPr>
              <a:t>form </a:t>
            </a:r>
            <a:r>
              <a:rPr lang="en-US" sz="2200" dirty="0" smtClean="0">
                <a:solidFill>
                  <a:prstClr val="black"/>
                </a:solidFill>
              </a:rPr>
              <a:t>of trafficking</a:t>
            </a:r>
            <a:br>
              <a:rPr lang="en-US" sz="2200" dirty="0" smtClean="0">
                <a:solidFill>
                  <a:prstClr val="black"/>
                </a:solidFill>
              </a:rPr>
            </a:br>
            <a:endParaRPr lang="en-US" sz="2200" dirty="0" smtClean="0">
              <a:solidFill>
                <a:prstClr val="black"/>
              </a:solidFill>
            </a:endParaRPr>
          </a:p>
          <a:p>
            <a:r>
              <a:rPr lang="en-US" sz="2200" b="1" dirty="0" smtClean="0">
                <a:solidFill>
                  <a:prstClr val="black"/>
                </a:solidFill>
              </a:rPr>
              <a:t>Sex Trafficking</a:t>
            </a:r>
            <a:br>
              <a:rPr lang="en-US" sz="2200" b="1" dirty="0" smtClean="0">
                <a:solidFill>
                  <a:prstClr val="black"/>
                </a:solidFill>
              </a:rPr>
            </a:br>
            <a:r>
              <a:rPr lang="en-US" sz="2200" dirty="0" smtClean="0">
                <a:solidFill>
                  <a:prstClr val="black"/>
                </a:solidFill>
              </a:rPr>
              <a:t>Commercial </a:t>
            </a:r>
            <a:r>
              <a:rPr lang="en-US" sz="2200" dirty="0">
                <a:solidFill>
                  <a:prstClr val="black"/>
                </a:solidFill>
              </a:rPr>
              <a:t>sex </a:t>
            </a:r>
            <a:r>
              <a:rPr lang="en-US" sz="2200" dirty="0" smtClean="0">
                <a:solidFill>
                  <a:prstClr val="black"/>
                </a:solidFill>
              </a:rPr>
              <a:t>induced </a:t>
            </a:r>
            <a:r>
              <a:rPr lang="en-US" sz="2200" dirty="0">
                <a:solidFill>
                  <a:prstClr val="black"/>
                </a:solidFill>
              </a:rPr>
              <a:t>by force, </a:t>
            </a:r>
            <a:r>
              <a:rPr lang="en-US" sz="2200" dirty="0" smtClean="0">
                <a:solidFill>
                  <a:prstClr val="black"/>
                </a:solidFill>
              </a:rPr>
              <a:t>fraud, coercion</a:t>
            </a:r>
            <a:r>
              <a:rPr lang="en-US" sz="2200" dirty="0">
                <a:solidFill>
                  <a:prstClr val="black"/>
                </a:solidFill>
              </a:rPr>
              <a:t>, or </a:t>
            </a:r>
            <a:r>
              <a:rPr lang="en-US" sz="2200" dirty="0" smtClean="0">
                <a:solidFill>
                  <a:prstClr val="black"/>
                </a:solidFill>
              </a:rPr>
              <a:t>individual </a:t>
            </a:r>
            <a:r>
              <a:rPr lang="en-US" sz="2200" dirty="0">
                <a:solidFill>
                  <a:prstClr val="black"/>
                </a:solidFill>
              </a:rPr>
              <a:t>under </a:t>
            </a:r>
            <a:r>
              <a:rPr lang="en-US" sz="2200" dirty="0" smtClean="0">
                <a:solidFill>
                  <a:prstClr val="black"/>
                </a:solidFill>
              </a:rPr>
              <a:t>age 18 </a:t>
            </a:r>
          </a:p>
          <a:p>
            <a:r>
              <a:rPr lang="en-US" sz="2200" b="1" dirty="0" smtClean="0">
                <a:solidFill>
                  <a:prstClr val="black"/>
                </a:solidFill>
              </a:rPr>
              <a:t>Labor Trafficking</a:t>
            </a:r>
            <a:br>
              <a:rPr lang="en-US" sz="2200" b="1" dirty="0" smtClean="0">
                <a:solidFill>
                  <a:prstClr val="black"/>
                </a:solidFill>
              </a:rPr>
            </a:br>
            <a:r>
              <a:rPr lang="en-US" sz="2200" b="1" dirty="0" smtClean="0">
                <a:solidFill>
                  <a:prstClr val="black"/>
                </a:solidFill>
              </a:rPr>
              <a:t>R</a:t>
            </a:r>
            <a:r>
              <a:rPr lang="en-US" sz="2200" dirty="0" smtClean="0">
                <a:solidFill>
                  <a:prstClr val="black"/>
                </a:solidFill>
              </a:rPr>
              <a:t>ecruitment</a:t>
            </a:r>
            <a:r>
              <a:rPr lang="en-US" sz="2200" dirty="0">
                <a:solidFill>
                  <a:prstClr val="black"/>
                </a:solidFill>
              </a:rPr>
              <a:t>, harboring, transportation, provision, or obtaining </a:t>
            </a:r>
            <a:r>
              <a:rPr lang="en-US" sz="2200" dirty="0" smtClean="0">
                <a:solidFill>
                  <a:prstClr val="black"/>
                </a:solidFill>
              </a:rPr>
              <a:t>person </a:t>
            </a:r>
            <a:r>
              <a:rPr lang="en-US" sz="2200" dirty="0">
                <a:solidFill>
                  <a:prstClr val="black"/>
                </a:solidFill>
              </a:rPr>
              <a:t>for labor </a:t>
            </a:r>
            <a:r>
              <a:rPr lang="en-US" sz="2200" dirty="0" smtClean="0">
                <a:solidFill>
                  <a:prstClr val="black"/>
                </a:solidFill>
              </a:rPr>
              <a:t>through force</a:t>
            </a:r>
            <a:r>
              <a:rPr lang="en-US" sz="2200" dirty="0">
                <a:solidFill>
                  <a:prstClr val="black"/>
                </a:solidFill>
              </a:rPr>
              <a:t>, fraud, </a:t>
            </a:r>
            <a:r>
              <a:rPr lang="en-US" sz="2200" dirty="0" smtClean="0">
                <a:solidFill>
                  <a:prstClr val="black"/>
                </a:solidFill>
              </a:rPr>
              <a:t>coercion </a:t>
            </a:r>
            <a:r>
              <a:rPr lang="en-US" sz="2200" dirty="0">
                <a:solidFill>
                  <a:prstClr val="black"/>
                </a:solidFill>
              </a:rPr>
              <a:t>or </a:t>
            </a:r>
            <a:r>
              <a:rPr lang="en-US" sz="2200" dirty="0" smtClean="0">
                <a:solidFill>
                  <a:prstClr val="black"/>
                </a:solidFill>
              </a:rPr>
              <a:t>purpose </a:t>
            </a:r>
            <a:r>
              <a:rPr lang="en-US" sz="2200" dirty="0">
                <a:solidFill>
                  <a:prstClr val="black"/>
                </a:solidFill>
              </a:rPr>
              <a:t>of subjection to involuntary servitude, peonage, debt bondage, </a:t>
            </a:r>
            <a:r>
              <a:rPr lang="en-US" sz="2200" dirty="0" smtClean="0">
                <a:solidFill>
                  <a:prstClr val="black"/>
                </a:solidFill>
              </a:rPr>
              <a:t>slavery</a:t>
            </a:r>
          </a:p>
          <a:p>
            <a:pPr marL="456399" lvl="1" indent="0">
              <a:buNone/>
            </a:pPr>
            <a:endParaRPr lang="en-US" sz="2200" dirty="0">
              <a:solidFill>
                <a:prstClr val="black"/>
              </a:solidFill>
            </a:endParaRPr>
          </a:p>
          <a:p>
            <a:pPr marL="57051" indent="0">
              <a:buNone/>
            </a:pPr>
            <a:r>
              <a:rPr lang="en-US" sz="2200" dirty="0" smtClean="0">
                <a:solidFill>
                  <a:prstClr val="black"/>
                </a:solidFill>
              </a:rPr>
              <a:t>Must </a:t>
            </a:r>
            <a:r>
              <a:rPr lang="en-US" sz="2200" dirty="0">
                <a:solidFill>
                  <a:prstClr val="black"/>
                </a:solidFill>
              </a:rPr>
              <a:t>be physically present in </a:t>
            </a:r>
            <a:r>
              <a:rPr lang="en-US" sz="2200" dirty="0" smtClean="0">
                <a:solidFill>
                  <a:prstClr val="black"/>
                </a:solidFill>
              </a:rPr>
              <a:t>U.S. on </a:t>
            </a:r>
            <a:r>
              <a:rPr lang="en-US" sz="2200" dirty="0">
                <a:solidFill>
                  <a:prstClr val="black"/>
                </a:solidFill>
              </a:rPr>
              <a:t>account of such </a:t>
            </a:r>
            <a:r>
              <a:rPr lang="en-US" sz="2200" dirty="0" smtClean="0">
                <a:solidFill>
                  <a:prstClr val="black"/>
                </a:solidFill>
              </a:rPr>
              <a:t>trafficking</a:t>
            </a:r>
            <a:br>
              <a:rPr lang="en-US" sz="2200" dirty="0" smtClean="0">
                <a:solidFill>
                  <a:prstClr val="black"/>
                </a:solidFill>
              </a:rPr>
            </a:br>
            <a:endParaRPr lang="en-US" sz="1300" dirty="0">
              <a:solidFill>
                <a:prstClr val="black"/>
              </a:solidFill>
            </a:endParaRPr>
          </a:p>
          <a:p>
            <a:pPr marL="57051" indent="0">
              <a:buNone/>
            </a:pPr>
            <a:r>
              <a:rPr lang="en-US" sz="2200" b="1" dirty="0" smtClean="0">
                <a:solidFill>
                  <a:schemeClr val="accent1">
                    <a:lumMod val="75000"/>
                  </a:schemeClr>
                </a:solidFill>
              </a:rPr>
              <a:t>Does </a:t>
            </a:r>
            <a:r>
              <a:rPr lang="en-US" sz="2200" b="1" i="1" dirty="0">
                <a:solidFill>
                  <a:schemeClr val="accent1">
                    <a:lumMod val="75000"/>
                  </a:schemeClr>
                </a:solidFill>
              </a:rPr>
              <a:t>not</a:t>
            </a:r>
            <a:r>
              <a:rPr lang="en-US" sz="2200" b="1" dirty="0">
                <a:solidFill>
                  <a:schemeClr val="accent1">
                    <a:lumMod val="75000"/>
                  </a:schemeClr>
                </a:solidFill>
              </a:rPr>
              <a:t> have to establish that this is why </a:t>
            </a:r>
            <a:r>
              <a:rPr lang="en-US" sz="2200" b="1" dirty="0" smtClean="0">
                <a:solidFill>
                  <a:schemeClr val="accent1">
                    <a:lumMod val="75000"/>
                  </a:schemeClr>
                </a:solidFill>
              </a:rPr>
              <a:t>came </a:t>
            </a:r>
            <a:r>
              <a:rPr lang="en-US" sz="2200" b="1" dirty="0">
                <a:solidFill>
                  <a:schemeClr val="accent1">
                    <a:lumMod val="75000"/>
                  </a:schemeClr>
                </a:solidFill>
              </a:rPr>
              <a:t>to </a:t>
            </a:r>
            <a:r>
              <a:rPr lang="en-US" sz="2200" b="1" dirty="0" smtClean="0">
                <a:solidFill>
                  <a:schemeClr val="accent1">
                    <a:lumMod val="75000"/>
                  </a:schemeClr>
                </a:solidFill>
              </a:rPr>
              <a:t>U.S.</a:t>
            </a:r>
          </a:p>
          <a:p>
            <a:pPr marL="57051" indent="0">
              <a:buNone/>
            </a:pPr>
            <a:r>
              <a:rPr lang="en-US" sz="2200" b="1" dirty="0">
                <a:solidFill>
                  <a:schemeClr val="accent1">
                    <a:lumMod val="75000"/>
                  </a:schemeClr>
                </a:solidFill>
              </a:rPr>
              <a:t>M</a:t>
            </a:r>
            <a:r>
              <a:rPr lang="en-US" sz="2200" b="1" dirty="0" smtClean="0">
                <a:solidFill>
                  <a:schemeClr val="accent1">
                    <a:lumMod val="75000"/>
                  </a:schemeClr>
                </a:solidFill>
              </a:rPr>
              <a:t>ust </a:t>
            </a:r>
            <a:r>
              <a:rPr lang="en-US" sz="2200" b="1" dirty="0">
                <a:solidFill>
                  <a:schemeClr val="accent1">
                    <a:lumMod val="75000"/>
                  </a:schemeClr>
                </a:solidFill>
              </a:rPr>
              <a:t>show that this is why </a:t>
            </a:r>
            <a:r>
              <a:rPr lang="en-US" sz="2200" b="1" dirty="0" smtClean="0">
                <a:solidFill>
                  <a:schemeClr val="accent1">
                    <a:lumMod val="75000"/>
                  </a:schemeClr>
                </a:solidFill>
              </a:rPr>
              <a:t>still </a:t>
            </a:r>
            <a:r>
              <a:rPr lang="en-US" sz="2200" b="1" dirty="0">
                <a:solidFill>
                  <a:schemeClr val="accent1">
                    <a:lumMod val="75000"/>
                  </a:schemeClr>
                </a:solidFill>
              </a:rPr>
              <a:t>in </a:t>
            </a:r>
            <a:r>
              <a:rPr lang="en-US" sz="2200" b="1" dirty="0" smtClean="0">
                <a:solidFill>
                  <a:schemeClr val="accent1">
                    <a:lumMod val="75000"/>
                  </a:schemeClr>
                </a:solidFill>
              </a:rPr>
              <a:t>U.S</a:t>
            </a:r>
            <a:r>
              <a:rPr lang="en-US" sz="2200" b="1" dirty="0">
                <a:solidFill>
                  <a:schemeClr val="accent1">
                    <a:lumMod val="75000"/>
                  </a:schemeClr>
                </a:solidFill>
              </a:rPr>
              <a:t>.</a:t>
            </a:r>
          </a:p>
          <a:p>
            <a:pPr marL="273840" lvl="1" indent="0">
              <a:buNone/>
            </a:pPr>
            <a:endParaRPr lang="en-US" dirty="0"/>
          </a:p>
        </p:txBody>
      </p:sp>
      <p:sp>
        <p:nvSpPr>
          <p:cNvPr id="4" name="Rectangle 3"/>
          <p:cNvSpPr/>
          <p:nvPr/>
        </p:nvSpPr>
        <p:spPr>
          <a:xfrm>
            <a:off x="533400" y="1343088"/>
            <a:ext cx="8305800" cy="461665"/>
          </a:xfrm>
          <a:prstGeom prst="rect">
            <a:avLst/>
          </a:prstGeom>
        </p:spPr>
        <p:txBody>
          <a:bodyPr wrap="square" lIns="91280" tIns="45641" rIns="91280" bIns="45641">
            <a:spAutoFit/>
          </a:bodyPr>
          <a:lstStyle/>
          <a:p>
            <a:pPr defTabSz="912797"/>
            <a:endParaRPr lang="en-US" sz="24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113123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lvl="0"/>
            <a:r>
              <a:rPr lang="en-US" sz="3200" b="1" dirty="0"/>
              <a:t>T-Visa</a:t>
            </a:r>
          </a:p>
        </p:txBody>
      </p:sp>
      <p:sp>
        <p:nvSpPr>
          <p:cNvPr id="3" name="Content Placeholder 2"/>
          <p:cNvSpPr>
            <a:spLocks noGrp="1"/>
          </p:cNvSpPr>
          <p:nvPr>
            <p:ph idx="1"/>
          </p:nvPr>
        </p:nvSpPr>
        <p:spPr>
          <a:xfrm>
            <a:off x="301752" y="1571692"/>
            <a:ext cx="8842248" cy="3990908"/>
          </a:xfrm>
        </p:spPr>
        <p:txBody>
          <a:bodyPr>
            <a:normAutofit/>
          </a:bodyPr>
          <a:lstStyle/>
          <a:p>
            <a:r>
              <a:rPr lang="en-US" sz="2400" dirty="0" smtClean="0">
                <a:solidFill>
                  <a:prstClr val="black"/>
                </a:solidFill>
              </a:rPr>
              <a:t>Must cooperate </a:t>
            </a:r>
            <a:r>
              <a:rPr lang="en-US" sz="2400" dirty="0">
                <a:solidFill>
                  <a:prstClr val="black"/>
                </a:solidFill>
              </a:rPr>
              <a:t>with authorities investigating or </a:t>
            </a:r>
            <a:r>
              <a:rPr lang="en-US" sz="2400" dirty="0" smtClean="0">
                <a:solidFill>
                  <a:prstClr val="black"/>
                </a:solidFill>
              </a:rPr>
              <a:t>prosecuting trafficking, comply </a:t>
            </a:r>
            <a:r>
              <a:rPr lang="en-US" sz="2400" dirty="0">
                <a:solidFill>
                  <a:prstClr val="black"/>
                </a:solidFill>
              </a:rPr>
              <a:t>with </a:t>
            </a:r>
            <a:r>
              <a:rPr lang="en-US" sz="2400" b="1" dirty="0">
                <a:solidFill>
                  <a:prstClr val="black"/>
                </a:solidFill>
              </a:rPr>
              <a:t>reasonable</a:t>
            </a:r>
            <a:r>
              <a:rPr lang="en-US" sz="2400" dirty="0">
                <a:solidFill>
                  <a:prstClr val="black"/>
                </a:solidFill>
              </a:rPr>
              <a:t> </a:t>
            </a:r>
            <a:r>
              <a:rPr lang="en-US" sz="2400" dirty="0" smtClean="0">
                <a:solidFill>
                  <a:prstClr val="black"/>
                </a:solidFill>
              </a:rPr>
              <a:t>requests </a:t>
            </a:r>
            <a:r>
              <a:rPr lang="en-US" sz="2400" b="1" dirty="0" smtClean="0">
                <a:solidFill>
                  <a:prstClr val="black"/>
                </a:solidFill>
              </a:rPr>
              <a:t>or</a:t>
            </a:r>
            <a:br>
              <a:rPr lang="en-US" sz="2400" b="1" dirty="0" smtClean="0">
                <a:solidFill>
                  <a:prstClr val="black"/>
                </a:solidFill>
              </a:rPr>
            </a:br>
            <a:endParaRPr lang="en-US" sz="1200" b="1" dirty="0">
              <a:solidFill>
                <a:prstClr val="black"/>
              </a:solidFill>
            </a:endParaRPr>
          </a:p>
          <a:p>
            <a:r>
              <a:rPr lang="en-US" sz="2400" dirty="0" smtClean="0">
                <a:solidFill>
                  <a:prstClr val="black"/>
                </a:solidFill>
              </a:rPr>
              <a:t>Cannot cooperate </a:t>
            </a:r>
            <a:r>
              <a:rPr lang="en-US" sz="2400" dirty="0">
                <a:solidFill>
                  <a:prstClr val="black"/>
                </a:solidFill>
              </a:rPr>
              <a:t>due to </a:t>
            </a:r>
            <a:r>
              <a:rPr lang="en-US" sz="2400" dirty="0" smtClean="0">
                <a:solidFill>
                  <a:prstClr val="black"/>
                </a:solidFill>
              </a:rPr>
              <a:t>physical/psychological trauma </a:t>
            </a:r>
            <a:r>
              <a:rPr lang="en-US" sz="2400" b="1" dirty="0" smtClean="0">
                <a:solidFill>
                  <a:prstClr val="black"/>
                </a:solidFill>
              </a:rPr>
              <a:t>or</a:t>
            </a:r>
            <a:br>
              <a:rPr lang="en-US" sz="2400" b="1" dirty="0" smtClean="0">
                <a:solidFill>
                  <a:prstClr val="black"/>
                </a:solidFill>
              </a:rPr>
            </a:br>
            <a:endParaRPr lang="en-US" sz="1200" b="1" dirty="0">
              <a:solidFill>
                <a:prstClr val="black"/>
              </a:solidFill>
            </a:endParaRPr>
          </a:p>
          <a:p>
            <a:r>
              <a:rPr lang="en-US" sz="2400" dirty="0" smtClean="0">
                <a:solidFill>
                  <a:prstClr val="black"/>
                </a:solidFill>
              </a:rPr>
              <a:t>17 </a:t>
            </a:r>
            <a:r>
              <a:rPr lang="en-US" sz="2400" dirty="0">
                <a:solidFill>
                  <a:prstClr val="black"/>
                </a:solidFill>
              </a:rPr>
              <a:t>or </a:t>
            </a:r>
            <a:r>
              <a:rPr lang="en-US" sz="2400" dirty="0" smtClean="0">
                <a:solidFill>
                  <a:prstClr val="black"/>
                </a:solidFill>
              </a:rPr>
              <a:t>younger</a:t>
            </a:r>
          </a:p>
          <a:p>
            <a:pPr marL="513444" lvl="1" indent="0">
              <a:buNone/>
            </a:pPr>
            <a:endParaRPr lang="en-US" sz="1200" dirty="0">
              <a:solidFill>
                <a:prstClr val="black"/>
              </a:solidFill>
            </a:endParaRPr>
          </a:p>
          <a:p>
            <a:pPr marL="0" indent="0">
              <a:buNone/>
            </a:pPr>
            <a:r>
              <a:rPr lang="en-US" sz="2200" dirty="0">
                <a:solidFill>
                  <a:prstClr val="black"/>
                </a:solidFill>
              </a:rPr>
              <a:t>Must show extreme hardship involving unusual and severe </a:t>
            </a:r>
            <a:r>
              <a:rPr lang="en-US" sz="2200" dirty="0" smtClean="0">
                <a:solidFill>
                  <a:prstClr val="black"/>
                </a:solidFill>
              </a:rPr>
              <a:t>harm</a:t>
            </a:r>
          </a:p>
          <a:p>
            <a:pPr marL="0" indent="0">
              <a:buNone/>
            </a:pPr>
            <a:r>
              <a:rPr lang="en-US" sz="2200" dirty="0" smtClean="0">
                <a:solidFill>
                  <a:prstClr val="black"/>
                </a:solidFill>
              </a:rPr>
              <a:t>upon removal. Cannot </a:t>
            </a:r>
            <a:r>
              <a:rPr lang="en-US" sz="2200" dirty="0">
                <a:solidFill>
                  <a:prstClr val="black"/>
                </a:solidFill>
              </a:rPr>
              <a:t>be based on </a:t>
            </a:r>
            <a:r>
              <a:rPr lang="en-US" sz="2200" dirty="0" smtClean="0">
                <a:solidFill>
                  <a:prstClr val="black"/>
                </a:solidFill>
              </a:rPr>
              <a:t>current/future </a:t>
            </a:r>
            <a:r>
              <a:rPr lang="en-US" sz="2200" dirty="0">
                <a:solidFill>
                  <a:prstClr val="black"/>
                </a:solidFill>
              </a:rPr>
              <a:t>economic </a:t>
            </a:r>
            <a:endParaRPr lang="en-US" sz="2200" dirty="0" smtClean="0">
              <a:solidFill>
                <a:prstClr val="black"/>
              </a:solidFill>
            </a:endParaRPr>
          </a:p>
          <a:p>
            <a:pPr marL="0" indent="0">
              <a:buNone/>
            </a:pPr>
            <a:r>
              <a:rPr lang="en-US" sz="2200" dirty="0" smtClean="0">
                <a:solidFill>
                  <a:prstClr val="black"/>
                </a:solidFill>
              </a:rPr>
              <a:t>detriment </a:t>
            </a:r>
            <a:r>
              <a:rPr lang="en-US" sz="2200" dirty="0">
                <a:solidFill>
                  <a:prstClr val="black"/>
                </a:solidFill>
              </a:rPr>
              <a:t>or lack of </a:t>
            </a:r>
            <a:r>
              <a:rPr lang="en-US" sz="2200" dirty="0" smtClean="0">
                <a:solidFill>
                  <a:prstClr val="black"/>
                </a:solidFill>
              </a:rPr>
              <a:t>social/economic opportunities.</a:t>
            </a:r>
            <a:endParaRPr lang="en-US" sz="2200" dirty="0">
              <a:solidFill>
                <a:prstClr val="black"/>
              </a:solidFill>
            </a:endParaRPr>
          </a:p>
          <a:p>
            <a:pPr marL="273840" lvl="1" indent="0">
              <a:buNone/>
            </a:pPr>
            <a:endParaRPr lang="en-US" sz="5600" dirty="0">
              <a:latin typeface="+mj-lt"/>
            </a:endParaRPr>
          </a:p>
          <a:p>
            <a:pPr marL="273840" lvl="1" indent="0">
              <a:buNone/>
            </a:pPr>
            <a:endParaRPr lang="en-US" dirty="0"/>
          </a:p>
        </p:txBody>
      </p:sp>
      <p:sp>
        <p:nvSpPr>
          <p:cNvPr id="4" name="Rectangle 3"/>
          <p:cNvSpPr/>
          <p:nvPr/>
        </p:nvSpPr>
        <p:spPr>
          <a:xfrm>
            <a:off x="533400" y="1343088"/>
            <a:ext cx="8305800" cy="461665"/>
          </a:xfrm>
          <a:prstGeom prst="rect">
            <a:avLst/>
          </a:prstGeom>
        </p:spPr>
        <p:txBody>
          <a:bodyPr wrap="square" lIns="91280" tIns="45641" rIns="91280" bIns="45641">
            <a:spAutoFit/>
          </a:bodyPr>
          <a:lstStyle/>
          <a:p>
            <a:pPr defTabSz="912797"/>
            <a:endParaRPr lang="en-US" sz="24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3179338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lvl="0"/>
            <a:r>
              <a:rPr lang="en-US" sz="3200" b="1" dirty="0"/>
              <a:t>Other </a:t>
            </a:r>
            <a:r>
              <a:rPr lang="en-US" sz="3200" b="1" dirty="0" smtClean="0"/>
              <a:t>Forms </a:t>
            </a:r>
            <a:r>
              <a:rPr lang="en-US" sz="3200" b="1" dirty="0"/>
              <a:t>of </a:t>
            </a:r>
            <a:r>
              <a:rPr lang="en-US" sz="3200" b="1" dirty="0" smtClean="0"/>
              <a:t>Immigration Relief </a:t>
            </a:r>
            <a:endParaRPr lang="en-US" sz="3200" b="1" dirty="0"/>
          </a:p>
        </p:txBody>
      </p:sp>
      <p:sp>
        <p:nvSpPr>
          <p:cNvPr id="3" name="Content Placeholder 2"/>
          <p:cNvSpPr>
            <a:spLocks noGrp="1"/>
          </p:cNvSpPr>
          <p:nvPr>
            <p:ph idx="1"/>
          </p:nvPr>
        </p:nvSpPr>
        <p:spPr>
          <a:xfrm>
            <a:off x="301752" y="1343092"/>
            <a:ext cx="8613648" cy="4752915"/>
          </a:xfrm>
        </p:spPr>
        <p:txBody>
          <a:bodyPr>
            <a:normAutofit lnSpcReduction="10000"/>
          </a:bodyPr>
          <a:lstStyle/>
          <a:p>
            <a:pPr marL="0" indent="0">
              <a:lnSpc>
                <a:spcPct val="110000"/>
              </a:lnSpc>
              <a:buNone/>
            </a:pPr>
            <a:r>
              <a:rPr lang="en-US" sz="2400" b="1" dirty="0" smtClean="0">
                <a:solidFill>
                  <a:prstClr val="black"/>
                </a:solidFill>
              </a:rPr>
              <a:t>DACA</a:t>
            </a:r>
          </a:p>
          <a:p>
            <a:pPr marL="0" indent="0">
              <a:lnSpc>
                <a:spcPct val="110000"/>
              </a:lnSpc>
              <a:buNone/>
            </a:pPr>
            <a:r>
              <a:rPr lang="en-US" sz="2400" dirty="0" smtClean="0">
                <a:solidFill>
                  <a:prstClr val="black"/>
                </a:solidFill>
              </a:rPr>
              <a:t>Discretionary relief </a:t>
            </a:r>
            <a:r>
              <a:rPr lang="en-US" sz="2400" dirty="0">
                <a:solidFill>
                  <a:prstClr val="black"/>
                </a:solidFill>
              </a:rPr>
              <a:t>for certain undocumented young </a:t>
            </a:r>
            <a:r>
              <a:rPr lang="en-US" sz="2400" dirty="0" smtClean="0">
                <a:solidFill>
                  <a:prstClr val="black"/>
                </a:solidFill>
              </a:rPr>
              <a:t>people who </a:t>
            </a:r>
            <a:r>
              <a:rPr lang="en-US" sz="2400" dirty="0">
                <a:solidFill>
                  <a:prstClr val="black"/>
                </a:solidFill>
              </a:rPr>
              <a:t>came to </a:t>
            </a:r>
            <a:r>
              <a:rPr lang="en-US" sz="2400" dirty="0" smtClean="0">
                <a:solidFill>
                  <a:prstClr val="black"/>
                </a:solidFill>
              </a:rPr>
              <a:t>U.S</a:t>
            </a:r>
            <a:r>
              <a:rPr lang="en-US" sz="2400" dirty="0">
                <a:solidFill>
                  <a:prstClr val="black"/>
                </a:solidFill>
              </a:rPr>
              <a:t>. as children and </a:t>
            </a:r>
            <a:r>
              <a:rPr lang="en-US" sz="2400" dirty="0" smtClean="0">
                <a:solidFill>
                  <a:prstClr val="black"/>
                </a:solidFill>
              </a:rPr>
              <a:t>pursued </a:t>
            </a:r>
            <a:r>
              <a:rPr lang="en-US" sz="2400" dirty="0">
                <a:solidFill>
                  <a:prstClr val="black"/>
                </a:solidFill>
              </a:rPr>
              <a:t>education </a:t>
            </a:r>
            <a:r>
              <a:rPr lang="en-US" sz="2400" dirty="0" smtClean="0">
                <a:solidFill>
                  <a:prstClr val="black"/>
                </a:solidFill>
              </a:rPr>
              <a:t>or military service.</a:t>
            </a:r>
          </a:p>
          <a:p>
            <a:pPr marL="0" indent="0">
              <a:lnSpc>
                <a:spcPct val="110000"/>
              </a:lnSpc>
              <a:buNone/>
            </a:pPr>
            <a:endParaRPr lang="en-US" sz="1300" b="1" dirty="0" smtClean="0"/>
          </a:p>
          <a:p>
            <a:pPr marL="0" indent="0">
              <a:lnSpc>
                <a:spcPct val="110000"/>
              </a:lnSpc>
              <a:buNone/>
            </a:pPr>
            <a:r>
              <a:rPr lang="en-US" sz="2400" b="1" dirty="0" smtClean="0"/>
              <a:t>VAWA</a:t>
            </a:r>
          </a:p>
          <a:p>
            <a:pPr marL="0" indent="0">
              <a:lnSpc>
                <a:spcPct val="110000"/>
              </a:lnSpc>
              <a:buNone/>
            </a:pPr>
            <a:r>
              <a:rPr lang="en-US" sz="2400" dirty="0"/>
              <a:t>I</a:t>
            </a:r>
            <a:r>
              <a:rPr lang="en-US" sz="2400" dirty="0" smtClean="0"/>
              <a:t>ndividuals </a:t>
            </a:r>
            <a:r>
              <a:rPr lang="en-US" sz="2400" dirty="0"/>
              <a:t>with close family relationships to abusive </a:t>
            </a:r>
            <a:r>
              <a:rPr lang="en-US" sz="2400" dirty="0" smtClean="0"/>
              <a:t>U.S.</a:t>
            </a:r>
          </a:p>
          <a:p>
            <a:pPr marL="0" indent="0">
              <a:lnSpc>
                <a:spcPct val="110000"/>
              </a:lnSpc>
              <a:buNone/>
            </a:pPr>
            <a:r>
              <a:rPr lang="en-US" sz="2400" dirty="0" smtClean="0"/>
              <a:t>citizens/lawful </a:t>
            </a:r>
            <a:r>
              <a:rPr lang="en-US" sz="2400" dirty="0"/>
              <a:t>permanent residents </a:t>
            </a:r>
            <a:r>
              <a:rPr lang="en-US" sz="2400" dirty="0" smtClean="0"/>
              <a:t>petition </a:t>
            </a:r>
            <a:r>
              <a:rPr lang="en-US" sz="2400" dirty="0"/>
              <a:t>for </a:t>
            </a:r>
            <a:r>
              <a:rPr lang="en-US" sz="2400" dirty="0" smtClean="0"/>
              <a:t>status without</a:t>
            </a:r>
          </a:p>
          <a:p>
            <a:pPr marL="0" indent="0">
              <a:lnSpc>
                <a:spcPct val="110000"/>
              </a:lnSpc>
              <a:buNone/>
            </a:pPr>
            <a:r>
              <a:rPr lang="en-US" sz="2400" dirty="0" smtClean="0"/>
              <a:t>support </a:t>
            </a:r>
            <a:r>
              <a:rPr lang="en-US" sz="2400" dirty="0"/>
              <a:t>of </a:t>
            </a:r>
            <a:r>
              <a:rPr lang="en-US" sz="2400" dirty="0" smtClean="0"/>
              <a:t>abusive </a:t>
            </a:r>
            <a:r>
              <a:rPr lang="en-US" sz="2400" dirty="0"/>
              <a:t>family member.</a:t>
            </a:r>
          </a:p>
          <a:p>
            <a:pPr marL="0" indent="0">
              <a:lnSpc>
                <a:spcPct val="110000"/>
              </a:lnSpc>
              <a:buNone/>
            </a:pPr>
            <a:endParaRPr lang="en-US" sz="1300" dirty="0"/>
          </a:p>
          <a:p>
            <a:pPr marL="0" indent="0">
              <a:lnSpc>
                <a:spcPct val="110000"/>
              </a:lnSpc>
              <a:buNone/>
            </a:pPr>
            <a:r>
              <a:rPr lang="en-US" sz="2400" b="1" dirty="0" smtClean="0"/>
              <a:t>U-Visa</a:t>
            </a:r>
            <a:endParaRPr lang="en-US" sz="2400" dirty="0"/>
          </a:p>
          <a:p>
            <a:pPr marL="0" indent="0">
              <a:lnSpc>
                <a:spcPct val="110000"/>
              </a:lnSpc>
              <a:buNone/>
            </a:pPr>
            <a:r>
              <a:rPr lang="en-US" sz="2400" dirty="0"/>
              <a:t>N</a:t>
            </a:r>
            <a:r>
              <a:rPr lang="en-US" sz="2400" dirty="0" smtClean="0"/>
              <a:t>oncitizen </a:t>
            </a:r>
            <a:r>
              <a:rPr lang="en-US" sz="2400" dirty="0"/>
              <a:t>victims of certain </a:t>
            </a:r>
            <a:r>
              <a:rPr lang="en-US" sz="2400" dirty="0" smtClean="0"/>
              <a:t>criminal activities</a:t>
            </a:r>
            <a:r>
              <a:rPr lang="en-US" sz="2400" dirty="0"/>
              <a:t>. </a:t>
            </a:r>
            <a:endParaRPr lang="en-US" sz="2400" dirty="0" smtClean="0"/>
          </a:p>
          <a:p>
            <a:pPr marL="0" indent="0">
              <a:buNone/>
            </a:pPr>
            <a:endParaRPr lang="en-US" sz="2400" dirty="0"/>
          </a:p>
          <a:p>
            <a:pPr marL="0" indent="0">
              <a:buNone/>
            </a:pPr>
            <a:endParaRPr lang="en-US" sz="2700" dirty="0">
              <a:solidFill>
                <a:prstClr val="black"/>
              </a:solidFill>
              <a:latin typeface="Calibri"/>
              <a:cs typeface="+mn-cs"/>
            </a:endParaRPr>
          </a:p>
          <a:p>
            <a:pPr marL="273840" lvl="1" indent="0">
              <a:buNone/>
            </a:pPr>
            <a:endParaRPr lang="en-US" sz="5600" dirty="0">
              <a:latin typeface="+mj-lt"/>
            </a:endParaRPr>
          </a:p>
          <a:p>
            <a:pPr marL="273840" lvl="1" indent="0">
              <a:buNone/>
            </a:pPr>
            <a:endParaRPr lang="en-US" dirty="0"/>
          </a:p>
        </p:txBody>
      </p:sp>
      <p:sp>
        <p:nvSpPr>
          <p:cNvPr id="4" name="Rectangle 3"/>
          <p:cNvSpPr/>
          <p:nvPr/>
        </p:nvSpPr>
        <p:spPr>
          <a:xfrm>
            <a:off x="533400" y="1343088"/>
            <a:ext cx="8305800" cy="461665"/>
          </a:xfrm>
          <a:prstGeom prst="rect">
            <a:avLst/>
          </a:prstGeom>
        </p:spPr>
        <p:txBody>
          <a:bodyPr wrap="square" lIns="91280" tIns="45641" rIns="91280" bIns="45641">
            <a:spAutoFit/>
          </a:bodyPr>
          <a:lstStyle/>
          <a:p>
            <a:pPr defTabSz="912797"/>
            <a:endParaRPr lang="en-US" sz="24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3753384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81182" y="345757"/>
            <a:ext cx="7562273" cy="492443"/>
          </a:xfrm>
          <a:prstGeom prst="rect">
            <a:avLst/>
          </a:prstGeom>
        </p:spPr>
        <p:txBody>
          <a:bodyPr vert="horz" wrap="square" lIns="0" tIns="0" rIns="0" bIns="0" rtlCol="0">
            <a:spAutoFit/>
          </a:bodyPr>
          <a:lstStyle/>
          <a:p>
            <a:r>
              <a:rPr sz="3200" b="1" spc="-18" dirty="0"/>
              <a:t>Enforcement</a:t>
            </a:r>
            <a:r>
              <a:rPr sz="3200" b="1" spc="-85" dirty="0"/>
              <a:t> </a:t>
            </a:r>
            <a:r>
              <a:rPr sz="3200" b="1" dirty="0"/>
              <a:t>Priorities</a:t>
            </a:r>
          </a:p>
        </p:txBody>
      </p:sp>
      <p:sp>
        <p:nvSpPr>
          <p:cNvPr id="3" name="object 3"/>
          <p:cNvSpPr/>
          <p:nvPr/>
        </p:nvSpPr>
        <p:spPr>
          <a:xfrm>
            <a:off x="900546" y="1546412"/>
            <a:ext cx="7342909" cy="1584736"/>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900546" y="3381262"/>
            <a:ext cx="7342909" cy="1375634"/>
          </a:xfrm>
          <a:prstGeom prst="rect">
            <a:avLst/>
          </a:prstGeom>
          <a:blipFill>
            <a:blip r:embed="rId3" cstate="print"/>
            <a:stretch>
              <a:fillRect/>
            </a:stretch>
          </a:blipFill>
        </p:spPr>
        <p:txBody>
          <a:bodyPr wrap="square" lIns="0" tIns="0" rIns="0" bIns="0" rtlCol="0"/>
          <a:lstStyle/>
          <a:p>
            <a:endParaRPr dirty="0"/>
          </a:p>
        </p:txBody>
      </p:sp>
      <p:sp>
        <p:nvSpPr>
          <p:cNvPr id="10" name="object 10"/>
          <p:cNvSpPr/>
          <p:nvPr/>
        </p:nvSpPr>
        <p:spPr>
          <a:xfrm>
            <a:off x="1235826" y="3222589"/>
            <a:ext cx="5163127" cy="413497"/>
          </a:xfrm>
          <a:custGeom>
            <a:avLst/>
            <a:gdLst/>
            <a:ahLst/>
            <a:cxnLst/>
            <a:rect l="l" t="t" r="r" b="b"/>
            <a:pathLst>
              <a:path w="5679440" h="468629">
                <a:moveTo>
                  <a:pt x="5679186" y="390144"/>
                </a:moveTo>
                <a:lnTo>
                  <a:pt x="5679186" y="86106"/>
                </a:lnTo>
                <a:lnTo>
                  <a:pt x="5677662" y="68580"/>
                </a:lnTo>
                <a:lnTo>
                  <a:pt x="5650049" y="22136"/>
                </a:lnTo>
                <a:lnTo>
                  <a:pt x="5600700" y="762"/>
                </a:lnTo>
                <a:lnTo>
                  <a:pt x="5593080" y="0"/>
                </a:lnTo>
                <a:lnTo>
                  <a:pt x="86106" y="0"/>
                </a:lnTo>
                <a:lnTo>
                  <a:pt x="34685" y="17535"/>
                </a:lnTo>
                <a:lnTo>
                  <a:pt x="3809" y="61722"/>
                </a:lnTo>
                <a:lnTo>
                  <a:pt x="0" y="78486"/>
                </a:lnTo>
                <a:lnTo>
                  <a:pt x="0" y="391668"/>
                </a:lnTo>
                <a:lnTo>
                  <a:pt x="17425" y="433997"/>
                </a:lnTo>
                <a:lnTo>
                  <a:pt x="25146" y="442772"/>
                </a:lnTo>
                <a:lnTo>
                  <a:pt x="25146" y="86868"/>
                </a:lnTo>
                <a:lnTo>
                  <a:pt x="25908" y="80010"/>
                </a:lnTo>
                <a:lnTo>
                  <a:pt x="42806" y="43438"/>
                </a:lnTo>
                <a:lnTo>
                  <a:pt x="78612" y="26063"/>
                </a:lnTo>
                <a:lnTo>
                  <a:pt x="86106" y="25922"/>
                </a:lnTo>
                <a:lnTo>
                  <a:pt x="5600700" y="26003"/>
                </a:lnTo>
                <a:lnTo>
                  <a:pt x="5638514" y="45996"/>
                </a:lnTo>
                <a:lnTo>
                  <a:pt x="5654040" y="87630"/>
                </a:lnTo>
                <a:lnTo>
                  <a:pt x="5654040" y="442173"/>
                </a:lnTo>
                <a:lnTo>
                  <a:pt x="5657268" y="439512"/>
                </a:lnTo>
                <a:lnTo>
                  <a:pt x="5671970" y="416659"/>
                </a:lnTo>
                <a:lnTo>
                  <a:pt x="5679186" y="390144"/>
                </a:lnTo>
                <a:close/>
              </a:path>
              <a:path w="5679440" h="468629">
                <a:moveTo>
                  <a:pt x="5654040" y="442173"/>
                </a:moveTo>
                <a:lnTo>
                  <a:pt x="5654040" y="381762"/>
                </a:lnTo>
                <a:lnTo>
                  <a:pt x="5653278" y="388620"/>
                </a:lnTo>
                <a:lnTo>
                  <a:pt x="5652516" y="394716"/>
                </a:lnTo>
                <a:lnTo>
                  <a:pt x="5633389" y="427672"/>
                </a:lnTo>
                <a:lnTo>
                  <a:pt x="86106" y="442722"/>
                </a:lnTo>
                <a:lnTo>
                  <a:pt x="67290" y="440264"/>
                </a:lnTo>
                <a:lnTo>
                  <a:pt x="49777" y="430787"/>
                </a:lnTo>
                <a:lnTo>
                  <a:pt x="35760" y="416418"/>
                </a:lnTo>
                <a:lnTo>
                  <a:pt x="27432" y="399288"/>
                </a:lnTo>
                <a:lnTo>
                  <a:pt x="26670" y="393192"/>
                </a:lnTo>
                <a:lnTo>
                  <a:pt x="25146" y="387858"/>
                </a:lnTo>
                <a:lnTo>
                  <a:pt x="25146" y="442772"/>
                </a:lnTo>
                <a:lnTo>
                  <a:pt x="65308" y="466143"/>
                </a:lnTo>
                <a:lnTo>
                  <a:pt x="86106" y="468630"/>
                </a:lnTo>
                <a:lnTo>
                  <a:pt x="5593080" y="468630"/>
                </a:lnTo>
                <a:lnTo>
                  <a:pt x="5602224" y="467868"/>
                </a:lnTo>
                <a:lnTo>
                  <a:pt x="5610606" y="466344"/>
                </a:lnTo>
                <a:lnTo>
                  <a:pt x="5636380" y="456730"/>
                </a:lnTo>
                <a:lnTo>
                  <a:pt x="5654040" y="442173"/>
                </a:lnTo>
                <a:close/>
              </a:path>
            </a:pathLst>
          </a:custGeom>
          <a:solidFill>
            <a:srgbClr val="FFFFFF"/>
          </a:solidFill>
        </p:spPr>
        <p:txBody>
          <a:bodyPr wrap="square" lIns="0" tIns="0" rIns="0" bIns="0" rtlCol="0"/>
          <a:lstStyle/>
          <a:p>
            <a:endParaRPr dirty="0"/>
          </a:p>
        </p:txBody>
      </p:sp>
      <p:sp>
        <p:nvSpPr>
          <p:cNvPr id="11" name="object 11"/>
          <p:cNvSpPr/>
          <p:nvPr/>
        </p:nvSpPr>
        <p:spPr>
          <a:xfrm>
            <a:off x="900546" y="5042647"/>
            <a:ext cx="7342909" cy="563432"/>
          </a:xfrm>
          <a:prstGeom prst="rect">
            <a:avLst/>
          </a:prstGeom>
          <a:blipFill>
            <a:blip r:embed="rId4" cstate="print"/>
            <a:stretch>
              <a:fillRect/>
            </a:stretch>
          </a:blipFill>
        </p:spPr>
        <p:txBody>
          <a:bodyPr wrap="square" lIns="0" tIns="0" rIns="0" bIns="0" rtlCol="0"/>
          <a:lstStyle/>
          <a:p>
            <a:endParaRPr dirty="0"/>
          </a:p>
        </p:txBody>
      </p:sp>
      <p:sp>
        <p:nvSpPr>
          <p:cNvPr id="14" name="object 14"/>
          <p:cNvSpPr/>
          <p:nvPr/>
        </p:nvSpPr>
        <p:spPr>
          <a:xfrm>
            <a:off x="1256607" y="4886660"/>
            <a:ext cx="5163127" cy="413497"/>
          </a:xfrm>
          <a:custGeom>
            <a:avLst/>
            <a:gdLst/>
            <a:ahLst/>
            <a:cxnLst/>
            <a:rect l="l" t="t" r="r" b="b"/>
            <a:pathLst>
              <a:path w="5679440" h="468629">
                <a:moveTo>
                  <a:pt x="5679186" y="390144"/>
                </a:moveTo>
                <a:lnTo>
                  <a:pt x="5679186" y="86106"/>
                </a:lnTo>
                <a:lnTo>
                  <a:pt x="5677662" y="68580"/>
                </a:lnTo>
                <a:lnTo>
                  <a:pt x="5650153" y="21959"/>
                </a:lnTo>
                <a:lnTo>
                  <a:pt x="5600700" y="762"/>
                </a:lnTo>
                <a:lnTo>
                  <a:pt x="5593080" y="0"/>
                </a:lnTo>
                <a:lnTo>
                  <a:pt x="86106" y="0"/>
                </a:lnTo>
                <a:lnTo>
                  <a:pt x="34661" y="17378"/>
                </a:lnTo>
                <a:lnTo>
                  <a:pt x="3809" y="61722"/>
                </a:lnTo>
                <a:lnTo>
                  <a:pt x="0" y="78486"/>
                </a:lnTo>
                <a:lnTo>
                  <a:pt x="0" y="390906"/>
                </a:lnTo>
                <a:lnTo>
                  <a:pt x="17425" y="433997"/>
                </a:lnTo>
                <a:lnTo>
                  <a:pt x="25146" y="442772"/>
                </a:lnTo>
                <a:lnTo>
                  <a:pt x="25146" y="86868"/>
                </a:lnTo>
                <a:lnTo>
                  <a:pt x="25908" y="80010"/>
                </a:lnTo>
                <a:lnTo>
                  <a:pt x="42806" y="43438"/>
                </a:lnTo>
                <a:lnTo>
                  <a:pt x="79795" y="25999"/>
                </a:lnTo>
                <a:lnTo>
                  <a:pt x="5593080" y="25146"/>
                </a:lnTo>
                <a:lnTo>
                  <a:pt x="5600700" y="26003"/>
                </a:lnTo>
                <a:lnTo>
                  <a:pt x="5638571" y="46005"/>
                </a:lnTo>
                <a:lnTo>
                  <a:pt x="5654040" y="86868"/>
                </a:lnTo>
                <a:lnTo>
                  <a:pt x="5654040" y="442271"/>
                </a:lnTo>
                <a:lnTo>
                  <a:pt x="5657330" y="439578"/>
                </a:lnTo>
                <a:lnTo>
                  <a:pt x="5671458" y="417266"/>
                </a:lnTo>
                <a:lnTo>
                  <a:pt x="5679186" y="390144"/>
                </a:lnTo>
                <a:close/>
              </a:path>
              <a:path w="5679440" h="468629">
                <a:moveTo>
                  <a:pt x="5654040" y="442271"/>
                </a:moveTo>
                <a:lnTo>
                  <a:pt x="5654040" y="381762"/>
                </a:lnTo>
                <a:lnTo>
                  <a:pt x="5653278" y="388620"/>
                </a:lnTo>
                <a:lnTo>
                  <a:pt x="5652516" y="394716"/>
                </a:lnTo>
                <a:lnTo>
                  <a:pt x="5617056" y="437887"/>
                </a:lnTo>
                <a:lnTo>
                  <a:pt x="86106" y="442722"/>
                </a:lnTo>
                <a:lnTo>
                  <a:pt x="66953" y="439725"/>
                </a:lnTo>
                <a:lnTo>
                  <a:pt x="49782" y="430587"/>
                </a:lnTo>
                <a:lnTo>
                  <a:pt x="36105" y="416658"/>
                </a:lnTo>
                <a:lnTo>
                  <a:pt x="27432" y="399288"/>
                </a:lnTo>
                <a:lnTo>
                  <a:pt x="26670" y="393192"/>
                </a:lnTo>
                <a:lnTo>
                  <a:pt x="25146" y="387096"/>
                </a:lnTo>
                <a:lnTo>
                  <a:pt x="25146" y="442772"/>
                </a:lnTo>
                <a:lnTo>
                  <a:pt x="65222" y="465715"/>
                </a:lnTo>
                <a:lnTo>
                  <a:pt x="86106" y="468630"/>
                </a:lnTo>
                <a:lnTo>
                  <a:pt x="5593080" y="468630"/>
                </a:lnTo>
                <a:lnTo>
                  <a:pt x="5602224" y="467868"/>
                </a:lnTo>
                <a:lnTo>
                  <a:pt x="5610606" y="466344"/>
                </a:lnTo>
                <a:lnTo>
                  <a:pt x="5636986" y="456223"/>
                </a:lnTo>
                <a:lnTo>
                  <a:pt x="5654040" y="442271"/>
                </a:lnTo>
                <a:close/>
              </a:path>
            </a:pathLst>
          </a:custGeom>
          <a:solidFill>
            <a:srgbClr val="FFFFFF"/>
          </a:solidFill>
        </p:spPr>
        <p:txBody>
          <a:bodyPr wrap="square" lIns="0" tIns="0" rIns="0" bIns="0" rtlCol="0"/>
          <a:lstStyle/>
          <a:p>
            <a:endParaRPr dirty="0"/>
          </a:p>
        </p:txBody>
      </p:sp>
      <p:sp>
        <p:nvSpPr>
          <p:cNvPr id="15" name="object 15"/>
          <p:cNvSpPr txBox="1"/>
          <p:nvPr/>
        </p:nvSpPr>
        <p:spPr>
          <a:xfrm>
            <a:off x="457200" y="1394128"/>
            <a:ext cx="8305800" cy="3711272"/>
          </a:xfrm>
          <a:prstGeom prst="rect">
            <a:avLst/>
          </a:prstGeom>
        </p:spPr>
        <p:txBody>
          <a:bodyPr vert="horz" wrap="square" lIns="0" tIns="0" rIns="0" bIns="0" rtlCol="0">
            <a:spAutoFit/>
          </a:bodyPr>
          <a:lstStyle/>
          <a:p>
            <a:pPr marL="31335">
              <a:spcBef>
                <a:spcPts val="1264"/>
              </a:spcBef>
            </a:pPr>
            <a:r>
              <a:rPr lang="en-US" sz="2400" b="1" dirty="0" smtClean="0">
                <a:solidFill>
                  <a:srgbClr val="FF0000"/>
                </a:solidFill>
                <a:latin typeface="Arial" panose="020B0604020202020204" pitchFamily="34" charset="0"/>
                <a:cs typeface="Arial" panose="020B0604020202020204" pitchFamily="34" charset="0"/>
              </a:rPr>
              <a:t>Priority Level 1 (highest)</a:t>
            </a:r>
          </a:p>
          <a:p>
            <a:pPr marL="306261" indent="-285750">
              <a:spcBef>
                <a:spcPts val="905"/>
              </a:spcBef>
              <a:buFont typeface="Arial" panose="020B0604020202020204" pitchFamily="34" charset="0"/>
              <a:buChar char="•"/>
            </a:pPr>
            <a:r>
              <a:rPr lang="en-US" sz="2400" spc="-9" dirty="0" smtClean="0">
                <a:latin typeface="Arial" panose="020B0604020202020204" pitchFamily="34" charset="0"/>
                <a:cs typeface="Arial" panose="020B0604020202020204" pitchFamily="34" charset="0"/>
              </a:rPr>
              <a:t>C</a:t>
            </a:r>
            <a:r>
              <a:rPr sz="2400" spc="-9" dirty="0" smtClean="0">
                <a:latin typeface="Arial" panose="020B0604020202020204" pitchFamily="34" charset="0"/>
                <a:cs typeface="Arial" panose="020B0604020202020204" pitchFamily="34" charset="0"/>
              </a:rPr>
              <a:t>onvicted </a:t>
            </a:r>
            <a:r>
              <a:rPr sz="2400" dirty="0" smtClean="0">
                <a:latin typeface="Arial" panose="020B0604020202020204" pitchFamily="34" charset="0"/>
                <a:cs typeface="Arial" panose="020B0604020202020204" pitchFamily="34" charset="0"/>
              </a:rPr>
              <a:t>of </a:t>
            </a:r>
            <a:r>
              <a:rPr sz="2400" spc="-13" dirty="0" smtClean="0">
                <a:latin typeface="Arial" panose="020B0604020202020204" pitchFamily="34" charset="0"/>
                <a:cs typeface="Arial" panose="020B0604020202020204" pitchFamily="34" charset="0"/>
              </a:rPr>
              <a:t>felony </a:t>
            </a:r>
            <a:r>
              <a:rPr sz="2400" dirty="0" smtClean="0">
                <a:latin typeface="Arial" panose="020B0604020202020204" pitchFamily="34" charset="0"/>
                <a:cs typeface="Arial" panose="020B0604020202020204" pitchFamily="34" charset="0"/>
              </a:rPr>
              <a:t>or </a:t>
            </a:r>
            <a:r>
              <a:rPr sz="2400" spc="-13" dirty="0" smtClean="0">
                <a:latin typeface="Arial" panose="020B0604020202020204" pitchFamily="34" charset="0"/>
                <a:cs typeface="Arial" panose="020B0604020202020204" pitchFamily="34" charset="0"/>
              </a:rPr>
              <a:t>aggravated</a:t>
            </a:r>
            <a:r>
              <a:rPr sz="2400" spc="-175" dirty="0" smtClean="0">
                <a:latin typeface="Arial" panose="020B0604020202020204" pitchFamily="34" charset="0"/>
                <a:cs typeface="Arial" panose="020B0604020202020204" pitchFamily="34" charset="0"/>
              </a:rPr>
              <a:t> </a:t>
            </a:r>
            <a:r>
              <a:rPr sz="2400" spc="-27" dirty="0" smtClean="0">
                <a:latin typeface="Arial" panose="020B0604020202020204" pitchFamily="34" charset="0"/>
                <a:cs typeface="Arial" panose="020B0604020202020204" pitchFamily="34" charset="0"/>
              </a:rPr>
              <a:t>felony</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spc="-9" dirty="0" smtClean="0">
                <a:latin typeface="Arial" panose="020B0604020202020204" pitchFamily="34" charset="0"/>
                <a:cs typeface="Arial" panose="020B0604020202020204" pitchFamily="34" charset="0"/>
              </a:rPr>
              <a:t>Element </a:t>
            </a:r>
            <a:r>
              <a:rPr sz="2400" dirty="0" smtClean="0">
                <a:latin typeface="Arial" panose="020B0604020202020204" pitchFamily="34" charset="0"/>
                <a:cs typeface="Arial" panose="020B0604020202020204" pitchFamily="34" charset="0"/>
              </a:rPr>
              <a:t>of </a:t>
            </a:r>
            <a:r>
              <a:rPr sz="2400" spc="-4" dirty="0">
                <a:latin typeface="Arial" panose="020B0604020202020204" pitchFamily="34" charset="0"/>
                <a:cs typeface="Arial" panose="020B0604020202020204" pitchFamily="34" charset="0"/>
              </a:rPr>
              <a:t>participation in </a:t>
            </a:r>
            <a:r>
              <a:rPr sz="2400" dirty="0" smtClean="0">
                <a:latin typeface="Arial" panose="020B0604020202020204" pitchFamily="34" charset="0"/>
                <a:cs typeface="Arial" panose="020B0604020202020204" pitchFamily="34" charset="0"/>
              </a:rPr>
              <a:t>criminal </a:t>
            </a:r>
            <a:r>
              <a:rPr sz="2400" spc="-4" dirty="0" smtClean="0">
                <a:latin typeface="Arial" panose="020B0604020202020204" pitchFamily="34" charset="0"/>
                <a:cs typeface="Arial" panose="020B0604020202020204" pitchFamily="34" charset="0"/>
              </a:rPr>
              <a:t>gang</a:t>
            </a:r>
            <a:r>
              <a:rPr sz="2400" spc="-4" dirty="0">
                <a:latin typeface="Arial" panose="020B0604020202020204" pitchFamily="34" charset="0"/>
                <a:cs typeface="Arial" panose="020B0604020202020204" pitchFamily="34" charset="0"/>
              </a:rPr>
              <a:t>, </a:t>
            </a:r>
            <a:r>
              <a:rPr sz="2400" spc="-4" dirty="0" smtClean="0">
                <a:latin typeface="Arial" panose="020B0604020202020204" pitchFamily="34" charset="0"/>
                <a:cs typeface="Arial" panose="020B0604020202020204" pitchFamily="34" charset="0"/>
              </a:rPr>
              <a:t>or </a:t>
            </a:r>
            <a:r>
              <a:rPr sz="2400" dirty="0" smtClean="0">
                <a:latin typeface="Arial" panose="020B0604020202020204" pitchFamily="34" charset="0"/>
                <a:cs typeface="Arial" panose="020B0604020202020204" pitchFamily="34" charset="0"/>
              </a:rPr>
              <a:t>16 </a:t>
            </a:r>
            <a:r>
              <a:rPr sz="2400" spc="-4" dirty="0">
                <a:latin typeface="Arial" panose="020B0604020202020204" pitchFamily="34" charset="0"/>
                <a:cs typeface="Arial" panose="020B0604020202020204" pitchFamily="34" charset="0"/>
              </a:rPr>
              <a:t>or older </a:t>
            </a:r>
            <a:r>
              <a:rPr lang="en-US" sz="2400" spc="-4" dirty="0" smtClean="0">
                <a:latin typeface="Arial" panose="020B0604020202020204" pitchFamily="34" charset="0"/>
                <a:cs typeface="Arial" panose="020B0604020202020204" pitchFamily="34" charset="0"/>
              </a:rPr>
              <a:t/>
            </a:r>
            <a:br>
              <a:rPr lang="en-US" sz="2400" spc="-4" dirty="0" smtClean="0">
                <a:latin typeface="Arial" panose="020B0604020202020204" pitchFamily="34" charset="0"/>
                <a:cs typeface="Arial" panose="020B0604020202020204" pitchFamily="34" charset="0"/>
              </a:rPr>
            </a:br>
            <a:r>
              <a:rPr sz="2400" spc="-4" dirty="0" smtClean="0">
                <a:latin typeface="Arial" panose="020B0604020202020204" pitchFamily="34" charset="0"/>
                <a:cs typeface="Arial" panose="020B0604020202020204" pitchFamily="34" charset="0"/>
              </a:rPr>
              <a:t>and </a:t>
            </a:r>
            <a:r>
              <a:rPr sz="2400" spc="-9" dirty="0">
                <a:latin typeface="Arial" panose="020B0604020202020204" pitchFamily="34" charset="0"/>
                <a:cs typeface="Arial" panose="020B0604020202020204" pitchFamily="34" charset="0"/>
              </a:rPr>
              <a:t>intentionally </a:t>
            </a:r>
            <a:r>
              <a:rPr sz="2400" spc="-4" dirty="0">
                <a:latin typeface="Arial" panose="020B0604020202020204" pitchFamily="34" charset="0"/>
                <a:cs typeface="Arial" panose="020B0604020202020204" pitchFamily="34" charset="0"/>
              </a:rPr>
              <a:t>participated in </a:t>
            </a:r>
            <a:r>
              <a:rPr sz="2400" spc="-4" dirty="0" smtClean="0">
                <a:latin typeface="Arial" panose="020B0604020202020204" pitchFamily="34" charset="0"/>
                <a:cs typeface="Arial" panose="020B0604020202020204" pitchFamily="34" charset="0"/>
              </a:rPr>
              <a:t>criminal</a:t>
            </a:r>
            <a:r>
              <a:rPr sz="2400" spc="99" dirty="0" smtClean="0">
                <a:latin typeface="Arial" panose="020B0604020202020204" pitchFamily="34" charset="0"/>
                <a:cs typeface="Arial" panose="020B0604020202020204" pitchFamily="34" charset="0"/>
              </a:rPr>
              <a:t> </a:t>
            </a:r>
            <a:r>
              <a:rPr sz="2400" spc="-9" dirty="0">
                <a:latin typeface="Arial" panose="020B0604020202020204" pitchFamily="34" charset="0"/>
                <a:cs typeface="Arial" panose="020B0604020202020204" pitchFamily="34" charset="0"/>
              </a:rPr>
              <a:t>gang</a:t>
            </a:r>
            <a:endParaRPr sz="2400" dirty="0">
              <a:latin typeface="Arial" panose="020B0604020202020204" pitchFamily="34" charset="0"/>
              <a:cs typeface="Arial" panose="020B0604020202020204" pitchFamily="34" charset="0"/>
            </a:endParaRPr>
          </a:p>
          <a:p>
            <a:pPr marL="306260" marR="24498" indent="-285750">
              <a:spcBef>
                <a:spcPts val="242"/>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306260" marR="24498" indent="-285750">
              <a:spcBef>
                <a:spcPts val="242"/>
              </a:spcBef>
              <a:buFont typeface="Arial" panose="020B0604020202020204" pitchFamily="34" charset="0"/>
              <a:buChar char="•"/>
            </a:pPr>
            <a:r>
              <a:rPr lang="en-US" sz="2400" spc="-9" dirty="0">
                <a:latin typeface="Arial" panose="020B0604020202020204" pitchFamily="34" charset="0"/>
                <a:cs typeface="Arial" panose="020B0604020202020204" pitchFamily="34" charset="0"/>
              </a:rPr>
              <a:t>I</a:t>
            </a:r>
            <a:r>
              <a:rPr sz="2400" spc="-9" dirty="0" smtClean="0">
                <a:latin typeface="Arial" panose="020B0604020202020204" pitchFamily="34" charset="0"/>
                <a:cs typeface="Arial" panose="020B0604020202020204" pitchFamily="34" charset="0"/>
              </a:rPr>
              <a:t>nvolved </a:t>
            </a:r>
            <a:r>
              <a:rPr sz="2400" spc="-4" dirty="0">
                <a:latin typeface="Arial" panose="020B0604020202020204" pitchFamily="34" charset="0"/>
                <a:cs typeface="Arial" panose="020B0604020202020204" pitchFamily="34" charset="0"/>
              </a:rPr>
              <a:t>in </a:t>
            </a:r>
            <a:r>
              <a:rPr sz="2400" dirty="0">
                <a:latin typeface="Arial" panose="020B0604020202020204" pitchFamily="34" charset="0"/>
                <a:cs typeface="Arial" panose="020B0604020202020204" pitchFamily="34" charset="0"/>
              </a:rPr>
              <a:t>or </a:t>
            </a:r>
            <a:r>
              <a:rPr sz="2400" spc="-9" dirty="0" smtClean="0">
                <a:latin typeface="Arial" panose="020B0604020202020204" pitchFamily="34" charset="0"/>
                <a:cs typeface="Arial" panose="020B0604020202020204" pitchFamily="34" charset="0"/>
              </a:rPr>
              <a:t>suspected </a:t>
            </a:r>
            <a:r>
              <a:rPr sz="2400" dirty="0">
                <a:latin typeface="Arial" panose="020B0604020202020204" pitchFamily="34" charset="0"/>
                <a:cs typeface="Arial" panose="020B0604020202020204" pitchFamily="34" charset="0"/>
              </a:rPr>
              <a:t>of </a:t>
            </a:r>
            <a:r>
              <a:rPr sz="2400" spc="-9" dirty="0">
                <a:latin typeface="Arial" panose="020B0604020202020204" pitchFamily="34" charset="0"/>
                <a:cs typeface="Arial" panose="020B0604020202020204" pitchFamily="34" charset="0"/>
              </a:rPr>
              <a:t>terrorism </a:t>
            </a:r>
            <a:r>
              <a:rPr sz="2400" dirty="0">
                <a:latin typeface="Arial" panose="020B0604020202020204" pitchFamily="34" charset="0"/>
                <a:cs typeface="Arial" panose="020B0604020202020204" pitchFamily="34" charset="0"/>
              </a:rPr>
              <a:t>or </a:t>
            </a:r>
            <a:r>
              <a:rPr sz="2400" spc="-9" dirty="0">
                <a:latin typeface="Arial" panose="020B0604020202020204" pitchFamily="34" charset="0"/>
                <a:cs typeface="Arial" panose="020B0604020202020204" pitchFamily="34" charset="0"/>
              </a:rPr>
              <a:t>espionage, </a:t>
            </a:r>
            <a:r>
              <a:rPr sz="2400" dirty="0">
                <a:latin typeface="Arial" panose="020B0604020202020204" pitchFamily="34" charset="0"/>
                <a:cs typeface="Arial" panose="020B0604020202020204" pitchFamily="34" charset="0"/>
              </a:rPr>
              <a:t>or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sz="2400" dirty="0" smtClean="0">
                <a:latin typeface="Arial" panose="020B0604020202020204" pitchFamily="34" charset="0"/>
                <a:cs typeface="Arial" panose="020B0604020202020204" pitchFamily="34" charset="0"/>
              </a:rPr>
              <a:t>otherwise </a:t>
            </a:r>
            <a:r>
              <a:rPr sz="2400" spc="-4" dirty="0" smtClean="0">
                <a:latin typeface="Arial" panose="020B0604020202020204" pitchFamily="34" charset="0"/>
                <a:cs typeface="Arial" panose="020B0604020202020204" pitchFamily="34" charset="0"/>
              </a:rPr>
              <a:t>pose</a:t>
            </a:r>
            <a:r>
              <a:rPr lang="en-US" sz="2400" spc="-4" dirty="0" smtClean="0">
                <a:latin typeface="Arial" panose="020B0604020202020204" pitchFamily="34" charset="0"/>
                <a:cs typeface="Arial" panose="020B0604020202020204" pitchFamily="34" charset="0"/>
              </a:rPr>
              <a:t> </a:t>
            </a:r>
            <a:r>
              <a:rPr sz="2400" spc="-4" dirty="0" smtClean="0">
                <a:latin typeface="Arial" panose="020B0604020202020204" pitchFamily="34" charset="0"/>
                <a:cs typeface="Arial" panose="020B0604020202020204" pitchFamily="34" charset="0"/>
              </a:rPr>
              <a:t>danger </a:t>
            </a:r>
            <a:r>
              <a:rPr sz="2400" spc="-9" dirty="0" smtClean="0">
                <a:latin typeface="Arial" panose="020B0604020202020204" pitchFamily="34" charset="0"/>
                <a:cs typeface="Arial" panose="020B0604020202020204" pitchFamily="34" charset="0"/>
              </a:rPr>
              <a:t>to</a:t>
            </a:r>
            <a:r>
              <a:rPr lang="en-US" sz="2400" spc="-9" dirty="0" smtClean="0">
                <a:latin typeface="Arial" panose="020B0604020202020204" pitchFamily="34" charset="0"/>
                <a:cs typeface="Arial" panose="020B0604020202020204" pitchFamily="34" charset="0"/>
              </a:rPr>
              <a:t> </a:t>
            </a:r>
            <a:r>
              <a:rPr sz="2400" spc="-9" dirty="0" smtClean="0">
                <a:latin typeface="Arial" panose="020B0604020202020204" pitchFamily="34" charset="0"/>
                <a:cs typeface="Arial" panose="020B0604020202020204" pitchFamily="34" charset="0"/>
              </a:rPr>
              <a:t>national</a:t>
            </a:r>
            <a:r>
              <a:rPr sz="2400" spc="-49" dirty="0" smtClean="0">
                <a:latin typeface="Arial" panose="020B0604020202020204" pitchFamily="34" charset="0"/>
                <a:cs typeface="Arial" panose="020B0604020202020204" pitchFamily="34" charset="0"/>
              </a:rPr>
              <a:t> </a:t>
            </a:r>
            <a:r>
              <a:rPr sz="2400" spc="-4" dirty="0" smtClean="0">
                <a:latin typeface="Arial" panose="020B0604020202020204" pitchFamily="34" charset="0"/>
                <a:cs typeface="Arial" panose="020B0604020202020204" pitchFamily="34" charset="0"/>
              </a:rPr>
              <a:t>security</a:t>
            </a:r>
            <a:endParaRPr lang="en-US" sz="2400" dirty="0">
              <a:latin typeface="Arial" panose="020B0604020202020204" pitchFamily="34" charset="0"/>
              <a:cs typeface="Arial" panose="020B0604020202020204" pitchFamily="34" charset="0"/>
            </a:endParaRPr>
          </a:p>
          <a:p>
            <a:pPr marL="306260" marR="24498" indent="-285750">
              <a:spcBef>
                <a:spcPts val="242"/>
              </a:spcBef>
              <a:buFont typeface="Arial" panose="020B0604020202020204" pitchFamily="34" charset="0"/>
              <a:buChar char="•"/>
            </a:pPr>
            <a:endParaRPr lang="en-US" sz="1200" spc="-9" dirty="0">
              <a:latin typeface="Arial" panose="020B0604020202020204" pitchFamily="34" charset="0"/>
              <a:cs typeface="Arial" panose="020B0604020202020204" pitchFamily="34" charset="0"/>
            </a:endParaRPr>
          </a:p>
          <a:p>
            <a:pPr marL="306260" marR="24498" indent="-285750">
              <a:spcBef>
                <a:spcPts val="242"/>
              </a:spcBef>
              <a:buFont typeface="Arial" panose="020B0604020202020204" pitchFamily="34" charset="0"/>
              <a:buChar char="•"/>
            </a:pPr>
            <a:r>
              <a:rPr sz="2400" spc="-9" dirty="0" smtClean="0">
                <a:latin typeface="Arial" panose="020B0604020202020204" pitchFamily="34" charset="0"/>
                <a:cs typeface="Arial" panose="020B0604020202020204" pitchFamily="34" charset="0"/>
              </a:rPr>
              <a:t>Apprehended </a:t>
            </a:r>
            <a:r>
              <a:rPr sz="2400" spc="-9" dirty="0">
                <a:latin typeface="Arial" panose="020B0604020202020204" pitchFamily="34" charset="0"/>
                <a:cs typeface="Arial" panose="020B0604020202020204" pitchFamily="34" charset="0"/>
              </a:rPr>
              <a:t>at </a:t>
            </a:r>
            <a:r>
              <a:rPr sz="2400" spc="-9" dirty="0" smtClean="0">
                <a:latin typeface="Arial" panose="020B0604020202020204" pitchFamily="34" charset="0"/>
                <a:cs typeface="Arial" panose="020B0604020202020204" pitchFamily="34" charset="0"/>
              </a:rPr>
              <a:t>border </a:t>
            </a:r>
            <a:r>
              <a:rPr sz="2400" dirty="0">
                <a:latin typeface="Arial" panose="020B0604020202020204" pitchFamily="34" charset="0"/>
                <a:cs typeface="Arial" panose="020B0604020202020204" pitchFamily="34" charset="0"/>
              </a:rPr>
              <a:t>or </a:t>
            </a:r>
            <a:r>
              <a:rPr sz="2400" spc="-4" dirty="0">
                <a:latin typeface="Arial" panose="020B0604020202020204" pitchFamily="34" charset="0"/>
                <a:cs typeface="Arial" panose="020B0604020202020204" pitchFamily="34" charset="0"/>
              </a:rPr>
              <a:t>port </a:t>
            </a:r>
            <a:r>
              <a:rPr sz="2400" dirty="0">
                <a:latin typeface="Arial" panose="020B0604020202020204" pitchFamily="34" charset="0"/>
                <a:cs typeface="Arial" panose="020B0604020202020204" pitchFamily="34" charset="0"/>
              </a:rPr>
              <a:t>of </a:t>
            </a:r>
            <a:r>
              <a:rPr sz="2400" spc="-4" dirty="0">
                <a:latin typeface="Arial" panose="020B0604020202020204" pitchFamily="34" charset="0"/>
                <a:cs typeface="Arial" panose="020B0604020202020204" pitchFamily="34" charset="0"/>
              </a:rPr>
              <a:t>entry </a:t>
            </a:r>
            <a:r>
              <a:rPr sz="2400" spc="-9" dirty="0">
                <a:latin typeface="Arial" panose="020B0604020202020204" pitchFamily="34" charset="0"/>
                <a:cs typeface="Arial" panose="020B0604020202020204" pitchFamily="34" charset="0"/>
              </a:rPr>
              <a:t>attempting to </a:t>
            </a:r>
            <a:r>
              <a:rPr lang="en-US" sz="2400" spc="-9" dirty="0" smtClean="0">
                <a:latin typeface="Arial" panose="020B0604020202020204" pitchFamily="34" charset="0"/>
                <a:cs typeface="Arial" panose="020B0604020202020204" pitchFamily="34" charset="0"/>
              </a:rPr>
              <a:t/>
            </a:r>
            <a:br>
              <a:rPr lang="en-US" sz="2400" spc="-9" dirty="0" smtClean="0">
                <a:latin typeface="Arial" panose="020B0604020202020204" pitchFamily="34" charset="0"/>
                <a:cs typeface="Arial" panose="020B0604020202020204" pitchFamily="34" charset="0"/>
              </a:rPr>
            </a:br>
            <a:r>
              <a:rPr sz="2400" spc="-9" dirty="0" smtClean="0">
                <a:latin typeface="Arial" panose="020B0604020202020204" pitchFamily="34" charset="0"/>
                <a:cs typeface="Arial" panose="020B0604020202020204" pitchFamily="34" charset="0"/>
              </a:rPr>
              <a:t>enter</a:t>
            </a:r>
            <a:r>
              <a:rPr sz="2400" spc="-90" dirty="0" smtClean="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unlawfully</a:t>
            </a:r>
            <a:endParaRPr sz="2400" dirty="0">
              <a:latin typeface="Arial" panose="020B0604020202020204" pitchFamily="34" charset="0"/>
              <a:cs typeface="Arial" panose="020B0604020202020204" pitchFamily="34" charset="0"/>
            </a:endParaRPr>
          </a:p>
          <a:p>
            <a:endParaRPr sz="1100" dirty="0">
              <a:latin typeface="Arial" panose="020B0604020202020204" pitchFamily="34" charset="0"/>
              <a:cs typeface="Arial" panose="020B0604020202020204" pitchFamily="34" charset="0"/>
            </a:endParaRPr>
          </a:p>
        </p:txBody>
      </p:sp>
      <p:sp>
        <p:nvSpPr>
          <p:cNvPr id="9" name="TextBox 8"/>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
        <p:nvSpPr>
          <p:cNvPr id="4" name="TextBox 3"/>
          <p:cNvSpPr txBox="1"/>
          <p:nvPr/>
        </p:nvSpPr>
        <p:spPr>
          <a:xfrm>
            <a:off x="457200" y="5388114"/>
            <a:ext cx="8534400" cy="707886"/>
          </a:xfrm>
          <a:prstGeom prst="rect">
            <a:avLst/>
          </a:prstGeom>
          <a:noFill/>
        </p:spPr>
        <p:txBody>
          <a:bodyPr wrap="square" rtlCol="0">
            <a:spAutoFit/>
          </a:bodyPr>
          <a:lstStyle/>
          <a:p>
            <a:r>
              <a:rPr lang="en-US" sz="1100" u="sng" dirty="0">
                <a:latin typeface="Arial" panose="020B0604020202020204" pitchFamily="34" charset="0"/>
                <a:cs typeface="Arial" panose="020B0604020202020204" pitchFamily="34" charset="0"/>
              </a:rPr>
              <a:t>See</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DHS </a:t>
            </a:r>
            <a:r>
              <a:rPr lang="en-US" sz="1100" dirty="0">
                <a:latin typeface="Arial" panose="020B0604020202020204" pitchFamily="34" charset="0"/>
                <a:cs typeface="Arial" panose="020B0604020202020204" pitchFamily="34" charset="0"/>
              </a:rPr>
              <a:t>Policies for </a:t>
            </a:r>
            <a:r>
              <a:rPr lang="en-US" sz="1100" dirty="0" smtClean="0">
                <a:latin typeface="Arial" panose="020B0604020202020204" pitchFamily="34" charset="0"/>
                <a:cs typeface="Arial" panose="020B0604020202020204" pitchFamily="34" charset="0"/>
              </a:rPr>
              <a:t>Apprehension</a:t>
            </a:r>
            <a:r>
              <a:rPr lang="en-US" sz="1100" dirty="0">
                <a:latin typeface="Arial" panose="020B0604020202020204" pitchFamily="34" charset="0"/>
                <a:cs typeface="Arial" panose="020B0604020202020204" pitchFamily="34" charset="0"/>
              </a:rPr>
              <a:t>, Detention and Removal of Undocumented Immigrants, November 20, </a:t>
            </a:r>
            <a:r>
              <a:rPr lang="en-US" sz="1100" dirty="0" smtClean="0">
                <a:latin typeface="Arial" panose="020B0604020202020204" pitchFamily="34" charset="0"/>
                <a:cs typeface="Arial" panose="020B0604020202020204" pitchFamily="34" charset="0"/>
              </a:rPr>
              <a:t>2014: www.dhs.gov/sites/default/files/publications/14_1120_memo_prosecutorial_discretion.pdf</a:t>
            </a:r>
            <a:endParaRPr lang="en-US" sz="11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1217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sldNum" sz="quarter" idx="12"/>
          </p:nvPr>
        </p:nvSpPr>
        <p:spPr>
          <a:xfrm>
            <a:off x="6553200" y="6481204"/>
            <a:ext cx="2133600" cy="115416"/>
          </a:xfrm>
          <a:prstGeom prst="rect">
            <a:avLst/>
          </a:prstGeom>
        </p:spPr>
        <p:txBody>
          <a:bodyPr vert="horz" wrap="square" lIns="0" tIns="0" rIns="0" bIns="0" rtlCol="0">
            <a:spAutoFit/>
          </a:bodyPr>
          <a:lstStyle/>
          <a:p>
            <a:pPr marL="80756">
              <a:lnSpc>
                <a:spcPts val="942"/>
              </a:lnSpc>
            </a:pPr>
            <a:fld id="{81D60167-4931-47E6-BA6A-407CBD079E47}" type="slidenum">
              <a:rPr dirty="0">
                <a:solidFill>
                  <a:prstClr val="black">
                    <a:tint val="75000"/>
                  </a:prstClr>
                </a:solidFill>
              </a:rPr>
              <a:pPr marL="80756">
                <a:lnSpc>
                  <a:spcPts val="942"/>
                </a:lnSpc>
              </a:pPr>
              <a:t>4</a:t>
            </a:fld>
            <a:endParaRPr dirty="0">
              <a:solidFill>
                <a:prstClr val="black">
                  <a:tint val="75000"/>
                </a:prstClr>
              </a:solidFill>
            </a:endParaRPr>
          </a:p>
        </p:txBody>
      </p:sp>
      <p:sp>
        <p:nvSpPr>
          <p:cNvPr id="2" name="object 2"/>
          <p:cNvSpPr txBox="1">
            <a:spLocks noGrp="1"/>
          </p:cNvSpPr>
          <p:nvPr>
            <p:ph type="title" idx="4294967295"/>
          </p:nvPr>
        </p:nvSpPr>
        <p:spPr>
          <a:xfrm>
            <a:off x="621584" y="288159"/>
            <a:ext cx="7689273" cy="492443"/>
          </a:xfrm>
          <a:prstGeom prst="rect">
            <a:avLst/>
          </a:prstGeom>
        </p:spPr>
        <p:txBody>
          <a:bodyPr vert="horz" wrap="square" lIns="0" tIns="0" rIns="0" bIns="0" rtlCol="0">
            <a:spAutoFit/>
          </a:bodyPr>
          <a:lstStyle/>
          <a:p>
            <a:r>
              <a:rPr lang="en-US" sz="3200" b="1" spc="-22" dirty="0">
                <a:solidFill>
                  <a:schemeClr val="accent1"/>
                </a:solidFill>
              </a:rPr>
              <a:t>Topics</a:t>
            </a:r>
            <a:endParaRPr sz="3200" spc="-22" dirty="0">
              <a:solidFill>
                <a:schemeClr val="accent1"/>
              </a:solidFill>
            </a:endParaRPr>
          </a:p>
        </p:txBody>
      </p:sp>
      <p:sp>
        <p:nvSpPr>
          <p:cNvPr id="19" name="object 19"/>
          <p:cNvSpPr txBox="1"/>
          <p:nvPr/>
        </p:nvSpPr>
        <p:spPr>
          <a:xfrm>
            <a:off x="1219214" y="1244798"/>
            <a:ext cx="7010386" cy="3754874"/>
          </a:xfrm>
          <a:prstGeom prst="rect">
            <a:avLst/>
          </a:prstGeom>
        </p:spPr>
        <p:txBody>
          <a:bodyPr vert="horz" wrap="square" lIns="0" tIns="0" rIns="0" bIns="0" rtlCol="0">
            <a:spAutoFit/>
          </a:bodyPr>
          <a:lstStyle/>
          <a:p>
            <a:pPr marL="36959" defTabSz="818855">
              <a:tabLst>
                <a:tab pos="293417" algn="l"/>
              </a:tabLst>
            </a:pPr>
            <a:r>
              <a:rPr lang="en-US" sz="2400" b="1" spc="-4" dirty="0">
                <a:solidFill>
                  <a:schemeClr val="accent1">
                    <a:lumMod val="75000"/>
                  </a:schemeClr>
                </a:solidFill>
                <a:latin typeface="Arial" panose="020B0604020202020204" pitchFamily="34" charset="0"/>
                <a:cs typeface="Arial" panose="020B0604020202020204" pitchFamily="34" charset="0"/>
              </a:rPr>
              <a:t>Part II. </a:t>
            </a:r>
            <a:endParaRPr lang="en-US" sz="2400" b="1" spc="-4" dirty="0" smtClean="0">
              <a:solidFill>
                <a:schemeClr val="accent1">
                  <a:lumMod val="75000"/>
                </a:schemeClr>
              </a:solidFill>
              <a:latin typeface="Arial" panose="020B0604020202020204" pitchFamily="34" charset="0"/>
              <a:cs typeface="Arial" panose="020B0604020202020204" pitchFamily="34" charset="0"/>
            </a:endParaRPr>
          </a:p>
          <a:p>
            <a:pPr marL="36959" defTabSz="818855">
              <a:tabLst>
                <a:tab pos="293417" algn="l"/>
              </a:tabLst>
            </a:pPr>
            <a:endParaRPr lang="en-US" sz="2400" b="1" spc="-4" dirty="0" smtClean="0">
              <a:solidFill>
                <a:prstClr val="black"/>
              </a:solidFill>
              <a:latin typeface="Arial" panose="020B0604020202020204" pitchFamily="34" charset="0"/>
              <a:cs typeface="Arial" panose="020B0604020202020204" pitchFamily="34" charset="0"/>
            </a:endParaRPr>
          </a:p>
          <a:p>
            <a:pPr marL="379859" indent="-342900" defTabSz="818855">
              <a:buFont typeface="Arial" panose="020B0604020202020204" pitchFamily="34" charset="0"/>
              <a:buChar char="•"/>
              <a:tabLst>
                <a:tab pos="293417" algn="l"/>
              </a:tabLst>
            </a:pPr>
            <a:r>
              <a:rPr lang="en-US" sz="2400" spc="-4" dirty="0" smtClean="0">
                <a:solidFill>
                  <a:prstClr val="black"/>
                </a:solidFill>
                <a:latin typeface="Arial" panose="020B0604020202020204" pitchFamily="34" charset="0"/>
                <a:cs typeface="Arial" panose="020B0604020202020204" pitchFamily="34" charset="0"/>
              </a:rPr>
              <a:t>Present </a:t>
            </a:r>
            <a:r>
              <a:rPr lang="en-US" sz="2400" spc="-4" dirty="0">
                <a:solidFill>
                  <a:prstClr val="black"/>
                </a:solidFill>
                <a:latin typeface="Arial" panose="020B0604020202020204" pitchFamily="34" charset="0"/>
                <a:cs typeface="Arial" panose="020B0604020202020204" pitchFamily="34" charset="0"/>
              </a:rPr>
              <a:t>legal and policy issues impacting unaccompanied immigrant children </a:t>
            </a:r>
            <a:endParaRPr lang="en-US" sz="2400" spc="-4" dirty="0" smtClean="0">
              <a:solidFill>
                <a:prstClr val="black"/>
              </a:solidFill>
              <a:latin typeface="Arial" panose="020B0604020202020204" pitchFamily="34" charset="0"/>
              <a:cs typeface="Arial" panose="020B0604020202020204" pitchFamily="34" charset="0"/>
            </a:endParaRPr>
          </a:p>
          <a:p>
            <a:pPr marL="379859" indent="-342900" defTabSz="818855">
              <a:buFont typeface="Arial" panose="020B0604020202020204" pitchFamily="34" charset="0"/>
              <a:buChar char="•"/>
              <a:tabLst>
                <a:tab pos="293417" algn="l"/>
              </a:tabLst>
            </a:pPr>
            <a:endParaRPr lang="en-US" sz="2400" spc="-4" dirty="0">
              <a:solidFill>
                <a:prstClr val="black"/>
              </a:solidFill>
              <a:latin typeface="Arial" panose="020B0604020202020204" pitchFamily="34" charset="0"/>
              <a:cs typeface="Arial" panose="020B0604020202020204" pitchFamily="34" charset="0"/>
            </a:endParaRPr>
          </a:p>
          <a:p>
            <a:pPr marL="379859" indent="-342900" defTabSz="818855">
              <a:buFont typeface="Arial" panose="020B0604020202020204" pitchFamily="34" charset="0"/>
              <a:buChar char="•"/>
              <a:tabLst>
                <a:tab pos="293417" algn="l"/>
              </a:tabLst>
            </a:pPr>
            <a:r>
              <a:rPr lang="en-US" sz="2400" spc="-4" dirty="0" smtClean="0">
                <a:solidFill>
                  <a:prstClr val="black"/>
                </a:solidFill>
                <a:latin typeface="Arial" panose="020B0604020202020204" pitchFamily="34" charset="0"/>
                <a:cs typeface="Arial" panose="020B0604020202020204" pitchFamily="34" charset="0"/>
              </a:rPr>
              <a:t>Opportunities </a:t>
            </a:r>
            <a:r>
              <a:rPr lang="en-US" sz="2400" spc="-4" dirty="0">
                <a:solidFill>
                  <a:prstClr val="black"/>
                </a:solidFill>
                <a:latin typeface="Arial" panose="020B0604020202020204" pitchFamily="34" charset="0"/>
                <a:cs typeface="Arial" panose="020B0604020202020204" pitchFamily="34" charset="0"/>
              </a:rPr>
              <a:t>to learn more and get involved in supporting unaccompanied immigrant children </a:t>
            </a:r>
          </a:p>
          <a:p>
            <a:pPr marL="36959" defTabSz="818855">
              <a:tabLst>
                <a:tab pos="293417" algn="l"/>
              </a:tabLst>
            </a:pPr>
            <a:endParaRPr lang="en-US" dirty="0">
              <a:solidFill>
                <a:prstClr val="black"/>
              </a:solidFill>
              <a:cs typeface="Calibri"/>
            </a:endParaRPr>
          </a:p>
          <a:p>
            <a:pPr marL="36959" defTabSz="818855">
              <a:tabLst>
                <a:tab pos="293417" algn="l"/>
              </a:tabLst>
            </a:pPr>
            <a:endParaRPr lang="en-US" sz="2900" dirty="0">
              <a:solidFill>
                <a:prstClr val="black"/>
              </a:solidFill>
              <a:cs typeface="Calibri"/>
            </a:endParaRPr>
          </a:p>
          <a:p>
            <a:pPr marL="949600" lvl="1" indent="-456400" defTabSz="818855">
              <a:buFont typeface="Arial" panose="020B0604020202020204" pitchFamily="34" charset="0"/>
              <a:buChar char="•"/>
              <a:tabLst>
                <a:tab pos="293417" algn="l"/>
              </a:tabLst>
            </a:pPr>
            <a:endParaRPr sz="2900" dirty="0">
              <a:solidFill>
                <a:prstClr val="black"/>
              </a:solidFill>
              <a:cs typeface="Calibri"/>
            </a:endParaRPr>
          </a:p>
        </p:txBody>
      </p:sp>
      <p:sp>
        <p:nvSpPr>
          <p:cNvPr id="5" name="TextBox 4"/>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1065843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81182" y="345757"/>
            <a:ext cx="7562273" cy="492443"/>
          </a:xfrm>
          <a:prstGeom prst="rect">
            <a:avLst/>
          </a:prstGeom>
        </p:spPr>
        <p:txBody>
          <a:bodyPr vert="horz" wrap="square" lIns="0" tIns="0" rIns="0" bIns="0" rtlCol="0">
            <a:spAutoFit/>
          </a:bodyPr>
          <a:lstStyle/>
          <a:p>
            <a:r>
              <a:rPr sz="3200" b="1" spc="-18" dirty="0"/>
              <a:t>Enforcement</a:t>
            </a:r>
            <a:r>
              <a:rPr sz="3200" b="1" spc="-85" dirty="0"/>
              <a:t> </a:t>
            </a:r>
            <a:r>
              <a:rPr sz="3200" b="1" dirty="0"/>
              <a:t>Priorities</a:t>
            </a:r>
          </a:p>
        </p:txBody>
      </p:sp>
      <p:sp>
        <p:nvSpPr>
          <p:cNvPr id="3" name="object 3"/>
          <p:cNvSpPr/>
          <p:nvPr/>
        </p:nvSpPr>
        <p:spPr>
          <a:xfrm>
            <a:off x="900546" y="1546412"/>
            <a:ext cx="7342909" cy="1584736"/>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900546" y="3381262"/>
            <a:ext cx="7342909" cy="1375634"/>
          </a:xfrm>
          <a:prstGeom prst="rect">
            <a:avLst/>
          </a:prstGeom>
          <a:blipFill>
            <a:blip r:embed="rId3" cstate="print"/>
            <a:stretch>
              <a:fillRect/>
            </a:stretch>
          </a:blipFill>
        </p:spPr>
        <p:txBody>
          <a:bodyPr wrap="square" lIns="0" tIns="0" rIns="0" bIns="0" rtlCol="0"/>
          <a:lstStyle/>
          <a:p>
            <a:endParaRPr dirty="0"/>
          </a:p>
        </p:txBody>
      </p:sp>
      <p:sp>
        <p:nvSpPr>
          <p:cNvPr id="10" name="object 10"/>
          <p:cNvSpPr/>
          <p:nvPr/>
        </p:nvSpPr>
        <p:spPr>
          <a:xfrm>
            <a:off x="1235826" y="3222589"/>
            <a:ext cx="5163127" cy="413497"/>
          </a:xfrm>
          <a:custGeom>
            <a:avLst/>
            <a:gdLst/>
            <a:ahLst/>
            <a:cxnLst/>
            <a:rect l="l" t="t" r="r" b="b"/>
            <a:pathLst>
              <a:path w="5679440" h="468629">
                <a:moveTo>
                  <a:pt x="5679186" y="390144"/>
                </a:moveTo>
                <a:lnTo>
                  <a:pt x="5679186" y="86106"/>
                </a:lnTo>
                <a:lnTo>
                  <a:pt x="5677662" y="68580"/>
                </a:lnTo>
                <a:lnTo>
                  <a:pt x="5650049" y="22136"/>
                </a:lnTo>
                <a:lnTo>
                  <a:pt x="5600700" y="762"/>
                </a:lnTo>
                <a:lnTo>
                  <a:pt x="5593080" y="0"/>
                </a:lnTo>
                <a:lnTo>
                  <a:pt x="86106" y="0"/>
                </a:lnTo>
                <a:lnTo>
                  <a:pt x="34685" y="17535"/>
                </a:lnTo>
                <a:lnTo>
                  <a:pt x="3809" y="61722"/>
                </a:lnTo>
                <a:lnTo>
                  <a:pt x="0" y="78486"/>
                </a:lnTo>
                <a:lnTo>
                  <a:pt x="0" y="391668"/>
                </a:lnTo>
                <a:lnTo>
                  <a:pt x="17425" y="433997"/>
                </a:lnTo>
                <a:lnTo>
                  <a:pt x="25146" y="442772"/>
                </a:lnTo>
                <a:lnTo>
                  <a:pt x="25146" y="86868"/>
                </a:lnTo>
                <a:lnTo>
                  <a:pt x="25908" y="80010"/>
                </a:lnTo>
                <a:lnTo>
                  <a:pt x="42806" y="43438"/>
                </a:lnTo>
                <a:lnTo>
                  <a:pt x="78612" y="26063"/>
                </a:lnTo>
                <a:lnTo>
                  <a:pt x="86106" y="25922"/>
                </a:lnTo>
                <a:lnTo>
                  <a:pt x="5600700" y="26003"/>
                </a:lnTo>
                <a:lnTo>
                  <a:pt x="5638514" y="45996"/>
                </a:lnTo>
                <a:lnTo>
                  <a:pt x="5654040" y="87630"/>
                </a:lnTo>
                <a:lnTo>
                  <a:pt x="5654040" y="442173"/>
                </a:lnTo>
                <a:lnTo>
                  <a:pt x="5657268" y="439512"/>
                </a:lnTo>
                <a:lnTo>
                  <a:pt x="5671970" y="416659"/>
                </a:lnTo>
                <a:lnTo>
                  <a:pt x="5679186" y="390144"/>
                </a:lnTo>
                <a:close/>
              </a:path>
              <a:path w="5679440" h="468629">
                <a:moveTo>
                  <a:pt x="5654040" y="442173"/>
                </a:moveTo>
                <a:lnTo>
                  <a:pt x="5654040" y="381762"/>
                </a:lnTo>
                <a:lnTo>
                  <a:pt x="5653278" y="388620"/>
                </a:lnTo>
                <a:lnTo>
                  <a:pt x="5652516" y="394716"/>
                </a:lnTo>
                <a:lnTo>
                  <a:pt x="5633389" y="427672"/>
                </a:lnTo>
                <a:lnTo>
                  <a:pt x="86106" y="442722"/>
                </a:lnTo>
                <a:lnTo>
                  <a:pt x="67290" y="440264"/>
                </a:lnTo>
                <a:lnTo>
                  <a:pt x="49777" y="430787"/>
                </a:lnTo>
                <a:lnTo>
                  <a:pt x="35760" y="416418"/>
                </a:lnTo>
                <a:lnTo>
                  <a:pt x="27432" y="399288"/>
                </a:lnTo>
                <a:lnTo>
                  <a:pt x="26670" y="393192"/>
                </a:lnTo>
                <a:lnTo>
                  <a:pt x="25146" y="387858"/>
                </a:lnTo>
                <a:lnTo>
                  <a:pt x="25146" y="442772"/>
                </a:lnTo>
                <a:lnTo>
                  <a:pt x="65308" y="466143"/>
                </a:lnTo>
                <a:lnTo>
                  <a:pt x="86106" y="468630"/>
                </a:lnTo>
                <a:lnTo>
                  <a:pt x="5593080" y="468630"/>
                </a:lnTo>
                <a:lnTo>
                  <a:pt x="5602224" y="467868"/>
                </a:lnTo>
                <a:lnTo>
                  <a:pt x="5610606" y="466344"/>
                </a:lnTo>
                <a:lnTo>
                  <a:pt x="5636380" y="456730"/>
                </a:lnTo>
                <a:lnTo>
                  <a:pt x="5654040" y="442173"/>
                </a:lnTo>
                <a:close/>
              </a:path>
            </a:pathLst>
          </a:custGeom>
          <a:solidFill>
            <a:srgbClr val="FFFFFF"/>
          </a:solidFill>
        </p:spPr>
        <p:txBody>
          <a:bodyPr wrap="square" lIns="0" tIns="0" rIns="0" bIns="0" rtlCol="0"/>
          <a:lstStyle/>
          <a:p>
            <a:endParaRPr dirty="0"/>
          </a:p>
        </p:txBody>
      </p:sp>
      <p:sp>
        <p:nvSpPr>
          <p:cNvPr id="14" name="object 14"/>
          <p:cNvSpPr/>
          <p:nvPr/>
        </p:nvSpPr>
        <p:spPr>
          <a:xfrm>
            <a:off x="1256607" y="4886660"/>
            <a:ext cx="5163127" cy="413497"/>
          </a:xfrm>
          <a:custGeom>
            <a:avLst/>
            <a:gdLst/>
            <a:ahLst/>
            <a:cxnLst/>
            <a:rect l="l" t="t" r="r" b="b"/>
            <a:pathLst>
              <a:path w="5679440" h="468629">
                <a:moveTo>
                  <a:pt x="5679186" y="390144"/>
                </a:moveTo>
                <a:lnTo>
                  <a:pt x="5679186" y="86106"/>
                </a:lnTo>
                <a:lnTo>
                  <a:pt x="5677662" y="68580"/>
                </a:lnTo>
                <a:lnTo>
                  <a:pt x="5650153" y="21959"/>
                </a:lnTo>
                <a:lnTo>
                  <a:pt x="5600700" y="762"/>
                </a:lnTo>
                <a:lnTo>
                  <a:pt x="5593080" y="0"/>
                </a:lnTo>
                <a:lnTo>
                  <a:pt x="86106" y="0"/>
                </a:lnTo>
                <a:lnTo>
                  <a:pt x="34661" y="17378"/>
                </a:lnTo>
                <a:lnTo>
                  <a:pt x="3809" y="61722"/>
                </a:lnTo>
                <a:lnTo>
                  <a:pt x="0" y="78486"/>
                </a:lnTo>
                <a:lnTo>
                  <a:pt x="0" y="390906"/>
                </a:lnTo>
                <a:lnTo>
                  <a:pt x="17425" y="433997"/>
                </a:lnTo>
                <a:lnTo>
                  <a:pt x="25146" y="442772"/>
                </a:lnTo>
                <a:lnTo>
                  <a:pt x="25146" y="86868"/>
                </a:lnTo>
                <a:lnTo>
                  <a:pt x="25908" y="80010"/>
                </a:lnTo>
                <a:lnTo>
                  <a:pt x="42806" y="43438"/>
                </a:lnTo>
                <a:lnTo>
                  <a:pt x="79795" y="25999"/>
                </a:lnTo>
                <a:lnTo>
                  <a:pt x="5593080" y="25146"/>
                </a:lnTo>
                <a:lnTo>
                  <a:pt x="5600700" y="26003"/>
                </a:lnTo>
                <a:lnTo>
                  <a:pt x="5638571" y="46005"/>
                </a:lnTo>
                <a:lnTo>
                  <a:pt x="5654040" y="86868"/>
                </a:lnTo>
                <a:lnTo>
                  <a:pt x="5654040" y="442271"/>
                </a:lnTo>
                <a:lnTo>
                  <a:pt x="5657330" y="439578"/>
                </a:lnTo>
                <a:lnTo>
                  <a:pt x="5671458" y="417266"/>
                </a:lnTo>
                <a:lnTo>
                  <a:pt x="5679186" y="390144"/>
                </a:lnTo>
                <a:close/>
              </a:path>
              <a:path w="5679440" h="468629">
                <a:moveTo>
                  <a:pt x="5654040" y="442271"/>
                </a:moveTo>
                <a:lnTo>
                  <a:pt x="5654040" y="381762"/>
                </a:lnTo>
                <a:lnTo>
                  <a:pt x="5653278" y="388620"/>
                </a:lnTo>
                <a:lnTo>
                  <a:pt x="5652516" y="394716"/>
                </a:lnTo>
                <a:lnTo>
                  <a:pt x="5617056" y="437887"/>
                </a:lnTo>
                <a:lnTo>
                  <a:pt x="86106" y="442722"/>
                </a:lnTo>
                <a:lnTo>
                  <a:pt x="66953" y="439725"/>
                </a:lnTo>
                <a:lnTo>
                  <a:pt x="49782" y="430587"/>
                </a:lnTo>
                <a:lnTo>
                  <a:pt x="36105" y="416658"/>
                </a:lnTo>
                <a:lnTo>
                  <a:pt x="27432" y="399288"/>
                </a:lnTo>
                <a:lnTo>
                  <a:pt x="26670" y="393192"/>
                </a:lnTo>
                <a:lnTo>
                  <a:pt x="25146" y="387096"/>
                </a:lnTo>
                <a:lnTo>
                  <a:pt x="25146" y="442772"/>
                </a:lnTo>
                <a:lnTo>
                  <a:pt x="65222" y="465715"/>
                </a:lnTo>
                <a:lnTo>
                  <a:pt x="86106" y="468630"/>
                </a:lnTo>
                <a:lnTo>
                  <a:pt x="5593080" y="468630"/>
                </a:lnTo>
                <a:lnTo>
                  <a:pt x="5602224" y="467868"/>
                </a:lnTo>
                <a:lnTo>
                  <a:pt x="5610606" y="466344"/>
                </a:lnTo>
                <a:lnTo>
                  <a:pt x="5636986" y="456223"/>
                </a:lnTo>
                <a:lnTo>
                  <a:pt x="5654040" y="442271"/>
                </a:lnTo>
                <a:close/>
              </a:path>
            </a:pathLst>
          </a:custGeom>
          <a:solidFill>
            <a:srgbClr val="FFFFFF"/>
          </a:solidFill>
        </p:spPr>
        <p:txBody>
          <a:bodyPr wrap="square" lIns="0" tIns="0" rIns="0" bIns="0" rtlCol="0"/>
          <a:lstStyle/>
          <a:p>
            <a:endParaRPr dirty="0"/>
          </a:p>
        </p:txBody>
      </p:sp>
      <p:sp>
        <p:nvSpPr>
          <p:cNvPr id="15" name="object 15"/>
          <p:cNvSpPr txBox="1"/>
          <p:nvPr/>
        </p:nvSpPr>
        <p:spPr>
          <a:xfrm>
            <a:off x="533400" y="1514420"/>
            <a:ext cx="8382000" cy="2828980"/>
          </a:xfrm>
          <a:prstGeom prst="rect">
            <a:avLst/>
          </a:prstGeom>
        </p:spPr>
        <p:txBody>
          <a:bodyPr vert="horz" wrap="square" lIns="0" tIns="0" rIns="0" bIns="0" rtlCol="0">
            <a:spAutoFit/>
          </a:bodyPr>
          <a:lstStyle/>
          <a:p>
            <a:pPr marL="11394">
              <a:spcBef>
                <a:spcPts val="835"/>
              </a:spcBef>
            </a:pPr>
            <a:r>
              <a:rPr lang="en-US" sz="2400" b="1" dirty="0" smtClean="0">
                <a:solidFill>
                  <a:schemeClr val="accent6">
                    <a:lumMod val="75000"/>
                  </a:schemeClr>
                </a:solidFill>
                <a:latin typeface="Arial" panose="020B0604020202020204" pitchFamily="34" charset="0"/>
                <a:cs typeface="Arial" panose="020B0604020202020204" pitchFamily="34" charset="0"/>
              </a:rPr>
              <a:t>Priority Level 2 (medium)</a:t>
            </a:r>
          </a:p>
          <a:p>
            <a:pPr marL="306260" marR="249536" indent="-285750">
              <a:spcBef>
                <a:spcPts val="1113"/>
              </a:spcBef>
              <a:buFont typeface="Arial" panose="020B0604020202020204" pitchFamily="34" charset="0"/>
              <a:buChar char="•"/>
            </a:pPr>
            <a:r>
              <a:rPr lang="en-US" sz="2400" spc="-9" dirty="0">
                <a:latin typeface="Arial" panose="020B0604020202020204" pitchFamily="34" charset="0"/>
                <a:cs typeface="Arial" panose="020B0604020202020204" pitchFamily="34" charset="0"/>
              </a:rPr>
              <a:t>C</a:t>
            </a:r>
            <a:r>
              <a:rPr sz="2400" spc="-9" dirty="0" smtClean="0">
                <a:latin typeface="Arial" panose="020B0604020202020204" pitchFamily="34" charset="0"/>
                <a:cs typeface="Arial" panose="020B0604020202020204" pitchFamily="34" charset="0"/>
              </a:rPr>
              <a:t>onvicted</a:t>
            </a:r>
            <a:r>
              <a:rPr lang="en-US" sz="2400" spc="-9" dirty="0" smtClean="0">
                <a:latin typeface="Arial" panose="020B0604020202020204" pitchFamily="34" charset="0"/>
                <a:cs typeface="Arial" panose="020B0604020202020204" pitchFamily="34" charset="0"/>
              </a:rPr>
              <a:t> </a:t>
            </a:r>
            <a:r>
              <a:rPr sz="2400" dirty="0" smtClean="0">
                <a:latin typeface="Arial" panose="020B0604020202020204" pitchFamily="34" charset="0"/>
                <a:cs typeface="Arial" panose="020B0604020202020204" pitchFamily="34" charset="0"/>
              </a:rPr>
              <a:t>of </a:t>
            </a:r>
            <a:r>
              <a:rPr sz="2400" spc="-9" dirty="0" smtClean="0">
                <a:latin typeface="Arial" panose="020B0604020202020204" pitchFamily="34" charset="0"/>
                <a:cs typeface="Arial" panose="020B0604020202020204" pitchFamily="34" charset="0"/>
              </a:rPr>
              <a:t>significant </a:t>
            </a:r>
            <a:r>
              <a:rPr sz="2400" spc="-4" dirty="0">
                <a:latin typeface="Arial" panose="020B0604020202020204" pitchFamily="34" charset="0"/>
                <a:cs typeface="Arial" panose="020B0604020202020204" pitchFamily="34" charset="0"/>
              </a:rPr>
              <a:t>misdemeanor </a:t>
            </a:r>
            <a:r>
              <a:rPr sz="2400" dirty="0">
                <a:latin typeface="Arial" panose="020B0604020202020204" pitchFamily="34" charset="0"/>
                <a:cs typeface="Arial" panose="020B0604020202020204" pitchFamily="34" charset="0"/>
              </a:rPr>
              <a:t>or </a:t>
            </a:r>
            <a:r>
              <a:rPr lang="en-US" sz="2400" spc="-9" dirty="0" smtClean="0">
                <a:latin typeface="Arial" panose="020B0604020202020204" pitchFamily="34" charset="0"/>
                <a:cs typeface="Arial" panose="020B0604020202020204" pitchFamily="34" charset="0"/>
              </a:rPr>
              <a:t>3</a:t>
            </a:r>
            <a:r>
              <a:rPr sz="2400" spc="-9" dirty="0" smtClean="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or </a:t>
            </a:r>
            <a:r>
              <a:rPr sz="2400" spc="-4" dirty="0">
                <a:latin typeface="Arial" panose="020B0604020202020204" pitchFamily="34" charset="0"/>
                <a:cs typeface="Arial" panose="020B0604020202020204" pitchFamily="34" charset="0"/>
              </a:rPr>
              <a:t>more </a:t>
            </a:r>
            <a:r>
              <a:rPr sz="2400" spc="-9" dirty="0" smtClean="0">
                <a:latin typeface="Arial" panose="020B0604020202020204" pitchFamily="34" charset="0"/>
                <a:cs typeface="Arial" panose="020B0604020202020204" pitchFamily="34" charset="0"/>
              </a:rPr>
              <a:t>non‐significant</a:t>
            </a:r>
            <a:r>
              <a:rPr lang="en-US" sz="2400" spc="-9" dirty="0">
                <a:latin typeface="Arial" panose="020B0604020202020204" pitchFamily="34" charset="0"/>
                <a:cs typeface="Arial" panose="020B0604020202020204" pitchFamily="34" charset="0"/>
              </a:rPr>
              <a:t> </a:t>
            </a:r>
            <a:r>
              <a:rPr sz="2400" spc="-9" dirty="0" smtClean="0">
                <a:latin typeface="Arial" panose="020B0604020202020204" pitchFamily="34" charset="0"/>
                <a:cs typeface="Arial" panose="020B0604020202020204" pitchFamily="34" charset="0"/>
              </a:rPr>
              <a:t>misdemeanors</a:t>
            </a:r>
            <a:endParaRPr sz="2400" dirty="0">
              <a:latin typeface="Arial" panose="020B0604020202020204" pitchFamily="34" charset="0"/>
              <a:cs typeface="Arial" panose="020B0604020202020204" pitchFamily="34" charset="0"/>
            </a:endParaRPr>
          </a:p>
          <a:p>
            <a:pPr marL="123059" marR="328726" indent="-102549">
              <a:spcBef>
                <a:spcPts val="256"/>
              </a:spcBef>
            </a:pPr>
            <a:endParaRPr lang="en-US" sz="1200" dirty="0">
              <a:latin typeface="Arial" panose="020B0604020202020204" pitchFamily="34" charset="0"/>
              <a:cs typeface="Arial" panose="020B0604020202020204" pitchFamily="34" charset="0"/>
            </a:endParaRPr>
          </a:p>
          <a:p>
            <a:pPr marL="306260" marR="328726" indent="-285750">
              <a:spcBef>
                <a:spcPts val="256"/>
              </a:spcBef>
              <a:buFont typeface="Arial" panose="020B0604020202020204" pitchFamily="34" charset="0"/>
              <a:buChar char="•"/>
            </a:pPr>
            <a:r>
              <a:rPr sz="2400" spc="-9" dirty="0" smtClean="0">
                <a:latin typeface="Arial" panose="020B0604020202020204" pitchFamily="34" charset="0"/>
                <a:cs typeface="Arial" panose="020B0604020202020204" pitchFamily="34" charset="0"/>
              </a:rPr>
              <a:t>Entered </a:t>
            </a:r>
            <a:r>
              <a:rPr sz="2400" dirty="0">
                <a:latin typeface="Arial" panose="020B0604020202020204" pitchFamily="34" charset="0"/>
                <a:cs typeface="Arial" panose="020B0604020202020204" pitchFamily="34" charset="0"/>
              </a:rPr>
              <a:t>or </a:t>
            </a:r>
            <a:r>
              <a:rPr sz="2400" spc="-13" dirty="0">
                <a:latin typeface="Arial" panose="020B0604020202020204" pitchFamily="34" charset="0"/>
                <a:cs typeface="Arial" panose="020B0604020202020204" pitchFamily="34" charset="0"/>
              </a:rPr>
              <a:t>reentered </a:t>
            </a:r>
            <a:r>
              <a:rPr sz="2400" spc="-9" dirty="0" smtClean="0">
                <a:latin typeface="Arial" panose="020B0604020202020204" pitchFamily="34" charset="0"/>
                <a:cs typeface="Arial" panose="020B0604020202020204" pitchFamily="34" charset="0"/>
              </a:rPr>
              <a:t>U.S</a:t>
            </a:r>
            <a:r>
              <a:rPr sz="2400" spc="-9" dirty="0">
                <a:latin typeface="Arial" panose="020B0604020202020204" pitchFamily="34" charset="0"/>
                <a:cs typeface="Arial" panose="020B0604020202020204" pitchFamily="34" charset="0"/>
              </a:rPr>
              <a:t>. </a:t>
            </a:r>
            <a:r>
              <a:rPr sz="2400" spc="-4" dirty="0">
                <a:latin typeface="Arial" panose="020B0604020202020204" pitchFamily="34" charset="0"/>
                <a:cs typeface="Arial" panose="020B0604020202020204" pitchFamily="34" charset="0"/>
              </a:rPr>
              <a:t>unlawfully and cannot </a:t>
            </a:r>
            <a:r>
              <a:rPr sz="2400" spc="-9" dirty="0">
                <a:latin typeface="Arial" panose="020B0604020202020204" pitchFamily="34" charset="0"/>
                <a:cs typeface="Arial" panose="020B0604020202020204" pitchFamily="34" charset="0"/>
              </a:rPr>
              <a:t>establish </a:t>
            </a:r>
            <a:r>
              <a:rPr sz="2400" spc="-4" dirty="0">
                <a:latin typeface="Arial" panose="020B0604020202020204" pitchFamily="34" charset="0"/>
                <a:cs typeface="Arial" panose="020B0604020202020204" pitchFamily="34" charset="0"/>
              </a:rPr>
              <a:t>continuous </a:t>
            </a:r>
            <a:r>
              <a:rPr sz="2400" spc="-13" dirty="0" smtClean="0">
                <a:latin typeface="Arial" panose="020B0604020202020204" pitchFamily="34" charset="0"/>
                <a:cs typeface="Arial" panose="020B0604020202020204" pitchFamily="34" charset="0"/>
              </a:rPr>
              <a:t>physical</a:t>
            </a:r>
            <a:r>
              <a:rPr lang="en-US" sz="2400" spc="-13" dirty="0" smtClean="0">
                <a:latin typeface="Arial" panose="020B0604020202020204" pitchFamily="34" charset="0"/>
                <a:cs typeface="Arial" panose="020B0604020202020204" pitchFamily="34" charset="0"/>
              </a:rPr>
              <a:t> </a:t>
            </a:r>
            <a:r>
              <a:rPr sz="2400" spc="-4" dirty="0" smtClean="0">
                <a:latin typeface="Arial" panose="020B0604020202020204" pitchFamily="34" charset="0"/>
                <a:cs typeface="Arial" panose="020B0604020202020204" pitchFamily="34" charset="0"/>
              </a:rPr>
              <a:t>presence </a:t>
            </a:r>
            <a:r>
              <a:rPr sz="2400" spc="-4" dirty="0">
                <a:latin typeface="Arial" panose="020B0604020202020204" pitchFamily="34" charset="0"/>
                <a:cs typeface="Arial" panose="020B0604020202020204" pitchFamily="34" charset="0"/>
              </a:rPr>
              <a:t>since </a:t>
            </a:r>
            <a:r>
              <a:rPr sz="2400" dirty="0">
                <a:latin typeface="Arial" panose="020B0604020202020204" pitchFamily="34" charset="0"/>
                <a:cs typeface="Arial" panose="020B0604020202020204" pitchFamily="34" charset="0"/>
              </a:rPr>
              <a:t>January 1,</a:t>
            </a:r>
            <a:r>
              <a:rPr sz="2400" spc="-67"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2014</a:t>
            </a:r>
          </a:p>
          <a:p>
            <a:pPr marL="306261" indent="-285750">
              <a:spcBef>
                <a:spcPts val="85"/>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306261" indent="-285750">
              <a:spcBef>
                <a:spcPts val="85"/>
              </a:spcBef>
              <a:buFont typeface="Arial" panose="020B0604020202020204" pitchFamily="34" charset="0"/>
              <a:buChar char="•"/>
            </a:pPr>
            <a:r>
              <a:rPr lang="en-US" sz="2400" spc="-9" dirty="0">
                <a:latin typeface="Arial" panose="020B0604020202020204" pitchFamily="34" charset="0"/>
                <a:cs typeface="Arial" panose="020B0604020202020204" pitchFamily="34" charset="0"/>
              </a:rPr>
              <a:t>S</a:t>
            </a:r>
            <a:r>
              <a:rPr sz="2400" spc="-9" dirty="0" smtClean="0">
                <a:latin typeface="Arial" panose="020B0604020202020204" pitchFamily="34" charset="0"/>
                <a:cs typeface="Arial" panose="020B0604020202020204" pitchFamily="34" charset="0"/>
              </a:rPr>
              <a:t>ignificantly </a:t>
            </a:r>
            <a:r>
              <a:rPr sz="2400" spc="-4" dirty="0">
                <a:latin typeface="Arial" panose="020B0604020202020204" pitchFamily="34" charset="0"/>
                <a:cs typeface="Arial" panose="020B0604020202020204" pitchFamily="34" charset="0"/>
              </a:rPr>
              <a:t>abused </a:t>
            </a:r>
            <a:r>
              <a:rPr sz="2400" dirty="0" smtClean="0">
                <a:latin typeface="Arial" panose="020B0604020202020204" pitchFamily="34" charset="0"/>
                <a:cs typeface="Arial" panose="020B0604020202020204" pitchFamily="34" charset="0"/>
              </a:rPr>
              <a:t>visa </a:t>
            </a:r>
            <a:r>
              <a:rPr sz="2400" dirty="0">
                <a:latin typeface="Arial" panose="020B0604020202020204" pitchFamily="34" charset="0"/>
                <a:cs typeface="Arial" panose="020B0604020202020204" pitchFamily="34" charset="0"/>
              </a:rPr>
              <a:t>or visa </a:t>
            </a:r>
            <a:r>
              <a:rPr sz="2400" spc="-9" dirty="0">
                <a:latin typeface="Arial" panose="020B0604020202020204" pitchFamily="34" charset="0"/>
                <a:cs typeface="Arial" panose="020B0604020202020204" pitchFamily="34" charset="0"/>
              </a:rPr>
              <a:t>waiver</a:t>
            </a:r>
            <a:r>
              <a:rPr sz="2400" spc="-166" dirty="0">
                <a:latin typeface="Arial" panose="020B0604020202020204" pitchFamily="34" charset="0"/>
                <a:cs typeface="Arial" panose="020B0604020202020204" pitchFamily="34" charset="0"/>
              </a:rPr>
              <a:t> </a:t>
            </a:r>
            <a:r>
              <a:rPr sz="2400" spc="-9" dirty="0" smtClean="0">
                <a:latin typeface="Arial" panose="020B0604020202020204" pitchFamily="34" charset="0"/>
                <a:cs typeface="Arial" panose="020B0604020202020204" pitchFamily="34" charset="0"/>
              </a:rPr>
              <a:t>programs</a:t>
            </a:r>
            <a:endParaRPr lang="en-US" sz="2400" dirty="0">
              <a:latin typeface="Arial" panose="020B0604020202020204" pitchFamily="34" charset="0"/>
              <a:cs typeface="Arial" panose="020B0604020202020204" pitchFamily="34" charset="0"/>
            </a:endParaRPr>
          </a:p>
        </p:txBody>
      </p:sp>
      <p:sp>
        <p:nvSpPr>
          <p:cNvPr id="9" name="TextBox 8"/>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1728481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85800" y="345757"/>
            <a:ext cx="7562273" cy="492443"/>
          </a:xfrm>
          <a:prstGeom prst="rect">
            <a:avLst/>
          </a:prstGeom>
        </p:spPr>
        <p:txBody>
          <a:bodyPr vert="horz" wrap="square" lIns="0" tIns="0" rIns="0" bIns="0" rtlCol="0">
            <a:spAutoFit/>
          </a:bodyPr>
          <a:lstStyle/>
          <a:p>
            <a:r>
              <a:rPr sz="3200" b="1" spc="-18" dirty="0"/>
              <a:t>Enforcement</a:t>
            </a:r>
            <a:r>
              <a:rPr sz="3200" b="1" spc="-85" dirty="0"/>
              <a:t> </a:t>
            </a:r>
            <a:r>
              <a:rPr sz="3200" b="1" dirty="0"/>
              <a:t>Priorities</a:t>
            </a:r>
          </a:p>
        </p:txBody>
      </p:sp>
      <p:sp>
        <p:nvSpPr>
          <p:cNvPr id="10" name="object 10"/>
          <p:cNvSpPr/>
          <p:nvPr/>
        </p:nvSpPr>
        <p:spPr>
          <a:xfrm>
            <a:off x="1235826" y="3222589"/>
            <a:ext cx="5163127" cy="413497"/>
          </a:xfrm>
          <a:custGeom>
            <a:avLst/>
            <a:gdLst/>
            <a:ahLst/>
            <a:cxnLst/>
            <a:rect l="l" t="t" r="r" b="b"/>
            <a:pathLst>
              <a:path w="5679440" h="468629">
                <a:moveTo>
                  <a:pt x="5679186" y="390144"/>
                </a:moveTo>
                <a:lnTo>
                  <a:pt x="5679186" y="86106"/>
                </a:lnTo>
                <a:lnTo>
                  <a:pt x="5677662" y="68580"/>
                </a:lnTo>
                <a:lnTo>
                  <a:pt x="5650049" y="22136"/>
                </a:lnTo>
                <a:lnTo>
                  <a:pt x="5600700" y="762"/>
                </a:lnTo>
                <a:lnTo>
                  <a:pt x="5593080" y="0"/>
                </a:lnTo>
                <a:lnTo>
                  <a:pt x="86106" y="0"/>
                </a:lnTo>
                <a:lnTo>
                  <a:pt x="34685" y="17535"/>
                </a:lnTo>
                <a:lnTo>
                  <a:pt x="3809" y="61722"/>
                </a:lnTo>
                <a:lnTo>
                  <a:pt x="0" y="78486"/>
                </a:lnTo>
                <a:lnTo>
                  <a:pt x="0" y="391668"/>
                </a:lnTo>
                <a:lnTo>
                  <a:pt x="17425" y="433997"/>
                </a:lnTo>
                <a:lnTo>
                  <a:pt x="25146" y="442772"/>
                </a:lnTo>
                <a:lnTo>
                  <a:pt x="25146" y="86868"/>
                </a:lnTo>
                <a:lnTo>
                  <a:pt x="25908" y="80010"/>
                </a:lnTo>
                <a:lnTo>
                  <a:pt x="42806" y="43438"/>
                </a:lnTo>
                <a:lnTo>
                  <a:pt x="78612" y="26063"/>
                </a:lnTo>
                <a:lnTo>
                  <a:pt x="86106" y="25922"/>
                </a:lnTo>
                <a:lnTo>
                  <a:pt x="5600700" y="26003"/>
                </a:lnTo>
                <a:lnTo>
                  <a:pt x="5638514" y="45996"/>
                </a:lnTo>
                <a:lnTo>
                  <a:pt x="5654040" y="87630"/>
                </a:lnTo>
                <a:lnTo>
                  <a:pt x="5654040" y="442173"/>
                </a:lnTo>
                <a:lnTo>
                  <a:pt x="5657268" y="439512"/>
                </a:lnTo>
                <a:lnTo>
                  <a:pt x="5671970" y="416659"/>
                </a:lnTo>
                <a:lnTo>
                  <a:pt x="5679186" y="390144"/>
                </a:lnTo>
                <a:close/>
              </a:path>
              <a:path w="5679440" h="468629">
                <a:moveTo>
                  <a:pt x="5654040" y="442173"/>
                </a:moveTo>
                <a:lnTo>
                  <a:pt x="5654040" y="381762"/>
                </a:lnTo>
                <a:lnTo>
                  <a:pt x="5653278" y="388620"/>
                </a:lnTo>
                <a:lnTo>
                  <a:pt x="5652516" y="394716"/>
                </a:lnTo>
                <a:lnTo>
                  <a:pt x="5633389" y="427672"/>
                </a:lnTo>
                <a:lnTo>
                  <a:pt x="86106" y="442722"/>
                </a:lnTo>
                <a:lnTo>
                  <a:pt x="67290" y="440264"/>
                </a:lnTo>
                <a:lnTo>
                  <a:pt x="49777" y="430787"/>
                </a:lnTo>
                <a:lnTo>
                  <a:pt x="35760" y="416418"/>
                </a:lnTo>
                <a:lnTo>
                  <a:pt x="27432" y="399288"/>
                </a:lnTo>
                <a:lnTo>
                  <a:pt x="26670" y="393192"/>
                </a:lnTo>
                <a:lnTo>
                  <a:pt x="25146" y="387858"/>
                </a:lnTo>
                <a:lnTo>
                  <a:pt x="25146" y="442772"/>
                </a:lnTo>
                <a:lnTo>
                  <a:pt x="65308" y="466143"/>
                </a:lnTo>
                <a:lnTo>
                  <a:pt x="86106" y="468630"/>
                </a:lnTo>
                <a:lnTo>
                  <a:pt x="5593080" y="468630"/>
                </a:lnTo>
                <a:lnTo>
                  <a:pt x="5602224" y="467868"/>
                </a:lnTo>
                <a:lnTo>
                  <a:pt x="5610606" y="466344"/>
                </a:lnTo>
                <a:lnTo>
                  <a:pt x="5636380" y="456730"/>
                </a:lnTo>
                <a:lnTo>
                  <a:pt x="5654040" y="442173"/>
                </a:lnTo>
                <a:close/>
              </a:path>
            </a:pathLst>
          </a:custGeom>
          <a:solidFill>
            <a:srgbClr val="FFFFFF"/>
          </a:solidFill>
        </p:spPr>
        <p:txBody>
          <a:bodyPr wrap="square" lIns="0" tIns="0" rIns="0" bIns="0" rtlCol="0"/>
          <a:lstStyle/>
          <a:p>
            <a:endParaRPr dirty="0"/>
          </a:p>
        </p:txBody>
      </p:sp>
      <p:sp>
        <p:nvSpPr>
          <p:cNvPr id="15" name="object 15"/>
          <p:cNvSpPr txBox="1"/>
          <p:nvPr/>
        </p:nvSpPr>
        <p:spPr>
          <a:xfrm>
            <a:off x="914400" y="1965320"/>
            <a:ext cx="7315200" cy="854080"/>
          </a:xfrm>
          <a:prstGeom prst="rect">
            <a:avLst/>
          </a:prstGeom>
        </p:spPr>
        <p:txBody>
          <a:bodyPr vert="horz" wrap="square" lIns="0" tIns="0" rIns="0" bIns="0" rtlCol="0">
            <a:spAutoFit/>
          </a:bodyPr>
          <a:lstStyle/>
          <a:p>
            <a:pPr marL="20511">
              <a:spcBef>
                <a:spcPts val="85"/>
              </a:spcBef>
            </a:pPr>
            <a:r>
              <a:rPr lang="en-US" sz="2400" b="1" dirty="0" smtClean="0">
                <a:solidFill>
                  <a:srgbClr val="00B050"/>
                </a:solidFill>
                <a:latin typeface="Arial" panose="020B0604020202020204" pitchFamily="34" charset="0"/>
                <a:cs typeface="Arial" panose="020B0604020202020204" pitchFamily="34" charset="0"/>
              </a:rPr>
              <a:t>Priority Level 3 (low)</a:t>
            </a:r>
          </a:p>
          <a:p>
            <a:pPr marL="276943" indent="-256432">
              <a:spcBef>
                <a:spcPts val="924"/>
              </a:spcBef>
              <a:buFont typeface="Arial" panose="020B0604020202020204" pitchFamily="34" charset="0"/>
              <a:buChar char="•"/>
            </a:pPr>
            <a:r>
              <a:rPr lang="en-US" sz="2400" spc="-9" dirty="0">
                <a:latin typeface="Arial" panose="020B0604020202020204" pitchFamily="34" charset="0"/>
                <a:cs typeface="Arial" panose="020B0604020202020204" pitchFamily="34" charset="0"/>
              </a:rPr>
              <a:t>D</a:t>
            </a:r>
            <a:r>
              <a:rPr sz="2400" spc="-9" dirty="0" smtClean="0">
                <a:latin typeface="Arial" panose="020B0604020202020204" pitchFamily="34" charset="0"/>
                <a:cs typeface="Arial" panose="020B0604020202020204" pitchFamily="34" charset="0"/>
              </a:rPr>
              <a:t>eportation </a:t>
            </a:r>
            <a:r>
              <a:rPr sz="2400" spc="-9" dirty="0">
                <a:latin typeface="Arial" panose="020B0604020202020204" pitchFamily="34" charset="0"/>
                <a:cs typeface="Arial" panose="020B0604020202020204" pitchFamily="34" charset="0"/>
              </a:rPr>
              <a:t>order </a:t>
            </a:r>
            <a:r>
              <a:rPr sz="2400" spc="-4" dirty="0">
                <a:latin typeface="Arial" panose="020B0604020202020204" pitchFamily="34" charset="0"/>
                <a:cs typeface="Arial" panose="020B0604020202020204" pitchFamily="34" charset="0"/>
              </a:rPr>
              <a:t>issued since </a:t>
            </a:r>
            <a:r>
              <a:rPr sz="2400" dirty="0" smtClean="0">
                <a:latin typeface="Arial" panose="020B0604020202020204" pitchFamily="34" charset="0"/>
                <a:cs typeface="Arial" panose="020B0604020202020204" pitchFamily="34" charset="0"/>
              </a:rPr>
              <a:t>January 1,</a:t>
            </a:r>
            <a:r>
              <a:rPr sz="2400" spc="-175" dirty="0">
                <a:latin typeface="Arial" panose="020B0604020202020204" pitchFamily="34" charset="0"/>
                <a:cs typeface="Arial" panose="020B0604020202020204" pitchFamily="34" charset="0"/>
              </a:rPr>
              <a:t> </a:t>
            </a:r>
            <a:r>
              <a:rPr sz="2400" dirty="0" smtClean="0">
                <a:latin typeface="Arial" panose="020B0604020202020204" pitchFamily="34" charset="0"/>
                <a:cs typeface="Arial" panose="020B0604020202020204" pitchFamily="34" charset="0"/>
              </a:rPr>
              <a:t>2014</a:t>
            </a:r>
            <a:endParaRPr lang="en-US" sz="2400" dirty="0" smtClean="0">
              <a:latin typeface="Arial" panose="020B0604020202020204" pitchFamily="34" charset="0"/>
              <a:cs typeface="Arial" panose="020B0604020202020204" pitchFamily="34" charset="0"/>
            </a:endParaRPr>
          </a:p>
        </p:txBody>
      </p:sp>
      <p:sp>
        <p:nvSpPr>
          <p:cNvPr id="9" name="TextBox 8"/>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3713714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55618" y="304800"/>
            <a:ext cx="7273636" cy="710129"/>
          </a:xfrm>
          <a:prstGeom prst="rect">
            <a:avLst/>
          </a:prstGeom>
        </p:spPr>
        <p:txBody>
          <a:bodyPr vert="horz" wrap="square" lIns="0" tIns="215581" rIns="0" bIns="0" rtlCol="0">
            <a:spAutoFit/>
          </a:bodyPr>
          <a:lstStyle/>
          <a:p>
            <a:pPr marL="1276734"/>
            <a:r>
              <a:rPr lang="en-US" sz="3200" b="1" spc="-9" dirty="0" smtClean="0"/>
              <a:t>Immigration </a:t>
            </a:r>
            <a:r>
              <a:rPr lang="en-US" sz="3200" b="1" spc="-9" dirty="0"/>
              <a:t>Raids</a:t>
            </a:r>
            <a:endParaRPr sz="3200" b="1" dirty="0"/>
          </a:p>
        </p:txBody>
      </p:sp>
      <p:sp>
        <p:nvSpPr>
          <p:cNvPr id="4" name="object 4"/>
          <p:cNvSpPr/>
          <p:nvPr/>
        </p:nvSpPr>
        <p:spPr>
          <a:xfrm>
            <a:off x="1030779" y="3149976"/>
            <a:ext cx="7290955" cy="932890"/>
          </a:xfrm>
          <a:custGeom>
            <a:avLst/>
            <a:gdLst/>
            <a:ahLst/>
            <a:cxnLst/>
            <a:rect l="l" t="t" r="r" b="b"/>
            <a:pathLst>
              <a:path w="8020050" h="1057275">
                <a:moveTo>
                  <a:pt x="8020050" y="941070"/>
                </a:moveTo>
                <a:lnTo>
                  <a:pt x="8020050" y="115062"/>
                </a:lnTo>
                <a:lnTo>
                  <a:pt x="8019288" y="103632"/>
                </a:lnTo>
                <a:lnTo>
                  <a:pt x="8004288" y="57736"/>
                </a:lnTo>
                <a:lnTo>
                  <a:pt x="7951505" y="10281"/>
                </a:lnTo>
                <a:lnTo>
                  <a:pt x="7904226" y="0"/>
                </a:lnTo>
                <a:lnTo>
                  <a:pt x="115062" y="0"/>
                </a:lnTo>
                <a:lnTo>
                  <a:pt x="46586" y="23040"/>
                </a:lnTo>
                <a:lnTo>
                  <a:pt x="5333" y="82296"/>
                </a:lnTo>
                <a:lnTo>
                  <a:pt x="0" y="115824"/>
                </a:lnTo>
                <a:lnTo>
                  <a:pt x="0" y="941832"/>
                </a:lnTo>
                <a:lnTo>
                  <a:pt x="9144" y="986790"/>
                </a:lnTo>
                <a:lnTo>
                  <a:pt x="25146" y="1013145"/>
                </a:lnTo>
                <a:lnTo>
                  <a:pt x="25146" y="115824"/>
                </a:lnTo>
                <a:lnTo>
                  <a:pt x="25908" y="105918"/>
                </a:lnTo>
                <a:lnTo>
                  <a:pt x="38246" y="69312"/>
                </a:lnTo>
                <a:lnTo>
                  <a:pt x="65532" y="40386"/>
                </a:lnTo>
                <a:lnTo>
                  <a:pt x="106195" y="26100"/>
                </a:lnTo>
                <a:lnTo>
                  <a:pt x="116586" y="25146"/>
                </a:lnTo>
                <a:lnTo>
                  <a:pt x="7914132" y="25908"/>
                </a:lnTo>
                <a:lnTo>
                  <a:pt x="7971786" y="55878"/>
                </a:lnTo>
                <a:lnTo>
                  <a:pt x="7994142" y="107442"/>
                </a:lnTo>
                <a:lnTo>
                  <a:pt x="7994904" y="116586"/>
                </a:lnTo>
                <a:lnTo>
                  <a:pt x="7994904" y="1011569"/>
                </a:lnTo>
                <a:lnTo>
                  <a:pt x="8010065" y="988063"/>
                </a:lnTo>
                <a:lnTo>
                  <a:pt x="8019288" y="952500"/>
                </a:lnTo>
                <a:lnTo>
                  <a:pt x="8020050" y="941070"/>
                </a:lnTo>
                <a:close/>
              </a:path>
              <a:path w="8020050" h="1057275">
                <a:moveTo>
                  <a:pt x="7994904" y="1011569"/>
                </a:moveTo>
                <a:lnTo>
                  <a:pt x="7994904" y="941070"/>
                </a:lnTo>
                <a:lnTo>
                  <a:pt x="7994142" y="950976"/>
                </a:lnTo>
                <a:lnTo>
                  <a:pt x="7992618" y="960120"/>
                </a:lnTo>
                <a:lnTo>
                  <a:pt x="7982329" y="986876"/>
                </a:lnTo>
                <a:lnTo>
                  <a:pt x="7964200" y="1008768"/>
                </a:lnTo>
                <a:lnTo>
                  <a:pt x="7940277" y="1024244"/>
                </a:lnTo>
                <a:lnTo>
                  <a:pt x="7912608" y="1031748"/>
                </a:lnTo>
                <a:lnTo>
                  <a:pt x="115062" y="1031623"/>
                </a:lnTo>
                <a:lnTo>
                  <a:pt x="62098" y="1013769"/>
                </a:lnTo>
                <a:lnTo>
                  <a:pt x="28956" y="967740"/>
                </a:lnTo>
                <a:lnTo>
                  <a:pt x="27432" y="958596"/>
                </a:lnTo>
                <a:lnTo>
                  <a:pt x="25908" y="950214"/>
                </a:lnTo>
                <a:lnTo>
                  <a:pt x="25146" y="940308"/>
                </a:lnTo>
                <a:lnTo>
                  <a:pt x="25146" y="1013145"/>
                </a:lnTo>
                <a:lnTo>
                  <a:pt x="32089" y="1021374"/>
                </a:lnTo>
                <a:lnTo>
                  <a:pt x="72522" y="1048873"/>
                </a:lnTo>
                <a:lnTo>
                  <a:pt x="115062" y="1056875"/>
                </a:lnTo>
                <a:lnTo>
                  <a:pt x="7916418" y="1056894"/>
                </a:lnTo>
                <a:lnTo>
                  <a:pt x="7927848" y="1054608"/>
                </a:lnTo>
                <a:lnTo>
                  <a:pt x="7962259" y="1041632"/>
                </a:lnTo>
                <a:lnTo>
                  <a:pt x="7990360" y="1018613"/>
                </a:lnTo>
                <a:lnTo>
                  <a:pt x="7994904" y="1011569"/>
                </a:lnTo>
                <a:close/>
              </a:path>
            </a:pathLst>
          </a:custGeom>
          <a:solidFill>
            <a:srgbClr val="FFFFFF"/>
          </a:solidFill>
        </p:spPr>
        <p:txBody>
          <a:bodyPr wrap="square" lIns="0" tIns="0" rIns="0" bIns="0" rtlCol="0"/>
          <a:lstStyle/>
          <a:p>
            <a:endParaRPr dirty="0"/>
          </a:p>
        </p:txBody>
      </p:sp>
      <p:sp>
        <p:nvSpPr>
          <p:cNvPr id="5" name="object 5"/>
          <p:cNvSpPr txBox="1"/>
          <p:nvPr/>
        </p:nvSpPr>
        <p:spPr>
          <a:xfrm>
            <a:off x="685801" y="2024152"/>
            <a:ext cx="7924799" cy="1862048"/>
          </a:xfrm>
          <a:prstGeom prst="rect">
            <a:avLst/>
          </a:prstGeom>
        </p:spPr>
        <p:txBody>
          <a:bodyPr vert="horz" wrap="square" lIns="0" tIns="0" rIns="0" bIns="0" rtlCol="0">
            <a:spAutoFit/>
          </a:bodyPr>
          <a:lstStyle/>
          <a:p>
            <a:pPr fontAlgn="base"/>
            <a:r>
              <a:rPr lang="en-US" sz="2400" b="1" dirty="0" smtClean="0">
                <a:latin typeface="Arial" panose="020B0604020202020204" pitchFamily="34" charset="0"/>
                <a:cs typeface="Arial" panose="020B0604020202020204" pitchFamily="34" charset="0"/>
              </a:rPr>
              <a:t>Know </a:t>
            </a:r>
            <a:r>
              <a:rPr lang="en-US" sz="2400" b="1" dirty="0">
                <a:latin typeface="Arial" panose="020B0604020202020204" pitchFamily="34" charset="0"/>
                <a:cs typeface="Arial" panose="020B0604020202020204" pitchFamily="34" charset="0"/>
              </a:rPr>
              <a:t>Your Rights: </a:t>
            </a:r>
            <a:endParaRPr lang="en-US" sz="2400" b="1" dirty="0" smtClean="0">
              <a:latin typeface="Arial" panose="020B0604020202020204" pitchFamily="34" charset="0"/>
              <a:cs typeface="Arial" panose="020B0604020202020204" pitchFamily="34" charset="0"/>
            </a:endParaRPr>
          </a:p>
          <a:p>
            <a:pPr fontAlgn="base"/>
            <a:r>
              <a:rPr lang="en-US" sz="2400" b="1" dirty="0" smtClean="0">
                <a:latin typeface="Arial" panose="020B0604020202020204" pitchFamily="34" charset="0"/>
                <a:cs typeface="Arial" panose="020B0604020202020204" pitchFamily="34" charset="0"/>
              </a:rPr>
              <a:t>ICE </a:t>
            </a:r>
            <a:r>
              <a:rPr lang="en-US" sz="2400" b="1" dirty="0">
                <a:latin typeface="Arial" panose="020B0604020202020204" pitchFamily="34" charset="0"/>
                <a:cs typeface="Arial" panose="020B0604020202020204" pitchFamily="34" charset="0"/>
              </a:rPr>
              <a:t>Home Raids and Community </a:t>
            </a:r>
            <a:r>
              <a:rPr lang="en-US" sz="2400" b="1" dirty="0" smtClean="0">
                <a:latin typeface="Arial" panose="020B0604020202020204" pitchFamily="34" charset="0"/>
                <a:cs typeface="Arial" panose="020B0604020202020204" pitchFamily="34" charset="0"/>
              </a:rPr>
              <a:t>Arrests</a:t>
            </a:r>
          </a:p>
          <a:p>
            <a:pPr fontAlgn="base"/>
            <a:r>
              <a:rPr lang="en-US" sz="2400" dirty="0" smtClean="0">
                <a:latin typeface="Arial" panose="020B0604020202020204" pitchFamily="34" charset="0"/>
                <a:cs typeface="Arial" panose="020B0604020202020204" pitchFamily="34" charset="0"/>
              </a:rPr>
              <a:t>Immigrant </a:t>
            </a:r>
            <a:r>
              <a:rPr lang="en-US" sz="2400" dirty="0">
                <a:latin typeface="Arial" panose="020B0604020202020204" pitchFamily="34" charset="0"/>
                <a:cs typeface="Arial" panose="020B0604020202020204" pitchFamily="34" charset="0"/>
              </a:rPr>
              <a:t>Defense </a:t>
            </a:r>
            <a:r>
              <a:rPr lang="en-US" sz="2400" dirty="0" smtClean="0">
                <a:latin typeface="Arial" panose="020B0604020202020204" pitchFamily="34" charset="0"/>
                <a:cs typeface="Arial" panose="020B0604020202020204" pitchFamily="34" charset="0"/>
              </a:rPr>
              <a:t>Project</a:t>
            </a:r>
            <a:endParaRPr lang="en-US" sz="2400" dirty="0">
              <a:latin typeface="Arial" panose="020B0604020202020204" pitchFamily="34" charset="0"/>
              <a:cs typeface="Arial" panose="020B0604020202020204" pitchFamily="34" charset="0"/>
            </a:endParaRPr>
          </a:p>
          <a:p>
            <a:pPr fontAlgn="base"/>
            <a:endParaRPr lang="en-US" sz="2400" dirty="0">
              <a:latin typeface="Arial" panose="020B0604020202020204" pitchFamily="34" charset="0"/>
              <a:cs typeface="Arial" panose="020B0604020202020204" pitchFamily="34" charset="0"/>
            </a:endParaRPr>
          </a:p>
          <a:p>
            <a:pPr fontAlgn="base"/>
            <a:r>
              <a:rPr lang="en-US" sz="2400" dirty="0" smtClean="0">
                <a:latin typeface="Arial" panose="020B0604020202020204" pitchFamily="34" charset="0"/>
                <a:cs typeface="Arial" panose="020B0604020202020204" pitchFamily="34" charset="0"/>
                <a:hlinkClick r:id="rId2"/>
              </a:rPr>
              <a:t>www.immdefense.org/ice-home-and-community-arrests</a:t>
            </a:r>
            <a:r>
              <a:rPr lang="en-US" sz="2500" dirty="0">
                <a:hlinkClick r:id="rId2"/>
              </a:rPr>
              <a:t>/</a:t>
            </a:r>
            <a:r>
              <a:rPr lang="en-US" sz="2500" dirty="0"/>
              <a:t> </a:t>
            </a:r>
          </a:p>
        </p:txBody>
      </p:sp>
      <p:sp>
        <p:nvSpPr>
          <p:cNvPr id="7" name="object 7"/>
          <p:cNvSpPr/>
          <p:nvPr/>
        </p:nvSpPr>
        <p:spPr>
          <a:xfrm>
            <a:off x="1030779" y="4288266"/>
            <a:ext cx="1385455" cy="1572185"/>
          </a:xfrm>
          <a:custGeom>
            <a:avLst/>
            <a:gdLst/>
            <a:ahLst/>
            <a:cxnLst/>
            <a:rect l="l" t="t" r="r" b="b"/>
            <a:pathLst>
              <a:path w="1524000" h="1781809">
                <a:moveTo>
                  <a:pt x="1524000" y="1619250"/>
                </a:moveTo>
                <a:lnTo>
                  <a:pt x="1524000" y="162306"/>
                </a:lnTo>
                <a:lnTo>
                  <a:pt x="1522476" y="145542"/>
                </a:lnTo>
                <a:lnTo>
                  <a:pt x="1511759" y="100871"/>
                </a:lnTo>
                <a:lnTo>
                  <a:pt x="1488359" y="61533"/>
                </a:lnTo>
                <a:lnTo>
                  <a:pt x="1455002" y="29976"/>
                </a:lnTo>
                <a:lnTo>
                  <a:pt x="1414412" y="8649"/>
                </a:lnTo>
                <a:lnTo>
                  <a:pt x="1369314" y="0"/>
                </a:lnTo>
                <a:lnTo>
                  <a:pt x="162306" y="0"/>
                </a:lnTo>
                <a:lnTo>
                  <a:pt x="115933" y="6660"/>
                </a:lnTo>
                <a:lnTo>
                  <a:pt x="74703" y="25644"/>
                </a:lnTo>
                <a:lnTo>
                  <a:pt x="40581" y="55090"/>
                </a:lnTo>
                <a:lnTo>
                  <a:pt x="15532" y="93137"/>
                </a:lnTo>
                <a:lnTo>
                  <a:pt x="1523" y="137922"/>
                </a:lnTo>
                <a:lnTo>
                  <a:pt x="0" y="154686"/>
                </a:lnTo>
                <a:lnTo>
                  <a:pt x="0" y="1627632"/>
                </a:lnTo>
                <a:lnTo>
                  <a:pt x="762" y="1636014"/>
                </a:lnTo>
                <a:lnTo>
                  <a:pt x="2286" y="1643634"/>
                </a:lnTo>
                <a:lnTo>
                  <a:pt x="3048" y="1652016"/>
                </a:lnTo>
                <a:lnTo>
                  <a:pt x="11383" y="1678568"/>
                </a:lnTo>
                <a:lnTo>
                  <a:pt x="23517" y="1703146"/>
                </a:lnTo>
                <a:lnTo>
                  <a:pt x="25146" y="1705412"/>
                </a:lnTo>
                <a:lnTo>
                  <a:pt x="25146" y="162306"/>
                </a:lnTo>
                <a:lnTo>
                  <a:pt x="25908" y="154686"/>
                </a:lnTo>
                <a:lnTo>
                  <a:pt x="25908" y="147828"/>
                </a:lnTo>
                <a:lnTo>
                  <a:pt x="27432" y="140970"/>
                </a:lnTo>
                <a:lnTo>
                  <a:pt x="28194" y="134112"/>
                </a:lnTo>
                <a:lnTo>
                  <a:pt x="45362" y="91001"/>
                </a:lnTo>
                <a:lnTo>
                  <a:pt x="76199" y="56388"/>
                </a:lnTo>
                <a:lnTo>
                  <a:pt x="125953" y="30270"/>
                </a:lnTo>
                <a:lnTo>
                  <a:pt x="162306" y="25196"/>
                </a:lnTo>
                <a:lnTo>
                  <a:pt x="1370076" y="25315"/>
                </a:lnTo>
                <a:lnTo>
                  <a:pt x="1422412" y="39515"/>
                </a:lnTo>
                <a:lnTo>
                  <a:pt x="1460653" y="67998"/>
                </a:lnTo>
                <a:lnTo>
                  <a:pt x="1486943" y="107821"/>
                </a:lnTo>
                <a:lnTo>
                  <a:pt x="1498092" y="155448"/>
                </a:lnTo>
                <a:lnTo>
                  <a:pt x="1498092" y="1704539"/>
                </a:lnTo>
                <a:lnTo>
                  <a:pt x="1514720" y="1672588"/>
                </a:lnTo>
                <a:lnTo>
                  <a:pt x="1523238" y="1626870"/>
                </a:lnTo>
                <a:lnTo>
                  <a:pt x="1524000" y="1619250"/>
                </a:lnTo>
                <a:close/>
              </a:path>
              <a:path w="1524000" h="1781809">
                <a:moveTo>
                  <a:pt x="1498092" y="1704539"/>
                </a:moveTo>
                <a:lnTo>
                  <a:pt x="1498092" y="1626108"/>
                </a:lnTo>
                <a:lnTo>
                  <a:pt x="1497330" y="1632966"/>
                </a:lnTo>
                <a:lnTo>
                  <a:pt x="1484079" y="1679718"/>
                </a:lnTo>
                <a:lnTo>
                  <a:pt x="1455296" y="1718514"/>
                </a:lnTo>
                <a:lnTo>
                  <a:pt x="1415144" y="1745206"/>
                </a:lnTo>
                <a:lnTo>
                  <a:pt x="1367790" y="1755648"/>
                </a:lnTo>
                <a:lnTo>
                  <a:pt x="162306" y="1755648"/>
                </a:lnTo>
                <a:lnTo>
                  <a:pt x="114368" y="1747462"/>
                </a:lnTo>
                <a:lnTo>
                  <a:pt x="73347" y="1722939"/>
                </a:lnTo>
                <a:lnTo>
                  <a:pt x="42896" y="1685814"/>
                </a:lnTo>
                <a:lnTo>
                  <a:pt x="26670" y="1639824"/>
                </a:lnTo>
                <a:lnTo>
                  <a:pt x="25908" y="1632966"/>
                </a:lnTo>
                <a:lnTo>
                  <a:pt x="25908" y="1625346"/>
                </a:lnTo>
                <a:lnTo>
                  <a:pt x="25146" y="1618488"/>
                </a:lnTo>
                <a:lnTo>
                  <a:pt x="25146" y="1705412"/>
                </a:lnTo>
                <a:lnTo>
                  <a:pt x="59436" y="1744980"/>
                </a:lnTo>
                <a:lnTo>
                  <a:pt x="98062" y="1768023"/>
                </a:lnTo>
                <a:lnTo>
                  <a:pt x="140358" y="1779988"/>
                </a:lnTo>
                <a:lnTo>
                  <a:pt x="162306" y="1781556"/>
                </a:lnTo>
                <a:lnTo>
                  <a:pt x="1370076" y="1781556"/>
                </a:lnTo>
                <a:lnTo>
                  <a:pt x="1377696" y="1780794"/>
                </a:lnTo>
                <a:lnTo>
                  <a:pt x="1422874" y="1769420"/>
                </a:lnTo>
                <a:lnTo>
                  <a:pt x="1462278" y="1746102"/>
                </a:lnTo>
                <a:lnTo>
                  <a:pt x="1493647" y="1713079"/>
                </a:lnTo>
                <a:lnTo>
                  <a:pt x="1498092" y="1704539"/>
                </a:lnTo>
                <a:close/>
              </a:path>
            </a:pathLst>
          </a:custGeom>
          <a:solidFill>
            <a:srgbClr val="FFFFFF"/>
          </a:solidFill>
        </p:spPr>
        <p:txBody>
          <a:bodyPr wrap="square" lIns="0" tIns="0" rIns="0" bIns="0" rtlCol="0"/>
          <a:lstStyle/>
          <a:p>
            <a:endParaRPr dirty="0"/>
          </a:p>
        </p:txBody>
      </p:sp>
      <p:sp>
        <p:nvSpPr>
          <p:cNvPr id="10" name="object 10"/>
          <p:cNvSpPr/>
          <p:nvPr/>
        </p:nvSpPr>
        <p:spPr>
          <a:xfrm>
            <a:off x="2506981" y="4288266"/>
            <a:ext cx="1385455" cy="1572185"/>
          </a:xfrm>
          <a:custGeom>
            <a:avLst/>
            <a:gdLst/>
            <a:ahLst/>
            <a:cxnLst/>
            <a:rect l="l" t="t" r="r" b="b"/>
            <a:pathLst>
              <a:path w="1524000" h="1781809">
                <a:moveTo>
                  <a:pt x="762" y="1627632"/>
                </a:moveTo>
                <a:lnTo>
                  <a:pt x="761" y="154686"/>
                </a:lnTo>
                <a:lnTo>
                  <a:pt x="0" y="162306"/>
                </a:lnTo>
                <a:lnTo>
                  <a:pt x="0" y="1619250"/>
                </a:lnTo>
                <a:lnTo>
                  <a:pt x="762" y="1627632"/>
                </a:lnTo>
                <a:close/>
              </a:path>
              <a:path w="1524000" h="1781809">
                <a:moveTo>
                  <a:pt x="1524000" y="1626870"/>
                </a:moveTo>
                <a:lnTo>
                  <a:pt x="1524000" y="153924"/>
                </a:lnTo>
                <a:lnTo>
                  <a:pt x="1523238" y="145542"/>
                </a:lnTo>
                <a:lnTo>
                  <a:pt x="1511560" y="100018"/>
                </a:lnTo>
                <a:lnTo>
                  <a:pt x="1488303" y="60802"/>
                </a:lnTo>
                <a:lnTo>
                  <a:pt x="1455491" y="29793"/>
                </a:lnTo>
                <a:lnTo>
                  <a:pt x="1415153" y="8892"/>
                </a:lnTo>
                <a:lnTo>
                  <a:pt x="1369314" y="0"/>
                </a:lnTo>
                <a:lnTo>
                  <a:pt x="162306" y="0"/>
                </a:lnTo>
                <a:lnTo>
                  <a:pt x="116457" y="6625"/>
                </a:lnTo>
                <a:lnTo>
                  <a:pt x="75099" y="25730"/>
                </a:lnTo>
                <a:lnTo>
                  <a:pt x="40663" y="55315"/>
                </a:lnTo>
                <a:lnTo>
                  <a:pt x="15581" y="93379"/>
                </a:lnTo>
                <a:lnTo>
                  <a:pt x="2285" y="137922"/>
                </a:lnTo>
                <a:lnTo>
                  <a:pt x="761" y="146304"/>
                </a:lnTo>
                <a:lnTo>
                  <a:pt x="762" y="1636014"/>
                </a:lnTo>
                <a:lnTo>
                  <a:pt x="2286" y="1643634"/>
                </a:lnTo>
                <a:lnTo>
                  <a:pt x="3810" y="1652016"/>
                </a:lnTo>
                <a:lnTo>
                  <a:pt x="11420" y="1678512"/>
                </a:lnTo>
                <a:lnTo>
                  <a:pt x="23841" y="1703436"/>
                </a:lnTo>
                <a:lnTo>
                  <a:pt x="25908" y="1706249"/>
                </a:lnTo>
                <a:lnTo>
                  <a:pt x="25908" y="154686"/>
                </a:lnTo>
                <a:lnTo>
                  <a:pt x="28194" y="134112"/>
                </a:lnTo>
                <a:lnTo>
                  <a:pt x="45705" y="91130"/>
                </a:lnTo>
                <a:lnTo>
                  <a:pt x="76199" y="56388"/>
                </a:lnTo>
                <a:lnTo>
                  <a:pt x="126315" y="30270"/>
                </a:lnTo>
                <a:lnTo>
                  <a:pt x="162306" y="25199"/>
                </a:lnTo>
                <a:lnTo>
                  <a:pt x="1370076" y="25298"/>
                </a:lnTo>
                <a:lnTo>
                  <a:pt x="1422702" y="39528"/>
                </a:lnTo>
                <a:lnTo>
                  <a:pt x="1461149" y="68308"/>
                </a:lnTo>
                <a:lnTo>
                  <a:pt x="1487587" y="108273"/>
                </a:lnTo>
                <a:lnTo>
                  <a:pt x="1498092" y="155448"/>
                </a:lnTo>
                <a:lnTo>
                  <a:pt x="1498854" y="1703694"/>
                </a:lnTo>
                <a:lnTo>
                  <a:pt x="1514580" y="1673172"/>
                </a:lnTo>
                <a:lnTo>
                  <a:pt x="1524000" y="1626870"/>
                </a:lnTo>
                <a:close/>
              </a:path>
              <a:path w="1524000" h="1781809">
                <a:moveTo>
                  <a:pt x="1498854" y="1703694"/>
                </a:moveTo>
                <a:lnTo>
                  <a:pt x="1498854" y="1619250"/>
                </a:lnTo>
                <a:lnTo>
                  <a:pt x="1498092" y="1626108"/>
                </a:lnTo>
                <a:lnTo>
                  <a:pt x="1498092" y="1632966"/>
                </a:lnTo>
                <a:lnTo>
                  <a:pt x="1484337" y="1679745"/>
                </a:lnTo>
                <a:lnTo>
                  <a:pt x="1455667" y="1718414"/>
                </a:lnTo>
                <a:lnTo>
                  <a:pt x="1415824" y="1745030"/>
                </a:lnTo>
                <a:lnTo>
                  <a:pt x="1368552" y="1755648"/>
                </a:lnTo>
                <a:lnTo>
                  <a:pt x="163068" y="1755648"/>
                </a:lnTo>
                <a:lnTo>
                  <a:pt x="115275" y="1747651"/>
                </a:lnTo>
                <a:lnTo>
                  <a:pt x="73761" y="1723015"/>
                </a:lnTo>
                <a:lnTo>
                  <a:pt x="42992" y="1685739"/>
                </a:lnTo>
                <a:lnTo>
                  <a:pt x="27432" y="1639824"/>
                </a:lnTo>
                <a:lnTo>
                  <a:pt x="25908" y="1625346"/>
                </a:lnTo>
                <a:lnTo>
                  <a:pt x="25908" y="1706249"/>
                </a:lnTo>
                <a:lnTo>
                  <a:pt x="60198" y="1744980"/>
                </a:lnTo>
                <a:lnTo>
                  <a:pt x="98313" y="1767925"/>
                </a:lnTo>
                <a:lnTo>
                  <a:pt x="140954" y="1780022"/>
                </a:lnTo>
                <a:lnTo>
                  <a:pt x="1370076" y="1781556"/>
                </a:lnTo>
                <a:lnTo>
                  <a:pt x="1378458" y="1780794"/>
                </a:lnTo>
                <a:lnTo>
                  <a:pt x="1424362" y="1768829"/>
                </a:lnTo>
                <a:lnTo>
                  <a:pt x="1463314" y="1745804"/>
                </a:lnTo>
                <a:lnTo>
                  <a:pt x="1493869" y="1713367"/>
                </a:lnTo>
                <a:lnTo>
                  <a:pt x="1498854" y="1703694"/>
                </a:lnTo>
                <a:close/>
              </a:path>
            </a:pathLst>
          </a:custGeom>
          <a:solidFill>
            <a:srgbClr val="FFFFFF"/>
          </a:solidFill>
        </p:spPr>
        <p:txBody>
          <a:bodyPr wrap="square" lIns="0" tIns="0" rIns="0" bIns="0" rtlCol="0"/>
          <a:lstStyle/>
          <a:p>
            <a:endParaRPr dirty="0"/>
          </a:p>
        </p:txBody>
      </p:sp>
      <p:sp>
        <p:nvSpPr>
          <p:cNvPr id="11" name="object 11"/>
          <p:cNvSpPr txBox="1"/>
          <p:nvPr/>
        </p:nvSpPr>
        <p:spPr>
          <a:xfrm>
            <a:off x="2612510" y="4671059"/>
            <a:ext cx="1173018" cy="820738"/>
          </a:xfrm>
          <a:prstGeom prst="rect">
            <a:avLst/>
          </a:prstGeom>
        </p:spPr>
        <p:txBody>
          <a:bodyPr vert="horz" wrap="square" lIns="0" tIns="0" rIns="0" bIns="0" rtlCol="0">
            <a:spAutoFit/>
          </a:bodyPr>
          <a:lstStyle/>
          <a:p>
            <a:pPr marL="11394" marR="4559" algn="ctr">
              <a:lnSpc>
                <a:spcPts val="1579"/>
              </a:lnSpc>
            </a:pPr>
            <a:r>
              <a:rPr sz="1400" spc="-4" dirty="0">
                <a:solidFill>
                  <a:srgbClr val="FFFFFF"/>
                </a:solidFill>
                <a:latin typeface="Calibri"/>
                <a:cs typeface="Calibri"/>
              </a:rPr>
              <a:t>Ju</a:t>
            </a:r>
            <a:r>
              <a:rPr sz="1400" spc="-18" dirty="0">
                <a:solidFill>
                  <a:srgbClr val="FFFFFF"/>
                </a:solidFill>
                <a:latin typeface="Calibri"/>
                <a:cs typeface="Calibri"/>
              </a:rPr>
              <a:t>v</a:t>
            </a:r>
            <a:r>
              <a:rPr sz="1400" dirty="0">
                <a:solidFill>
                  <a:srgbClr val="FFFFFF"/>
                </a:solidFill>
                <a:latin typeface="Calibri"/>
                <a:cs typeface="Calibri"/>
              </a:rPr>
              <a:t>e</a:t>
            </a:r>
            <a:r>
              <a:rPr sz="1400" spc="-4" dirty="0">
                <a:solidFill>
                  <a:srgbClr val="FFFFFF"/>
                </a:solidFill>
                <a:latin typeface="Calibri"/>
                <a:cs typeface="Calibri"/>
              </a:rPr>
              <a:t>nile</a:t>
            </a:r>
            <a:r>
              <a:rPr sz="1400" spc="-31" dirty="0">
                <a:solidFill>
                  <a:srgbClr val="FFFFFF"/>
                </a:solidFill>
                <a:latin typeface="Calibri"/>
                <a:cs typeface="Calibri"/>
              </a:rPr>
              <a:t>/</a:t>
            </a:r>
            <a:r>
              <a:rPr sz="1400" dirty="0">
                <a:solidFill>
                  <a:srgbClr val="FFFFFF"/>
                </a:solidFill>
                <a:latin typeface="Calibri"/>
                <a:cs typeface="Calibri"/>
              </a:rPr>
              <a:t>c</a:t>
            </a:r>
            <a:r>
              <a:rPr sz="1400" spc="-4" dirty="0">
                <a:solidFill>
                  <a:srgbClr val="FFFFFF"/>
                </a:solidFill>
                <a:latin typeface="Calibri"/>
                <a:cs typeface="Calibri"/>
              </a:rPr>
              <a:t>rimin  </a:t>
            </a:r>
            <a:r>
              <a:rPr sz="1400" dirty="0">
                <a:solidFill>
                  <a:srgbClr val="FFFFFF"/>
                </a:solidFill>
                <a:latin typeface="Calibri"/>
                <a:cs typeface="Calibri"/>
              </a:rPr>
              <a:t>al </a:t>
            </a:r>
            <a:r>
              <a:rPr sz="1400" spc="-9" dirty="0">
                <a:solidFill>
                  <a:srgbClr val="FFFFFF"/>
                </a:solidFill>
                <a:latin typeface="Calibri"/>
                <a:cs typeface="Calibri"/>
              </a:rPr>
              <a:t>records</a:t>
            </a:r>
            <a:r>
              <a:rPr sz="1400" spc="-63" dirty="0">
                <a:solidFill>
                  <a:srgbClr val="FFFFFF"/>
                </a:solidFill>
                <a:latin typeface="Calibri"/>
                <a:cs typeface="Calibri"/>
              </a:rPr>
              <a:t> </a:t>
            </a:r>
            <a:r>
              <a:rPr sz="1400" spc="-4" dirty="0">
                <a:solidFill>
                  <a:srgbClr val="FFFFFF"/>
                </a:solidFill>
                <a:latin typeface="Calibri"/>
                <a:cs typeface="Calibri"/>
              </a:rPr>
              <a:t>(e.g.,  </a:t>
            </a:r>
            <a:r>
              <a:rPr sz="1400" spc="-9" dirty="0">
                <a:solidFill>
                  <a:srgbClr val="FFFFFF"/>
                </a:solidFill>
                <a:latin typeface="Calibri"/>
                <a:cs typeface="Calibri"/>
              </a:rPr>
              <a:t>gang   databases)</a:t>
            </a:r>
            <a:endParaRPr sz="1400" dirty="0">
              <a:latin typeface="Calibri"/>
              <a:cs typeface="Calibri"/>
            </a:endParaRPr>
          </a:p>
        </p:txBody>
      </p:sp>
      <p:sp>
        <p:nvSpPr>
          <p:cNvPr id="13" name="object 13"/>
          <p:cNvSpPr/>
          <p:nvPr/>
        </p:nvSpPr>
        <p:spPr>
          <a:xfrm>
            <a:off x="3983876" y="4288266"/>
            <a:ext cx="1384877" cy="1572185"/>
          </a:xfrm>
          <a:custGeom>
            <a:avLst/>
            <a:gdLst/>
            <a:ahLst/>
            <a:cxnLst/>
            <a:rect l="l" t="t" r="r" b="b"/>
            <a:pathLst>
              <a:path w="1523364" h="1781809">
                <a:moveTo>
                  <a:pt x="1523238" y="1626870"/>
                </a:moveTo>
                <a:lnTo>
                  <a:pt x="1523238" y="153924"/>
                </a:lnTo>
                <a:lnTo>
                  <a:pt x="1522476" y="145542"/>
                </a:lnTo>
                <a:lnTo>
                  <a:pt x="1511314" y="100680"/>
                </a:lnTo>
                <a:lnTo>
                  <a:pt x="1488057" y="61444"/>
                </a:lnTo>
                <a:lnTo>
                  <a:pt x="1455066" y="30084"/>
                </a:lnTo>
                <a:lnTo>
                  <a:pt x="1414698" y="8852"/>
                </a:lnTo>
                <a:lnTo>
                  <a:pt x="1369314" y="0"/>
                </a:lnTo>
                <a:lnTo>
                  <a:pt x="162306" y="0"/>
                </a:lnTo>
                <a:lnTo>
                  <a:pt x="116225" y="6532"/>
                </a:lnTo>
                <a:lnTo>
                  <a:pt x="74782" y="25589"/>
                </a:lnTo>
                <a:lnTo>
                  <a:pt x="40301" y="55173"/>
                </a:lnTo>
                <a:lnTo>
                  <a:pt x="15107" y="93283"/>
                </a:lnTo>
                <a:lnTo>
                  <a:pt x="1523" y="137922"/>
                </a:lnTo>
                <a:lnTo>
                  <a:pt x="0" y="154686"/>
                </a:lnTo>
                <a:lnTo>
                  <a:pt x="0" y="1627632"/>
                </a:lnTo>
                <a:lnTo>
                  <a:pt x="11337" y="1678778"/>
                </a:lnTo>
                <a:lnTo>
                  <a:pt x="25146" y="1705465"/>
                </a:lnTo>
                <a:lnTo>
                  <a:pt x="25146" y="154686"/>
                </a:lnTo>
                <a:lnTo>
                  <a:pt x="26670" y="140970"/>
                </a:lnTo>
                <a:lnTo>
                  <a:pt x="45029" y="91111"/>
                </a:lnTo>
                <a:lnTo>
                  <a:pt x="75437" y="56388"/>
                </a:lnTo>
                <a:lnTo>
                  <a:pt x="108088" y="36433"/>
                </a:lnTo>
                <a:lnTo>
                  <a:pt x="162306" y="25146"/>
                </a:lnTo>
                <a:lnTo>
                  <a:pt x="1369314" y="25230"/>
                </a:lnTo>
                <a:lnTo>
                  <a:pt x="1422720" y="39806"/>
                </a:lnTo>
                <a:lnTo>
                  <a:pt x="1460539" y="68022"/>
                </a:lnTo>
                <a:lnTo>
                  <a:pt x="1486464" y="107566"/>
                </a:lnTo>
                <a:lnTo>
                  <a:pt x="1498092" y="155448"/>
                </a:lnTo>
                <a:lnTo>
                  <a:pt x="1498092" y="1704211"/>
                </a:lnTo>
                <a:lnTo>
                  <a:pt x="1514303" y="1672888"/>
                </a:lnTo>
                <a:lnTo>
                  <a:pt x="1523238" y="1626870"/>
                </a:lnTo>
                <a:close/>
              </a:path>
              <a:path w="1523364" h="1781809">
                <a:moveTo>
                  <a:pt x="1498092" y="1704211"/>
                </a:moveTo>
                <a:lnTo>
                  <a:pt x="1498092" y="1626108"/>
                </a:lnTo>
                <a:lnTo>
                  <a:pt x="1497330" y="1632966"/>
                </a:lnTo>
                <a:lnTo>
                  <a:pt x="1484006" y="1679672"/>
                </a:lnTo>
                <a:lnTo>
                  <a:pt x="1455215" y="1718448"/>
                </a:lnTo>
                <a:lnTo>
                  <a:pt x="1415096" y="1745153"/>
                </a:lnTo>
                <a:lnTo>
                  <a:pt x="1367790" y="1755648"/>
                </a:lnTo>
                <a:lnTo>
                  <a:pt x="162306" y="1755648"/>
                </a:lnTo>
                <a:lnTo>
                  <a:pt x="114609" y="1747641"/>
                </a:lnTo>
                <a:lnTo>
                  <a:pt x="73332" y="1722891"/>
                </a:lnTo>
                <a:lnTo>
                  <a:pt x="42633" y="1685564"/>
                </a:lnTo>
                <a:lnTo>
                  <a:pt x="26670" y="1639824"/>
                </a:lnTo>
                <a:lnTo>
                  <a:pt x="25146" y="1625346"/>
                </a:lnTo>
                <a:lnTo>
                  <a:pt x="25146" y="1705465"/>
                </a:lnTo>
                <a:lnTo>
                  <a:pt x="59436" y="1744980"/>
                </a:lnTo>
                <a:lnTo>
                  <a:pt x="98035" y="1768093"/>
                </a:lnTo>
                <a:lnTo>
                  <a:pt x="140363" y="1780011"/>
                </a:lnTo>
                <a:lnTo>
                  <a:pt x="162306" y="1781556"/>
                </a:lnTo>
                <a:lnTo>
                  <a:pt x="1369314" y="1781556"/>
                </a:lnTo>
                <a:lnTo>
                  <a:pt x="1377696" y="1780794"/>
                </a:lnTo>
                <a:lnTo>
                  <a:pt x="1423291" y="1769065"/>
                </a:lnTo>
                <a:lnTo>
                  <a:pt x="1462487" y="1745897"/>
                </a:lnTo>
                <a:lnTo>
                  <a:pt x="1493438" y="1713201"/>
                </a:lnTo>
                <a:lnTo>
                  <a:pt x="1498092" y="1704211"/>
                </a:lnTo>
                <a:close/>
              </a:path>
            </a:pathLst>
          </a:custGeom>
          <a:solidFill>
            <a:srgbClr val="FFFFFF"/>
          </a:solidFill>
        </p:spPr>
        <p:txBody>
          <a:bodyPr wrap="square" lIns="0" tIns="0" rIns="0" bIns="0" rtlCol="0"/>
          <a:lstStyle/>
          <a:p>
            <a:endParaRPr dirty="0"/>
          </a:p>
        </p:txBody>
      </p:sp>
      <p:sp>
        <p:nvSpPr>
          <p:cNvPr id="14" name="object 14"/>
          <p:cNvSpPr txBox="1"/>
          <p:nvPr/>
        </p:nvSpPr>
        <p:spPr>
          <a:xfrm>
            <a:off x="4152440" y="4671059"/>
            <a:ext cx="1047750" cy="820738"/>
          </a:xfrm>
          <a:prstGeom prst="rect">
            <a:avLst/>
          </a:prstGeom>
        </p:spPr>
        <p:txBody>
          <a:bodyPr vert="horz" wrap="square" lIns="0" tIns="0" rIns="0" bIns="0" rtlCol="0">
            <a:spAutoFit/>
          </a:bodyPr>
          <a:lstStyle/>
          <a:p>
            <a:pPr marL="11394" marR="4559" algn="ctr">
              <a:lnSpc>
                <a:spcPts val="1579"/>
              </a:lnSpc>
            </a:pPr>
            <a:r>
              <a:rPr sz="1400" spc="-13" dirty="0">
                <a:solidFill>
                  <a:srgbClr val="FFFFFF"/>
                </a:solidFill>
                <a:latin typeface="Calibri"/>
                <a:cs typeface="Calibri"/>
              </a:rPr>
              <a:t>Info</a:t>
            </a:r>
            <a:r>
              <a:rPr sz="1400" spc="-72" dirty="0">
                <a:solidFill>
                  <a:srgbClr val="FFFFFF"/>
                </a:solidFill>
                <a:latin typeface="Calibri"/>
                <a:cs typeface="Calibri"/>
              </a:rPr>
              <a:t> </a:t>
            </a:r>
            <a:r>
              <a:rPr sz="1400" spc="-4" dirty="0">
                <a:solidFill>
                  <a:srgbClr val="FFFFFF"/>
                </a:solidFill>
                <a:latin typeface="Calibri"/>
                <a:cs typeface="Calibri"/>
              </a:rPr>
              <a:t>disclosed  </a:t>
            </a:r>
            <a:r>
              <a:rPr sz="1400" dirty="0">
                <a:solidFill>
                  <a:srgbClr val="FFFFFF"/>
                </a:solidFill>
                <a:latin typeface="Calibri"/>
                <a:cs typeface="Calibri"/>
              </a:rPr>
              <a:t>on an  </a:t>
            </a:r>
            <a:r>
              <a:rPr sz="1400" spc="-9" dirty="0">
                <a:solidFill>
                  <a:srgbClr val="FFFFFF"/>
                </a:solidFill>
                <a:latin typeface="Calibri"/>
                <a:cs typeface="Calibri"/>
              </a:rPr>
              <a:t>immigration  application</a:t>
            </a:r>
            <a:endParaRPr sz="1400" dirty="0">
              <a:latin typeface="Calibri"/>
              <a:cs typeface="Calibri"/>
            </a:endParaRPr>
          </a:p>
        </p:txBody>
      </p:sp>
      <p:sp>
        <p:nvSpPr>
          <p:cNvPr id="16" name="object 16"/>
          <p:cNvSpPr/>
          <p:nvPr/>
        </p:nvSpPr>
        <p:spPr>
          <a:xfrm>
            <a:off x="5460078" y="4288266"/>
            <a:ext cx="1385455" cy="1572185"/>
          </a:xfrm>
          <a:custGeom>
            <a:avLst/>
            <a:gdLst/>
            <a:ahLst/>
            <a:cxnLst/>
            <a:rect l="l" t="t" r="r" b="b"/>
            <a:pathLst>
              <a:path w="1524000" h="1781809">
                <a:moveTo>
                  <a:pt x="1524000" y="1619249"/>
                </a:moveTo>
                <a:lnTo>
                  <a:pt x="1524000" y="162305"/>
                </a:lnTo>
                <a:lnTo>
                  <a:pt x="1522476" y="145541"/>
                </a:lnTo>
                <a:lnTo>
                  <a:pt x="1511590" y="100421"/>
                </a:lnTo>
                <a:lnTo>
                  <a:pt x="1488394" y="61198"/>
                </a:lnTo>
                <a:lnTo>
                  <a:pt x="1455286" y="29962"/>
                </a:lnTo>
                <a:lnTo>
                  <a:pt x="1414818" y="8879"/>
                </a:lnTo>
                <a:lnTo>
                  <a:pt x="1369314" y="0"/>
                </a:lnTo>
                <a:lnTo>
                  <a:pt x="162306" y="0"/>
                </a:lnTo>
                <a:lnTo>
                  <a:pt x="115819" y="6737"/>
                </a:lnTo>
                <a:lnTo>
                  <a:pt x="74670" y="25646"/>
                </a:lnTo>
                <a:lnTo>
                  <a:pt x="40687" y="54979"/>
                </a:lnTo>
                <a:lnTo>
                  <a:pt x="15695" y="92987"/>
                </a:lnTo>
                <a:lnTo>
                  <a:pt x="1523" y="137921"/>
                </a:lnTo>
                <a:lnTo>
                  <a:pt x="0" y="154685"/>
                </a:lnTo>
                <a:lnTo>
                  <a:pt x="0" y="1627631"/>
                </a:lnTo>
                <a:lnTo>
                  <a:pt x="762" y="1636014"/>
                </a:lnTo>
                <a:lnTo>
                  <a:pt x="2286" y="1643633"/>
                </a:lnTo>
                <a:lnTo>
                  <a:pt x="3810" y="1652015"/>
                </a:lnTo>
                <a:lnTo>
                  <a:pt x="11328" y="1678578"/>
                </a:lnTo>
                <a:lnTo>
                  <a:pt x="23541" y="1703270"/>
                </a:lnTo>
                <a:lnTo>
                  <a:pt x="25146" y="1705472"/>
                </a:lnTo>
                <a:lnTo>
                  <a:pt x="25146" y="162305"/>
                </a:lnTo>
                <a:lnTo>
                  <a:pt x="25908" y="154685"/>
                </a:lnTo>
                <a:lnTo>
                  <a:pt x="25908" y="147827"/>
                </a:lnTo>
                <a:lnTo>
                  <a:pt x="27432" y="140969"/>
                </a:lnTo>
                <a:lnTo>
                  <a:pt x="28194" y="134111"/>
                </a:lnTo>
                <a:lnTo>
                  <a:pt x="45362" y="91001"/>
                </a:lnTo>
                <a:lnTo>
                  <a:pt x="76199" y="56387"/>
                </a:lnTo>
                <a:lnTo>
                  <a:pt x="125953" y="30270"/>
                </a:lnTo>
                <a:lnTo>
                  <a:pt x="162306" y="25196"/>
                </a:lnTo>
                <a:lnTo>
                  <a:pt x="1370076" y="25315"/>
                </a:lnTo>
                <a:lnTo>
                  <a:pt x="1422412" y="39513"/>
                </a:lnTo>
                <a:lnTo>
                  <a:pt x="1460653" y="67994"/>
                </a:lnTo>
                <a:lnTo>
                  <a:pt x="1486943" y="107816"/>
                </a:lnTo>
                <a:lnTo>
                  <a:pt x="1498092" y="155447"/>
                </a:lnTo>
                <a:lnTo>
                  <a:pt x="1498092" y="1704628"/>
                </a:lnTo>
                <a:lnTo>
                  <a:pt x="1514752" y="1672616"/>
                </a:lnTo>
                <a:lnTo>
                  <a:pt x="1523238" y="1626869"/>
                </a:lnTo>
                <a:lnTo>
                  <a:pt x="1524000" y="1619249"/>
                </a:lnTo>
                <a:close/>
              </a:path>
              <a:path w="1524000" h="1781809">
                <a:moveTo>
                  <a:pt x="1498092" y="1704628"/>
                </a:moveTo>
                <a:lnTo>
                  <a:pt x="1498092" y="1626107"/>
                </a:lnTo>
                <a:lnTo>
                  <a:pt x="1497330" y="1632965"/>
                </a:lnTo>
                <a:lnTo>
                  <a:pt x="1484083" y="1679618"/>
                </a:lnTo>
                <a:lnTo>
                  <a:pt x="1455286" y="1718457"/>
                </a:lnTo>
                <a:lnTo>
                  <a:pt x="1415126" y="1745221"/>
                </a:lnTo>
                <a:lnTo>
                  <a:pt x="1367790" y="1755647"/>
                </a:lnTo>
                <a:lnTo>
                  <a:pt x="162306" y="1755647"/>
                </a:lnTo>
                <a:lnTo>
                  <a:pt x="114611" y="1747523"/>
                </a:lnTo>
                <a:lnTo>
                  <a:pt x="73442" y="1722805"/>
                </a:lnTo>
                <a:lnTo>
                  <a:pt x="42796" y="1685553"/>
                </a:lnTo>
                <a:lnTo>
                  <a:pt x="26670" y="1639823"/>
                </a:lnTo>
                <a:lnTo>
                  <a:pt x="25908" y="1632965"/>
                </a:lnTo>
                <a:lnTo>
                  <a:pt x="25908" y="1625345"/>
                </a:lnTo>
                <a:lnTo>
                  <a:pt x="25146" y="1618487"/>
                </a:lnTo>
                <a:lnTo>
                  <a:pt x="25146" y="1705472"/>
                </a:lnTo>
                <a:lnTo>
                  <a:pt x="59436" y="1744979"/>
                </a:lnTo>
                <a:lnTo>
                  <a:pt x="98060" y="1768023"/>
                </a:lnTo>
                <a:lnTo>
                  <a:pt x="140352" y="1779988"/>
                </a:lnTo>
                <a:lnTo>
                  <a:pt x="162306" y="1781555"/>
                </a:lnTo>
                <a:lnTo>
                  <a:pt x="1370076" y="1781555"/>
                </a:lnTo>
                <a:lnTo>
                  <a:pt x="1377696" y="1780793"/>
                </a:lnTo>
                <a:lnTo>
                  <a:pt x="1422873" y="1769422"/>
                </a:lnTo>
                <a:lnTo>
                  <a:pt x="1462293" y="1746118"/>
                </a:lnTo>
                <a:lnTo>
                  <a:pt x="1493678" y="1713108"/>
                </a:lnTo>
                <a:lnTo>
                  <a:pt x="1498092" y="1704628"/>
                </a:lnTo>
                <a:close/>
              </a:path>
            </a:pathLst>
          </a:custGeom>
          <a:solidFill>
            <a:srgbClr val="FFFFFF"/>
          </a:solidFill>
        </p:spPr>
        <p:txBody>
          <a:bodyPr wrap="square" lIns="0" tIns="0" rIns="0" bIns="0" rtlCol="0"/>
          <a:lstStyle/>
          <a:p>
            <a:endParaRPr dirty="0"/>
          </a:p>
        </p:txBody>
      </p:sp>
      <p:sp>
        <p:nvSpPr>
          <p:cNvPr id="17" name="object 17"/>
          <p:cNvSpPr txBox="1"/>
          <p:nvPr/>
        </p:nvSpPr>
        <p:spPr>
          <a:xfrm>
            <a:off x="5577377" y="4474063"/>
            <a:ext cx="1149927" cy="1231106"/>
          </a:xfrm>
          <a:prstGeom prst="rect">
            <a:avLst/>
          </a:prstGeom>
        </p:spPr>
        <p:txBody>
          <a:bodyPr vert="horz" wrap="square" lIns="0" tIns="0" rIns="0" bIns="0" rtlCol="0">
            <a:spAutoFit/>
          </a:bodyPr>
          <a:lstStyle/>
          <a:p>
            <a:pPr marL="10824" marR="4559" algn="ctr">
              <a:lnSpc>
                <a:spcPts val="1579"/>
              </a:lnSpc>
            </a:pPr>
            <a:r>
              <a:rPr sz="1400" spc="-13" dirty="0">
                <a:solidFill>
                  <a:srgbClr val="FFFFFF"/>
                </a:solidFill>
                <a:latin typeface="Calibri"/>
                <a:cs typeface="Calibri"/>
              </a:rPr>
              <a:t>Info</a:t>
            </a:r>
            <a:r>
              <a:rPr sz="1400" spc="-67" dirty="0">
                <a:solidFill>
                  <a:srgbClr val="FFFFFF"/>
                </a:solidFill>
                <a:latin typeface="Calibri"/>
                <a:cs typeface="Calibri"/>
              </a:rPr>
              <a:t> </a:t>
            </a:r>
            <a:r>
              <a:rPr sz="1400" spc="-9" dirty="0">
                <a:solidFill>
                  <a:srgbClr val="FFFFFF"/>
                </a:solidFill>
                <a:latin typeface="Calibri"/>
                <a:cs typeface="Calibri"/>
              </a:rPr>
              <a:t>uncovered  </a:t>
            </a:r>
            <a:r>
              <a:rPr sz="1400" spc="-4" dirty="0">
                <a:solidFill>
                  <a:srgbClr val="FFFFFF"/>
                </a:solidFill>
                <a:latin typeface="Calibri"/>
                <a:cs typeface="Calibri"/>
              </a:rPr>
              <a:t>during </a:t>
            </a:r>
            <a:r>
              <a:rPr sz="1400" spc="-9" dirty="0">
                <a:solidFill>
                  <a:srgbClr val="FFFFFF"/>
                </a:solidFill>
                <a:latin typeface="Calibri"/>
                <a:cs typeface="Calibri"/>
              </a:rPr>
              <a:t>review  </a:t>
            </a:r>
            <a:r>
              <a:rPr sz="1400" dirty="0">
                <a:solidFill>
                  <a:srgbClr val="FFFFFF"/>
                </a:solidFill>
                <a:latin typeface="Calibri"/>
                <a:cs typeface="Calibri"/>
              </a:rPr>
              <a:t>of </a:t>
            </a:r>
            <a:r>
              <a:rPr sz="1400" spc="-4" dirty="0">
                <a:solidFill>
                  <a:srgbClr val="FFFFFF"/>
                </a:solidFill>
                <a:latin typeface="Calibri"/>
                <a:cs typeface="Calibri"/>
              </a:rPr>
              <a:t>the  </a:t>
            </a:r>
            <a:r>
              <a:rPr sz="1400" spc="-9" dirty="0">
                <a:solidFill>
                  <a:srgbClr val="FFFFFF"/>
                </a:solidFill>
                <a:latin typeface="Calibri"/>
                <a:cs typeface="Calibri"/>
              </a:rPr>
              <a:t>application </a:t>
            </a:r>
            <a:r>
              <a:rPr sz="1400" dirty="0">
                <a:solidFill>
                  <a:srgbClr val="FFFFFF"/>
                </a:solidFill>
                <a:latin typeface="Calibri"/>
                <a:cs typeface="Calibri"/>
              </a:rPr>
              <a:t>or  </a:t>
            </a:r>
            <a:r>
              <a:rPr sz="1400" spc="-4" dirty="0">
                <a:solidFill>
                  <a:srgbClr val="FFFFFF"/>
                </a:solidFill>
                <a:latin typeface="Calibri"/>
                <a:cs typeface="Calibri"/>
              </a:rPr>
              <a:t>during </a:t>
            </a:r>
            <a:r>
              <a:rPr sz="1400" dirty="0">
                <a:solidFill>
                  <a:srgbClr val="FFFFFF"/>
                </a:solidFill>
                <a:latin typeface="Calibri"/>
                <a:cs typeface="Calibri"/>
              </a:rPr>
              <a:t>an  </a:t>
            </a:r>
            <a:r>
              <a:rPr sz="1400" spc="-18" dirty="0">
                <a:solidFill>
                  <a:srgbClr val="FFFFFF"/>
                </a:solidFill>
                <a:latin typeface="Calibri"/>
                <a:cs typeface="Calibri"/>
              </a:rPr>
              <a:t>interview,</a:t>
            </a:r>
            <a:r>
              <a:rPr sz="1400" spc="-81" dirty="0">
                <a:solidFill>
                  <a:srgbClr val="FFFFFF"/>
                </a:solidFill>
                <a:latin typeface="Calibri"/>
                <a:cs typeface="Calibri"/>
              </a:rPr>
              <a:t> </a:t>
            </a:r>
            <a:r>
              <a:rPr sz="1400" dirty="0">
                <a:solidFill>
                  <a:srgbClr val="FFFFFF"/>
                </a:solidFill>
                <a:latin typeface="Calibri"/>
                <a:cs typeface="Calibri"/>
              </a:rPr>
              <a:t>or</a:t>
            </a:r>
            <a:endParaRPr sz="1400" dirty="0">
              <a:latin typeface="Calibri"/>
              <a:cs typeface="Calibri"/>
            </a:endParaRPr>
          </a:p>
        </p:txBody>
      </p:sp>
      <p:sp>
        <p:nvSpPr>
          <p:cNvPr id="20" name="object 20"/>
          <p:cNvSpPr txBox="1"/>
          <p:nvPr/>
        </p:nvSpPr>
        <p:spPr>
          <a:xfrm>
            <a:off x="7063948" y="4443089"/>
            <a:ext cx="1129145" cy="1274067"/>
          </a:xfrm>
          <a:prstGeom prst="rect">
            <a:avLst/>
          </a:prstGeom>
        </p:spPr>
        <p:txBody>
          <a:bodyPr vert="horz" wrap="square" lIns="0" tIns="0" rIns="0" bIns="0" rtlCol="0">
            <a:spAutoFit/>
          </a:bodyPr>
          <a:lstStyle/>
          <a:p>
            <a:pPr marL="11394" marR="4559" indent="-570" algn="ctr">
              <a:lnSpc>
                <a:spcPct val="91600"/>
              </a:lnSpc>
            </a:pPr>
            <a:r>
              <a:rPr spc="-18" dirty="0">
                <a:solidFill>
                  <a:srgbClr val="FFFFFF"/>
                </a:solidFill>
                <a:latin typeface="Calibri"/>
                <a:cs typeface="Calibri"/>
              </a:rPr>
              <a:t>Info  </a:t>
            </a:r>
            <a:r>
              <a:rPr spc="-9" dirty="0">
                <a:solidFill>
                  <a:srgbClr val="FFFFFF"/>
                </a:solidFill>
                <a:latin typeface="Calibri"/>
                <a:cs typeface="Calibri"/>
              </a:rPr>
              <a:t>obtained  through </a:t>
            </a:r>
            <a:r>
              <a:rPr spc="-4" dirty="0">
                <a:solidFill>
                  <a:srgbClr val="FFFFFF"/>
                </a:solidFill>
                <a:latin typeface="Calibri"/>
                <a:cs typeface="Calibri"/>
              </a:rPr>
              <a:t>a  backg</a:t>
            </a:r>
            <a:r>
              <a:rPr spc="-27" dirty="0">
                <a:solidFill>
                  <a:srgbClr val="FFFFFF"/>
                </a:solidFill>
                <a:latin typeface="Calibri"/>
                <a:cs typeface="Calibri"/>
              </a:rPr>
              <a:t>r</a:t>
            </a:r>
            <a:r>
              <a:rPr spc="-4" dirty="0">
                <a:solidFill>
                  <a:srgbClr val="FFFFFF"/>
                </a:solidFill>
                <a:latin typeface="Calibri"/>
                <a:cs typeface="Calibri"/>
              </a:rPr>
              <a:t>ound  check</a:t>
            </a:r>
            <a:endParaRPr dirty="0">
              <a:latin typeface="Calibri"/>
              <a:cs typeface="Calibri"/>
            </a:endParaRPr>
          </a:p>
        </p:txBody>
      </p:sp>
      <p:sp>
        <p:nvSpPr>
          <p:cNvPr id="15" name="TextBox 14"/>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233801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rotWithShape="1">
          <a:blip r:embed="rId2">
            <a:extLst>
              <a:ext uri="{28A0092B-C50C-407E-A947-70E740481C1C}">
                <a14:useLocalDpi xmlns:a14="http://schemas.microsoft.com/office/drawing/2010/main" val="0"/>
              </a:ext>
            </a:extLst>
          </a:blip>
          <a:srcRect b="4123"/>
          <a:stretch/>
        </p:blipFill>
        <p:spPr>
          <a:xfrm>
            <a:off x="559883" y="2073610"/>
            <a:ext cx="8126917" cy="3418187"/>
          </a:xfrm>
          <a:prstGeom prst="rect">
            <a:avLst/>
          </a:prstGeom>
        </p:spPr>
      </p:pic>
      <p:sp>
        <p:nvSpPr>
          <p:cNvPr id="2" name="object 2"/>
          <p:cNvSpPr txBox="1">
            <a:spLocks noGrp="1"/>
          </p:cNvSpPr>
          <p:nvPr>
            <p:ph type="title" idx="4294967295"/>
          </p:nvPr>
        </p:nvSpPr>
        <p:spPr>
          <a:xfrm>
            <a:off x="255618" y="304800"/>
            <a:ext cx="7273636" cy="710129"/>
          </a:xfrm>
          <a:prstGeom prst="rect">
            <a:avLst/>
          </a:prstGeom>
        </p:spPr>
        <p:txBody>
          <a:bodyPr vert="horz" wrap="square" lIns="0" tIns="215581" rIns="0" bIns="0" rtlCol="0">
            <a:spAutoFit/>
          </a:bodyPr>
          <a:lstStyle/>
          <a:p>
            <a:pPr marL="1276734"/>
            <a:r>
              <a:rPr lang="en-US" sz="3200" b="1" spc="-9" dirty="0" smtClean="0"/>
              <a:t>Opportunities to Get Involved</a:t>
            </a:r>
            <a:endParaRPr sz="3200" b="1" dirty="0"/>
          </a:p>
        </p:txBody>
      </p:sp>
      <p:sp>
        <p:nvSpPr>
          <p:cNvPr id="7" name="object 7"/>
          <p:cNvSpPr/>
          <p:nvPr/>
        </p:nvSpPr>
        <p:spPr>
          <a:xfrm>
            <a:off x="1030779" y="4288266"/>
            <a:ext cx="1385455" cy="1572185"/>
          </a:xfrm>
          <a:custGeom>
            <a:avLst/>
            <a:gdLst/>
            <a:ahLst/>
            <a:cxnLst/>
            <a:rect l="l" t="t" r="r" b="b"/>
            <a:pathLst>
              <a:path w="1524000" h="1781809">
                <a:moveTo>
                  <a:pt x="1524000" y="1619250"/>
                </a:moveTo>
                <a:lnTo>
                  <a:pt x="1524000" y="162306"/>
                </a:lnTo>
                <a:lnTo>
                  <a:pt x="1522476" y="145542"/>
                </a:lnTo>
                <a:lnTo>
                  <a:pt x="1511759" y="100871"/>
                </a:lnTo>
                <a:lnTo>
                  <a:pt x="1488359" y="61533"/>
                </a:lnTo>
                <a:lnTo>
                  <a:pt x="1455002" y="29976"/>
                </a:lnTo>
                <a:lnTo>
                  <a:pt x="1414412" y="8649"/>
                </a:lnTo>
                <a:lnTo>
                  <a:pt x="1369314" y="0"/>
                </a:lnTo>
                <a:lnTo>
                  <a:pt x="162306" y="0"/>
                </a:lnTo>
                <a:lnTo>
                  <a:pt x="115933" y="6660"/>
                </a:lnTo>
                <a:lnTo>
                  <a:pt x="74703" y="25644"/>
                </a:lnTo>
                <a:lnTo>
                  <a:pt x="40581" y="55090"/>
                </a:lnTo>
                <a:lnTo>
                  <a:pt x="15532" y="93137"/>
                </a:lnTo>
                <a:lnTo>
                  <a:pt x="1523" y="137922"/>
                </a:lnTo>
                <a:lnTo>
                  <a:pt x="0" y="154686"/>
                </a:lnTo>
                <a:lnTo>
                  <a:pt x="0" y="1627632"/>
                </a:lnTo>
                <a:lnTo>
                  <a:pt x="762" y="1636014"/>
                </a:lnTo>
                <a:lnTo>
                  <a:pt x="2286" y="1643634"/>
                </a:lnTo>
                <a:lnTo>
                  <a:pt x="3048" y="1652016"/>
                </a:lnTo>
                <a:lnTo>
                  <a:pt x="11383" y="1678568"/>
                </a:lnTo>
                <a:lnTo>
                  <a:pt x="23517" y="1703146"/>
                </a:lnTo>
                <a:lnTo>
                  <a:pt x="25146" y="1705412"/>
                </a:lnTo>
                <a:lnTo>
                  <a:pt x="25146" y="162306"/>
                </a:lnTo>
                <a:lnTo>
                  <a:pt x="25908" y="154686"/>
                </a:lnTo>
                <a:lnTo>
                  <a:pt x="25908" y="147828"/>
                </a:lnTo>
                <a:lnTo>
                  <a:pt x="27432" y="140970"/>
                </a:lnTo>
                <a:lnTo>
                  <a:pt x="28194" y="134112"/>
                </a:lnTo>
                <a:lnTo>
                  <a:pt x="45362" y="91001"/>
                </a:lnTo>
                <a:lnTo>
                  <a:pt x="76199" y="56388"/>
                </a:lnTo>
                <a:lnTo>
                  <a:pt x="125953" y="30270"/>
                </a:lnTo>
                <a:lnTo>
                  <a:pt x="162306" y="25196"/>
                </a:lnTo>
                <a:lnTo>
                  <a:pt x="1370076" y="25315"/>
                </a:lnTo>
                <a:lnTo>
                  <a:pt x="1422412" y="39515"/>
                </a:lnTo>
                <a:lnTo>
                  <a:pt x="1460653" y="67998"/>
                </a:lnTo>
                <a:lnTo>
                  <a:pt x="1486943" y="107821"/>
                </a:lnTo>
                <a:lnTo>
                  <a:pt x="1498092" y="155448"/>
                </a:lnTo>
                <a:lnTo>
                  <a:pt x="1498092" y="1704539"/>
                </a:lnTo>
                <a:lnTo>
                  <a:pt x="1514720" y="1672588"/>
                </a:lnTo>
                <a:lnTo>
                  <a:pt x="1523238" y="1626870"/>
                </a:lnTo>
                <a:lnTo>
                  <a:pt x="1524000" y="1619250"/>
                </a:lnTo>
                <a:close/>
              </a:path>
              <a:path w="1524000" h="1781809">
                <a:moveTo>
                  <a:pt x="1498092" y="1704539"/>
                </a:moveTo>
                <a:lnTo>
                  <a:pt x="1498092" y="1626108"/>
                </a:lnTo>
                <a:lnTo>
                  <a:pt x="1497330" y="1632966"/>
                </a:lnTo>
                <a:lnTo>
                  <a:pt x="1484079" y="1679718"/>
                </a:lnTo>
                <a:lnTo>
                  <a:pt x="1455296" y="1718514"/>
                </a:lnTo>
                <a:lnTo>
                  <a:pt x="1415144" y="1745206"/>
                </a:lnTo>
                <a:lnTo>
                  <a:pt x="1367790" y="1755648"/>
                </a:lnTo>
                <a:lnTo>
                  <a:pt x="162306" y="1755648"/>
                </a:lnTo>
                <a:lnTo>
                  <a:pt x="114368" y="1747462"/>
                </a:lnTo>
                <a:lnTo>
                  <a:pt x="73347" y="1722939"/>
                </a:lnTo>
                <a:lnTo>
                  <a:pt x="42896" y="1685814"/>
                </a:lnTo>
                <a:lnTo>
                  <a:pt x="26670" y="1639824"/>
                </a:lnTo>
                <a:lnTo>
                  <a:pt x="25908" y="1632966"/>
                </a:lnTo>
                <a:lnTo>
                  <a:pt x="25908" y="1625346"/>
                </a:lnTo>
                <a:lnTo>
                  <a:pt x="25146" y="1618488"/>
                </a:lnTo>
                <a:lnTo>
                  <a:pt x="25146" y="1705412"/>
                </a:lnTo>
                <a:lnTo>
                  <a:pt x="59436" y="1744980"/>
                </a:lnTo>
                <a:lnTo>
                  <a:pt x="98062" y="1768023"/>
                </a:lnTo>
                <a:lnTo>
                  <a:pt x="140358" y="1779988"/>
                </a:lnTo>
                <a:lnTo>
                  <a:pt x="162306" y="1781556"/>
                </a:lnTo>
                <a:lnTo>
                  <a:pt x="1370076" y="1781556"/>
                </a:lnTo>
                <a:lnTo>
                  <a:pt x="1377696" y="1780794"/>
                </a:lnTo>
                <a:lnTo>
                  <a:pt x="1422874" y="1769420"/>
                </a:lnTo>
                <a:lnTo>
                  <a:pt x="1462278" y="1746102"/>
                </a:lnTo>
                <a:lnTo>
                  <a:pt x="1493647" y="1713079"/>
                </a:lnTo>
                <a:lnTo>
                  <a:pt x="1498092" y="1704539"/>
                </a:lnTo>
                <a:close/>
              </a:path>
            </a:pathLst>
          </a:custGeom>
          <a:solidFill>
            <a:srgbClr val="FFFFFF"/>
          </a:solidFill>
        </p:spPr>
        <p:txBody>
          <a:bodyPr wrap="square" lIns="0" tIns="0" rIns="0" bIns="0" rtlCol="0"/>
          <a:lstStyle/>
          <a:p>
            <a:endParaRPr dirty="0"/>
          </a:p>
        </p:txBody>
      </p:sp>
      <p:sp>
        <p:nvSpPr>
          <p:cNvPr id="10" name="object 10"/>
          <p:cNvSpPr/>
          <p:nvPr/>
        </p:nvSpPr>
        <p:spPr>
          <a:xfrm>
            <a:off x="2506981" y="4288266"/>
            <a:ext cx="1385455" cy="1572185"/>
          </a:xfrm>
          <a:custGeom>
            <a:avLst/>
            <a:gdLst/>
            <a:ahLst/>
            <a:cxnLst/>
            <a:rect l="l" t="t" r="r" b="b"/>
            <a:pathLst>
              <a:path w="1524000" h="1781809">
                <a:moveTo>
                  <a:pt x="762" y="1627632"/>
                </a:moveTo>
                <a:lnTo>
                  <a:pt x="761" y="154686"/>
                </a:lnTo>
                <a:lnTo>
                  <a:pt x="0" y="162306"/>
                </a:lnTo>
                <a:lnTo>
                  <a:pt x="0" y="1619250"/>
                </a:lnTo>
                <a:lnTo>
                  <a:pt x="762" y="1627632"/>
                </a:lnTo>
                <a:close/>
              </a:path>
              <a:path w="1524000" h="1781809">
                <a:moveTo>
                  <a:pt x="1524000" y="1626870"/>
                </a:moveTo>
                <a:lnTo>
                  <a:pt x="1524000" y="153924"/>
                </a:lnTo>
                <a:lnTo>
                  <a:pt x="1523238" y="145542"/>
                </a:lnTo>
                <a:lnTo>
                  <a:pt x="1511560" y="100018"/>
                </a:lnTo>
                <a:lnTo>
                  <a:pt x="1488303" y="60802"/>
                </a:lnTo>
                <a:lnTo>
                  <a:pt x="1455491" y="29793"/>
                </a:lnTo>
                <a:lnTo>
                  <a:pt x="1415153" y="8892"/>
                </a:lnTo>
                <a:lnTo>
                  <a:pt x="1369314" y="0"/>
                </a:lnTo>
                <a:lnTo>
                  <a:pt x="162306" y="0"/>
                </a:lnTo>
                <a:lnTo>
                  <a:pt x="116457" y="6625"/>
                </a:lnTo>
                <a:lnTo>
                  <a:pt x="75099" y="25730"/>
                </a:lnTo>
                <a:lnTo>
                  <a:pt x="40663" y="55315"/>
                </a:lnTo>
                <a:lnTo>
                  <a:pt x="15581" y="93379"/>
                </a:lnTo>
                <a:lnTo>
                  <a:pt x="2285" y="137922"/>
                </a:lnTo>
                <a:lnTo>
                  <a:pt x="761" y="146304"/>
                </a:lnTo>
                <a:lnTo>
                  <a:pt x="762" y="1636014"/>
                </a:lnTo>
                <a:lnTo>
                  <a:pt x="2286" y="1643634"/>
                </a:lnTo>
                <a:lnTo>
                  <a:pt x="3810" y="1652016"/>
                </a:lnTo>
                <a:lnTo>
                  <a:pt x="11420" y="1678512"/>
                </a:lnTo>
                <a:lnTo>
                  <a:pt x="23841" y="1703436"/>
                </a:lnTo>
                <a:lnTo>
                  <a:pt x="25908" y="1706249"/>
                </a:lnTo>
                <a:lnTo>
                  <a:pt x="25908" y="154686"/>
                </a:lnTo>
                <a:lnTo>
                  <a:pt x="28194" y="134112"/>
                </a:lnTo>
                <a:lnTo>
                  <a:pt x="45705" y="91130"/>
                </a:lnTo>
                <a:lnTo>
                  <a:pt x="76199" y="56388"/>
                </a:lnTo>
                <a:lnTo>
                  <a:pt x="126315" y="30270"/>
                </a:lnTo>
                <a:lnTo>
                  <a:pt x="162306" y="25199"/>
                </a:lnTo>
                <a:lnTo>
                  <a:pt x="1370076" y="25298"/>
                </a:lnTo>
                <a:lnTo>
                  <a:pt x="1422702" y="39528"/>
                </a:lnTo>
                <a:lnTo>
                  <a:pt x="1461149" y="68308"/>
                </a:lnTo>
                <a:lnTo>
                  <a:pt x="1487587" y="108273"/>
                </a:lnTo>
                <a:lnTo>
                  <a:pt x="1498092" y="155448"/>
                </a:lnTo>
                <a:lnTo>
                  <a:pt x="1498854" y="1703694"/>
                </a:lnTo>
                <a:lnTo>
                  <a:pt x="1514580" y="1673172"/>
                </a:lnTo>
                <a:lnTo>
                  <a:pt x="1524000" y="1626870"/>
                </a:lnTo>
                <a:close/>
              </a:path>
              <a:path w="1524000" h="1781809">
                <a:moveTo>
                  <a:pt x="1498854" y="1703694"/>
                </a:moveTo>
                <a:lnTo>
                  <a:pt x="1498854" y="1619250"/>
                </a:lnTo>
                <a:lnTo>
                  <a:pt x="1498092" y="1626108"/>
                </a:lnTo>
                <a:lnTo>
                  <a:pt x="1498092" y="1632966"/>
                </a:lnTo>
                <a:lnTo>
                  <a:pt x="1484337" y="1679745"/>
                </a:lnTo>
                <a:lnTo>
                  <a:pt x="1455667" y="1718414"/>
                </a:lnTo>
                <a:lnTo>
                  <a:pt x="1415824" y="1745030"/>
                </a:lnTo>
                <a:lnTo>
                  <a:pt x="1368552" y="1755648"/>
                </a:lnTo>
                <a:lnTo>
                  <a:pt x="163068" y="1755648"/>
                </a:lnTo>
                <a:lnTo>
                  <a:pt x="115275" y="1747651"/>
                </a:lnTo>
                <a:lnTo>
                  <a:pt x="73761" y="1723015"/>
                </a:lnTo>
                <a:lnTo>
                  <a:pt x="42992" y="1685739"/>
                </a:lnTo>
                <a:lnTo>
                  <a:pt x="27432" y="1639824"/>
                </a:lnTo>
                <a:lnTo>
                  <a:pt x="25908" y="1625346"/>
                </a:lnTo>
                <a:lnTo>
                  <a:pt x="25908" y="1706249"/>
                </a:lnTo>
                <a:lnTo>
                  <a:pt x="60198" y="1744980"/>
                </a:lnTo>
                <a:lnTo>
                  <a:pt x="98313" y="1767925"/>
                </a:lnTo>
                <a:lnTo>
                  <a:pt x="140954" y="1780022"/>
                </a:lnTo>
                <a:lnTo>
                  <a:pt x="1370076" y="1781556"/>
                </a:lnTo>
                <a:lnTo>
                  <a:pt x="1378458" y="1780794"/>
                </a:lnTo>
                <a:lnTo>
                  <a:pt x="1424362" y="1768829"/>
                </a:lnTo>
                <a:lnTo>
                  <a:pt x="1463314" y="1745804"/>
                </a:lnTo>
                <a:lnTo>
                  <a:pt x="1493869" y="1713367"/>
                </a:lnTo>
                <a:lnTo>
                  <a:pt x="1498854" y="1703694"/>
                </a:lnTo>
                <a:close/>
              </a:path>
            </a:pathLst>
          </a:custGeom>
          <a:solidFill>
            <a:srgbClr val="FFFFFF"/>
          </a:solidFill>
        </p:spPr>
        <p:txBody>
          <a:bodyPr wrap="square" lIns="0" tIns="0" rIns="0" bIns="0" rtlCol="0"/>
          <a:lstStyle/>
          <a:p>
            <a:endParaRPr dirty="0"/>
          </a:p>
        </p:txBody>
      </p:sp>
      <p:sp>
        <p:nvSpPr>
          <p:cNvPr id="11" name="object 11"/>
          <p:cNvSpPr txBox="1"/>
          <p:nvPr/>
        </p:nvSpPr>
        <p:spPr>
          <a:xfrm>
            <a:off x="2612510" y="4671059"/>
            <a:ext cx="1173018" cy="820738"/>
          </a:xfrm>
          <a:prstGeom prst="rect">
            <a:avLst/>
          </a:prstGeom>
        </p:spPr>
        <p:txBody>
          <a:bodyPr vert="horz" wrap="square" lIns="0" tIns="0" rIns="0" bIns="0" rtlCol="0">
            <a:spAutoFit/>
          </a:bodyPr>
          <a:lstStyle/>
          <a:p>
            <a:pPr marL="11394" marR="4559" algn="ctr">
              <a:lnSpc>
                <a:spcPts val="1579"/>
              </a:lnSpc>
            </a:pPr>
            <a:r>
              <a:rPr sz="1600" spc="-4" dirty="0">
                <a:solidFill>
                  <a:srgbClr val="FFFFFF"/>
                </a:solidFill>
                <a:latin typeface="Calibri"/>
                <a:cs typeface="Calibri"/>
              </a:rPr>
              <a:t>Ju</a:t>
            </a:r>
            <a:r>
              <a:rPr sz="1600" spc="-18" dirty="0">
                <a:solidFill>
                  <a:srgbClr val="FFFFFF"/>
                </a:solidFill>
                <a:latin typeface="Calibri"/>
                <a:cs typeface="Calibri"/>
              </a:rPr>
              <a:t>v</a:t>
            </a:r>
            <a:r>
              <a:rPr sz="1400" dirty="0">
                <a:solidFill>
                  <a:srgbClr val="FFFFFF"/>
                </a:solidFill>
                <a:latin typeface="Calibri"/>
                <a:cs typeface="Calibri"/>
              </a:rPr>
              <a:t>e</a:t>
            </a:r>
            <a:r>
              <a:rPr sz="1400" spc="-4" dirty="0">
                <a:solidFill>
                  <a:srgbClr val="FFFFFF"/>
                </a:solidFill>
                <a:latin typeface="Calibri"/>
                <a:cs typeface="Calibri"/>
              </a:rPr>
              <a:t>nile</a:t>
            </a:r>
            <a:r>
              <a:rPr sz="1400" spc="-31" dirty="0">
                <a:solidFill>
                  <a:srgbClr val="FFFFFF"/>
                </a:solidFill>
                <a:latin typeface="Calibri"/>
                <a:cs typeface="Calibri"/>
              </a:rPr>
              <a:t>/</a:t>
            </a:r>
            <a:r>
              <a:rPr sz="1400" dirty="0">
                <a:solidFill>
                  <a:srgbClr val="FFFFFF"/>
                </a:solidFill>
                <a:latin typeface="Calibri"/>
                <a:cs typeface="Calibri"/>
              </a:rPr>
              <a:t>c</a:t>
            </a:r>
            <a:r>
              <a:rPr sz="1400" spc="-4" dirty="0">
                <a:solidFill>
                  <a:srgbClr val="FFFFFF"/>
                </a:solidFill>
                <a:latin typeface="Calibri"/>
                <a:cs typeface="Calibri"/>
              </a:rPr>
              <a:t>rimin  </a:t>
            </a:r>
            <a:r>
              <a:rPr sz="1400" dirty="0">
                <a:solidFill>
                  <a:srgbClr val="FFFFFF"/>
                </a:solidFill>
                <a:latin typeface="Calibri"/>
                <a:cs typeface="Calibri"/>
              </a:rPr>
              <a:t>al </a:t>
            </a:r>
            <a:r>
              <a:rPr sz="1400" spc="-9" dirty="0">
                <a:solidFill>
                  <a:srgbClr val="FFFFFF"/>
                </a:solidFill>
                <a:latin typeface="Calibri"/>
                <a:cs typeface="Calibri"/>
              </a:rPr>
              <a:t>records</a:t>
            </a:r>
            <a:r>
              <a:rPr sz="1400" spc="-63" dirty="0">
                <a:solidFill>
                  <a:srgbClr val="FFFFFF"/>
                </a:solidFill>
                <a:latin typeface="Calibri"/>
                <a:cs typeface="Calibri"/>
              </a:rPr>
              <a:t> </a:t>
            </a:r>
            <a:r>
              <a:rPr sz="1400" spc="-4" dirty="0">
                <a:solidFill>
                  <a:srgbClr val="FFFFFF"/>
                </a:solidFill>
                <a:latin typeface="Calibri"/>
                <a:cs typeface="Calibri"/>
              </a:rPr>
              <a:t>(e.g.,  </a:t>
            </a:r>
            <a:r>
              <a:rPr sz="1400" spc="-9" dirty="0">
                <a:solidFill>
                  <a:srgbClr val="FFFFFF"/>
                </a:solidFill>
                <a:latin typeface="Calibri"/>
                <a:cs typeface="Calibri"/>
              </a:rPr>
              <a:t>gang   databases)</a:t>
            </a:r>
            <a:endParaRPr sz="1400" dirty="0">
              <a:latin typeface="Calibri"/>
              <a:cs typeface="Calibri"/>
            </a:endParaRPr>
          </a:p>
        </p:txBody>
      </p:sp>
      <p:sp>
        <p:nvSpPr>
          <p:cNvPr id="15" name="TextBox 14"/>
          <p:cNvSpPr txBox="1"/>
          <p:nvPr/>
        </p:nvSpPr>
        <p:spPr>
          <a:xfrm>
            <a:off x="76200" y="6367046"/>
            <a:ext cx="1981200" cy="338554"/>
          </a:xfrm>
          <a:prstGeom prst="rect">
            <a:avLst/>
          </a:prstGeom>
          <a:noFill/>
        </p:spPr>
        <p:txBody>
          <a:bodyPr wrap="square" lIns="91280" tIns="45641" rIns="91280" bIns="45641" rtlCol="0">
            <a:spAutoFit/>
          </a:bodyPr>
          <a:lstStyle/>
          <a:p>
            <a:pPr defTabSz="912797"/>
            <a:r>
              <a:rPr lang="en-US" sz="1600" b="1" dirty="0">
                <a:solidFill>
                  <a:prstClr val="white"/>
                </a:solidFill>
                <a:latin typeface="Arial" panose="020B0604020202020204" pitchFamily="34" charset="0"/>
                <a:cs typeface="Arial" panose="020B0604020202020204" pitchFamily="34" charset="0"/>
              </a:rPr>
              <a:t>kidscounsel.org</a:t>
            </a:r>
          </a:p>
        </p:txBody>
      </p:sp>
      <p:sp>
        <p:nvSpPr>
          <p:cNvPr id="6" name="TextBox 5"/>
          <p:cNvSpPr txBox="1"/>
          <p:nvPr/>
        </p:nvSpPr>
        <p:spPr>
          <a:xfrm>
            <a:off x="1723506" y="5602069"/>
            <a:ext cx="5493876" cy="646331"/>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hlinkClick r:id="rId3"/>
              </a:rPr>
              <a:t>www.immigrationadvocates.org/probono/volunteer/</a:t>
            </a:r>
            <a:endParaRPr lang="en-US" dirty="0" smtClean="0">
              <a:latin typeface="Arial" panose="020B0604020202020204" pitchFamily="34" charset="0"/>
              <a:cs typeface="Arial" panose="020B0604020202020204" pitchFamily="34" charset="0"/>
            </a:endParaRPr>
          </a:p>
          <a:p>
            <a:endParaRPr lang="en-US" dirty="0"/>
          </a:p>
        </p:txBody>
      </p:sp>
      <p:pic>
        <p:nvPicPr>
          <p:cNvPr id="8" name="Picture 7" descr="Screen Clipping"/>
          <p:cNvPicPr>
            <a:picLocks noChangeAspect="1"/>
          </p:cNvPicPr>
          <p:nvPr/>
        </p:nvPicPr>
        <p:blipFill rotWithShape="1">
          <a:blip r:embed="rId4">
            <a:extLst>
              <a:ext uri="{28A0092B-C50C-407E-A947-70E740481C1C}">
                <a14:useLocalDpi xmlns:a14="http://schemas.microsoft.com/office/drawing/2010/main" val="0"/>
              </a:ext>
            </a:extLst>
          </a:blip>
          <a:srcRect b="18965"/>
          <a:stretch/>
        </p:blipFill>
        <p:spPr>
          <a:xfrm>
            <a:off x="1561265" y="1295400"/>
            <a:ext cx="5982535" cy="787400"/>
          </a:xfrm>
          <a:prstGeom prst="rect">
            <a:avLst/>
          </a:prstGeom>
        </p:spPr>
      </p:pic>
    </p:spTree>
    <p:extLst>
      <p:ext uri="{BB962C8B-B14F-4D97-AF65-F5344CB8AC3E}">
        <p14:creationId xmlns:p14="http://schemas.microsoft.com/office/powerpoint/2010/main" val="3005594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prstClr val="white"/>
                </a:solidFill>
                <a:latin typeface="Arial" panose="020B0604020202020204" pitchFamily="34" charset="0"/>
                <a:cs typeface="Arial" panose="020B0604020202020204" pitchFamily="34" charset="0"/>
              </a:rPr>
              <a:t>kidscounsel.org</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7" y="1447800"/>
            <a:ext cx="3629553" cy="295316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466235"/>
            <a:ext cx="5115639" cy="4401165"/>
          </a:xfrm>
          <a:prstGeom prst="rect">
            <a:avLst/>
          </a:prstGeom>
        </p:spPr>
      </p:pic>
      <p:sp>
        <p:nvSpPr>
          <p:cNvPr id="5" name="object 2"/>
          <p:cNvSpPr txBox="1">
            <a:spLocks noGrp="1"/>
          </p:cNvSpPr>
          <p:nvPr>
            <p:ph type="title" idx="4294967295"/>
          </p:nvPr>
        </p:nvSpPr>
        <p:spPr>
          <a:xfrm>
            <a:off x="255617" y="304800"/>
            <a:ext cx="8746221" cy="710129"/>
          </a:xfrm>
          <a:prstGeom prst="rect">
            <a:avLst/>
          </a:prstGeom>
        </p:spPr>
        <p:txBody>
          <a:bodyPr vert="horz" wrap="square" lIns="0" tIns="215581" rIns="0" bIns="0" rtlCol="0">
            <a:spAutoFit/>
          </a:bodyPr>
          <a:lstStyle/>
          <a:p>
            <a:pPr marL="1276734" algn="l"/>
            <a:r>
              <a:rPr lang="en-US" sz="3200" b="1" spc="-9" dirty="0" smtClean="0"/>
              <a:t>Center for Children’s Advocacy</a:t>
            </a:r>
            <a:endParaRPr sz="3200" b="1" dirty="0"/>
          </a:p>
        </p:txBody>
      </p:sp>
    </p:spTree>
    <p:extLst>
      <p:ext uri="{BB962C8B-B14F-4D97-AF65-F5344CB8AC3E}">
        <p14:creationId xmlns:p14="http://schemas.microsoft.com/office/powerpoint/2010/main" val="2344279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133600"/>
            <a:ext cx="7696200" cy="2971800"/>
          </a:xfrm>
        </p:spPr>
        <p:txBody>
          <a:bodyPr>
            <a:normAutofit/>
          </a:bodyPr>
          <a:lstStyle/>
          <a:p>
            <a:pPr marL="36959" indent="0" algn="ctr" defTabSz="818855">
              <a:spcBef>
                <a:spcPts val="0"/>
              </a:spcBef>
              <a:buNone/>
              <a:tabLst>
                <a:tab pos="293417" algn="l"/>
              </a:tabLst>
            </a:pPr>
            <a:r>
              <a:rPr lang="en-US" sz="4000" b="1" spc="-4" dirty="0" smtClean="0">
                <a:solidFill>
                  <a:schemeClr val="tx2"/>
                </a:solidFill>
              </a:rPr>
              <a:t>Questions or Comments?</a:t>
            </a:r>
            <a:endParaRPr lang="en-US" sz="4000" dirty="0">
              <a:solidFill>
                <a:schemeClr val="tx2"/>
              </a:solidFill>
            </a:endParaRPr>
          </a:p>
        </p:txBody>
      </p:sp>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prstClr val="white"/>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717746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Connecticut-Specific Resources</a:t>
            </a:r>
            <a:endParaRPr lang="en-US" sz="3200" b="1" dirty="0"/>
          </a:p>
        </p:txBody>
      </p:sp>
      <p:sp>
        <p:nvSpPr>
          <p:cNvPr id="3" name="Content Placeholder 2"/>
          <p:cNvSpPr>
            <a:spLocks noGrp="1"/>
          </p:cNvSpPr>
          <p:nvPr>
            <p:ph idx="1"/>
          </p:nvPr>
        </p:nvSpPr>
        <p:spPr>
          <a:xfrm>
            <a:off x="457200" y="1600218"/>
            <a:ext cx="3962400" cy="4525963"/>
          </a:xfrm>
        </p:spPr>
        <p:txBody>
          <a:bodyPr>
            <a:normAutofit/>
          </a:bodyPr>
          <a:lstStyle/>
          <a:p>
            <a:pPr marL="0" indent="0">
              <a:buNone/>
            </a:pPr>
            <a:r>
              <a:rPr lang="en-US" sz="2000" b="1" dirty="0"/>
              <a:t>Center for Children’s Advocacy</a:t>
            </a:r>
            <a:r>
              <a:rPr lang="en-US" sz="2000" b="1" dirty="0">
                <a:solidFill>
                  <a:srgbClr val="0070C0"/>
                </a:solidFill>
              </a:rPr>
              <a:t/>
            </a:r>
            <a:br>
              <a:rPr lang="en-US" sz="2000" b="1" dirty="0">
                <a:solidFill>
                  <a:srgbClr val="0070C0"/>
                </a:solidFill>
              </a:rPr>
            </a:br>
            <a:r>
              <a:rPr lang="en-US" sz="2000" b="1" dirty="0">
                <a:solidFill>
                  <a:srgbClr val="0070C0"/>
                </a:solidFill>
              </a:rPr>
              <a:t>kidscounsel.org </a:t>
            </a:r>
          </a:p>
          <a:p>
            <a:pPr marL="0" indent="0">
              <a:buNone/>
            </a:pPr>
            <a:endParaRPr lang="en-US" sz="2000" b="1" dirty="0">
              <a:solidFill>
                <a:srgbClr val="0070C0"/>
              </a:solidFill>
            </a:endParaRPr>
          </a:p>
          <a:p>
            <a:pPr marL="0" indent="0">
              <a:buNone/>
            </a:pPr>
            <a:r>
              <a:rPr lang="en-US" sz="2000" b="1" dirty="0"/>
              <a:t>International Institute of Connecticut</a:t>
            </a:r>
            <a:br>
              <a:rPr lang="en-US" sz="2000" b="1" dirty="0"/>
            </a:br>
            <a:r>
              <a:rPr lang="en-US" sz="2000" b="1" dirty="0">
                <a:solidFill>
                  <a:srgbClr val="0070C0"/>
                </a:solidFill>
              </a:rPr>
              <a:t>iiconn.org</a:t>
            </a:r>
          </a:p>
          <a:p>
            <a:pPr marL="0" indent="0">
              <a:buNone/>
            </a:pPr>
            <a:endParaRPr lang="en-US" sz="2000" b="1" dirty="0">
              <a:solidFill>
                <a:srgbClr val="0070C0"/>
              </a:solidFill>
            </a:endParaRPr>
          </a:p>
          <a:p>
            <a:pPr marL="0" indent="0">
              <a:buNone/>
            </a:pPr>
            <a:r>
              <a:rPr lang="en-US" sz="2000" b="1" dirty="0"/>
              <a:t>UCONN School of Law</a:t>
            </a:r>
          </a:p>
          <a:p>
            <a:pPr marL="0" indent="0">
              <a:buNone/>
            </a:pPr>
            <a:r>
              <a:rPr lang="en-US" sz="2000" b="1" dirty="0"/>
              <a:t>Asylum &amp; Human Rights Clinic</a:t>
            </a:r>
          </a:p>
          <a:p>
            <a:pPr marL="0" indent="0">
              <a:buNone/>
            </a:pPr>
            <a:r>
              <a:rPr lang="en-US" sz="2000" b="1" dirty="0">
                <a:solidFill>
                  <a:srgbClr val="0070C0"/>
                </a:solidFill>
              </a:rPr>
              <a:t>law.uconn.edu</a:t>
            </a:r>
          </a:p>
          <a:p>
            <a:pPr marL="0" indent="0">
              <a:buNone/>
            </a:pPr>
            <a:r>
              <a:rPr lang="en-US" sz="2000" b="1" dirty="0"/>
              <a:t>Click ‘academics’ then ‘clinics’</a:t>
            </a:r>
          </a:p>
          <a:p>
            <a:pPr marL="0" indent="0">
              <a:buNone/>
            </a:pPr>
            <a:endParaRPr lang="en-US" sz="2000" dirty="0">
              <a:solidFill>
                <a:srgbClr val="0070C0"/>
              </a:solidFill>
            </a:endParaRPr>
          </a:p>
          <a:p>
            <a:pPr marL="0" indent="0">
              <a:buNone/>
            </a:pPr>
            <a:endParaRPr lang="en-US" sz="2000" u="sng" dirty="0">
              <a:solidFill>
                <a:srgbClr val="00B0F0"/>
              </a:solidFill>
            </a:endParaRPr>
          </a:p>
        </p:txBody>
      </p:sp>
      <p:sp>
        <p:nvSpPr>
          <p:cNvPr id="5" name="Content Placeholder 2"/>
          <p:cNvSpPr txBox="1">
            <a:spLocks/>
          </p:cNvSpPr>
          <p:nvPr/>
        </p:nvSpPr>
        <p:spPr>
          <a:xfrm>
            <a:off x="4876800" y="1600218"/>
            <a:ext cx="3962400" cy="4525963"/>
          </a:xfrm>
          <a:prstGeom prst="rect">
            <a:avLst/>
          </a:prstGeom>
        </p:spPr>
        <p:txBody>
          <a:bodyPr vert="horz" lIns="91248" tIns="45625" rIns="91248" bIns="45625"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Esperanza Center for </a:t>
            </a:r>
            <a:br>
              <a:rPr lang="en-US" sz="2000" b="1" dirty="0"/>
            </a:br>
            <a:r>
              <a:rPr lang="en-US" sz="2000" b="1" dirty="0"/>
              <a:t>Law and Advocacy </a:t>
            </a:r>
            <a:endParaRPr lang="en-US" sz="2000" b="1" dirty="0">
              <a:solidFill>
                <a:srgbClr val="00B0F0"/>
              </a:solidFill>
            </a:endParaRPr>
          </a:p>
          <a:p>
            <a:pPr marL="0" indent="0">
              <a:buNone/>
            </a:pPr>
            <a:r>
              <a:rPr lang="en-US" sz="2000" b="1" dirty="0">
                <a:solidFill>
                  <a:srgbClr val="0070C0"/>
                </a:solidFill>
              </a:rPr>
              <a:t>facebook.com/esperanzalaw</a:t>
            </a:r>
          </a:p>
          <a:p>
            <a:pPr marL="0" indent="0">
              <a:buNone/>
            </a:pPr>
            <a:endParaRPr lang="en-US" sz="2000" b="1" dirty="0">
              <a:solidFill>
                <a:srgbClr val="0070C0"/>
              </a:solidFill>
            </a:endParaRPr>
          </a:p>
          <a:p>
            <a:pPr marL="0" indent="0">
              <a:buNone/>
            </a:pPr>
            <a:r>
              <a:rPr lang="en-US" sz="2000" b="1" dirty="0"/>
              <a:t>Connecticut Legal Services </a:t>
            </a:r>
          </a:p>
          <a:p>
            <a:pPr marL="0" indent="0">
              <a:buNone/>
            </a:pPr>
            <a:r>
              <a:rPr lang="en-US" sz="2000" b="1" dirty="0">
                <a:solidFill>
                  <a:srgbClr val="0070C0"/>
                </a:solidFill>
              </a:rPr>
              <a:t>connlegalservices.org</a:t>
            </a:r>
          </a:p>
          <a:p>
            <a:pPr marL="0" indent="0">
              <a:buNone/>
            </a:pPr>
            <a:endParaRPr lang="en-US" sz="2000" b="1" dirty="0">
              <a:solidFill>
                <a:srgbClr val="0070C0"/>
              </a:solidFill>
            </a:endParaRPr>
          </a:p>
          <a:p>
            <a:pPr marL="0" indent="0">
              <a:buNone/>
            </a:pPr>
            <a:r>
              <a:rPr lang="en-US" sz="2000" b="1" dirty="0"/>
              <a:t>New Haven Legal Assistance </a:t>
            </a:r>
          </a:p>
          <a:p>
            <a:pPr marL="0" indent="0">
              <a:buNone/>
            </a:pPr>
            <a:r>
              <a:rPr lang="en-US" sz="2000" b="1" dirty="0">
                <a:solidFill>
                  <a:srgbClr val="0070C0"/>
                </a:solidFill>
              </a:rPr>
              <a:t>nhlegal.org</a:t>
            </a:r>
          </a:p>
          <a:p>
            <a:pPr marL="0" indent="0">
              <a:buNone/>
            </a:pPr>
            <a:endParaRPr lang="en-US" sz="2000" u="sng" dirty="0">
              <a:solidFill>
                <a:srgbClr val="00B0F0"/>
              </a:solidFill>
            </a:endParaRPr>
          </a:p>
        </p:txBody>
      </p:sp>
      <p:sp>
        <p:nvSpPr>
          <p:cNvPr id="6" name="TextBox 5"/>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863899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Connecticut-Specific Resources</a:t>
            </a:r>
            <a:endParaRPr lang="en-US" sz="3200" b="1" dirty="0"/>
          </a:p>
        </p:txBody>
      </p:sp>
      <p:sp>
        <p:nvSpPr>
          <p:cNvPr id="3" name="Content Placeholder 2"/>
          <p:cNvSpPr>
            <a:spLocks noGrp="1"/>
          </p:cNvSpPr>
          <p:nvPr>
            <p:ph idx="1"/>
          </p:nvPr>
        </p:nvSpPr>
        <p:spPr>
          <a:xfrm>
            <a:off x="457200" y="1600218"/>
            <a:ext cx="3962400" cy="4525963"/>
          </a:xfrm>
        </p:spPr>
        <p:txBody>
          <a:bodyPr>
            <a:normAutofit/>
          </a:bodyPr>
          <a:lstStyle/>
          <a:p>
            <a:pPr marL="0" indent="0">
              <a:buNone/>
            </a:pPr>
            <a:r>
              <a:rPr lang="en-US" sz="2000" b="1" dirty="0"/>
              <a:t>Integrated Refugee &amp; Immigration Services </a:t>
            </a:r>
            <a:r>
              <a:rPr lang="en-US" sz="2000" b="1" dirty="0">
                <a:solidFill>
                  <a:srgbClr val="0070C0"/>
                </a:solidFill>
              </a:rPr>
              <a:t/>
            </a:r>
            <a:br>
              <a:rPr lang="en-US" sz="2000" b="1" dirty="0">
                <a:solidFill>
                  <a:srgbClr val="0070C0"/>
                </a:solidFill>
              </a:rPr>
            </a:br>
            <a:r>
              <a:rPr lang="en-US" sz="2000" b="1" dirty="0">
                <a:solidFill>
                  <a:srgbClr val="0070C0"/>
                </a:solidFill>
              </a:rPr>
              <a:t>irisct.org </a:t>
            </a:r>
          </a:p>
          <a:p>
            <a:pPr marL="0" indent="0">
              <a:buNone/>
            </a:pPr>
            <a:endParaRPr lang="en-US" sz="2000" b="1" dirty="0">
              <a:solidFill>
                <a:srgbClr val="0070C0"/>
              </a:solidFill>
            </a:endParaRPr>
          </a:p>
          <a:p>
            <a:pPr marL="0" indent="0">
              <a:buNone/>
            </a:pPr>
            <a:r>
              <a:rPr lang="en-US" sz="2000" b="1" dirty="0"/>
              <a:t>Spanish Community of Wallingford </a:t>
            </a:r>
            <a:br>
              <a:rPr lang="en-US" sz="2000" b="1" dirty="0"/>
            </a:br>
            <a:r>
              <a:rPr lang="en-US" sz="2000" b="1" dirty="0">
                <a:solidFill>
                  <a:srgbClr val="0070C0"/>
                </a:solidFill>
              </a:rPr>
              <a:t>scowinc.org</a:t>
            </a:r>
          </a:p>
          <a:p>
            <a:pPr marL="0" indent="0">
              <a:buNone/>
            </a:pPr>
            <a:endParaRPr lang="en-US" sz="2000" b="1" dirty="0">
              <a:solidFill>
                <a:srgbClr val="0070C0"/>
              </a:solidFill>
            </a:endParaRPr>
          </a:p>
          <a:p>
            <a:pPr marL="0" indent="0">
              <a:buNone/>
            </a:pPr>
            <a:r>
              <a:rPr lang="en-US" sz="2000" b="1" dirty="0"/>
              <a:t>Unidad Latina en </a:t>
            </a:r>
            <a:r>
              <a:rPr lang="es-CO" sz="2000" b="1" dirty="0"/>
              <a:t>Acción</a:t>
            </a:r>
          </a:p>
          <a:p>
            <a:pPr marL="0" indent="0">
              <a:buNone/>
            </a:pPr>
            <a:r>
              <a:rPr lang="en-US" sz="2000" b="1" dirty="0">
                <a:solidFill>
                  <a:srgbClr val="0070C0"/>
                </a:solidFill>
              </a:rPr>
              <a:t>ulanewhaven.org</a:t>
            </a:r>
            <a:endParaRPr lang="en-US" sz="2000" dirty="0">
              <a:solidFill>
                <a:srgbClr val="0070C0"/>
              </a:solidFill>
            </a:endParaRPr>
          </a:p>
          <a:p>
            <a:pPr marL="0" indent="0">
              <a:buNone/>
            </a:pPr>
            <a:endParaRPr lang="en-US" sz="2000" u="sng" dirty="0">
              <a:solidFill>
                <a:srgbClr val="00B0F0"/>
              </a:solidFill>
            </a:endParaRPr>
          </a:p>
        </p:txBody>
      </p:sp>
      <p:sp>
        <p:nvSpPr>
          <p:cNvPr id="5" name="Content Placeholder 2"/>
          <p:cNvSpPr txBox="1">
            <a:spLocks/>
          </p:cNvSpPr>
          <p:nvPr/>
        </p:nvSpPr>
        <p:spPr>
          <a:xfrm>
            <a:off x="4876800" y="1600218"/>
            <a:ext cx="3962400" cy="4525963"/>
          </a:xfrm>
          <a:prstGeom prst="rect">
            <a:avLst/>
          </a:prstGeom>
        </p:spPr>
        <p:txBody>
          <a:bodyPr vert="horz" lIns="91248" tIns="45625" rIns="91248" bIns="45625"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New Haven Trauma Coalition | Clifford Beers Clinic</a:t>
            </a:r>
          </a:p>
          <a:p>
            <a:pPr marL="0" indent="0">
              <a:buNone/>
            </a:pPr>
            <a:r>
              <a:rPr lang="en-US" sz="2000" b="1" dirty="0">
                <a:solidFill>
                  <a:srgbClr val="0070C0"/>
                </a:solidFill>
              </a:rPr>
              <a:t>cliffordbeers.org/new-haven-trauma-coalition-2/</a:t>
            </a:r>
          </a:p>
          <a:p>
            <a:pPr marL="0" indent="0">
              <a:buNone/>
            </a:pPr>
            <a:endParaRPr lang="en-US" sz="2000" b="1" dirty="0">
              <a:solidFill>
                <a:srgbClr val="0070C0"/>
              </a:solidFill>
            </a:endParaRPr>
          </a:p>
          <a:p>
            <a:pPr marL="0" indent="0">
              <a:buNone/>
            </a:pPr>
            <a:r>
              <a:rPr lang="en-US" sz="2000" b="1" dirty="0"/>
              <a:t>CT Students for a Dream</a:t>
            </a:r>
          </a:p>
          <a:p>
            <a:pPr marL="0" indent="0">
              <a:buNone/>
            </a:pPr>
            <a:r>
              <a:rPr lang="en-US" sz="2000" b="1" dirty="0">
                <a:solidFill>
                  <a:srgbClr val="0070C0"/>
                </a:solidFill>
              </a:rPr>
              <a:t>ct4adream.org</a:t>
            </a:r>
          </a:p>
          <a:p>
            <a:pPr marL="0" indent="0">
              <a:buNone/>
            </a:pPr>
            <a:endParaRPr lang="en-US" sz="2000" b="1" dirty="0">
              <a:solidFill>
                <a:srgbClr val="0070C0"/>
              </a:solidFill>
            </a:endParaRPr>
          </a:p>
          <a:p>
            <a:pPr marL="0" indent="0">
              <a:buNone/>
            </a:pPr>
            <a:r>
              <a:rPr lang="en-US" sz="2000" b="1" dirty="0"/>
              <a:t>The Community Foundation of Greater New Haven </a:t>
            </a:r>
          </a:p>
          <a:p>
            <a:pPr marL="0" indent="0">
              <a:buNone/>
            </a:pPr>
            <a:r>
              <a:rPr lang="en-US" sz="2000" b="1" dirty="0">
                <a:solidFill>
                  <a:srgbClr val="0070C0"/>
                </a:solidFill>
              </a:rPr>
              <a:t>cfgnh.org</a:t>
            </a:r>
            <a:endParaRPr lang="en-US" sz="2000" u="sng" dirty="0">
              <a:solidFill>
                <a:srgbClr val="00B0F0"/>
              </a:solidFill>
            </a:endParaRPr>
          </a:p>
        </p:txBody>
      </p:sp>
      <p:sp>
        <p:nvSpPr>
          <p:cNvPr id="6" name="TextBox 5"/>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700350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National Resources</a:t>
            </a:r>
            <a:endParaRPr lang="en-US" sz="3200" b="1" dirty="0"/>
          </a:p>
        </p:txBody>
      </p:sp>
      <p:sp>
        <p:nvSpPr>
          <p:cNvPr id="3" name="Content Placeholder 2"/>
          <p:cNvSpPr>
            <a:spLocks noGrp="1"/>
          </p:cNvSpPr>
          <p:nvPr>
            <p:ph idx="1"/>
          </p:nvPr>
        </p:nvSpPr>
        <p:spPr>
          <a:xfrm>
            <a:off x="304800" y="1600218"/>
            <a:ext cx="8534400" cy="4525963"/>
          </a:xfrm>
        </p:spPr>
        <p:txBody>
          <a:bodyPr>
            <a:noAutofit/>
          </a:bodyPr>
          <a:lstStyle/>
          <a:p>
            <a:pPr marL="0" indent="0">
              <a:buNone/>
            </a:pPr>
            <a:r>
              <a:rPr lang="en-US" sz="2000" b="1" dirty="0"/>
              <a:t>Immigrant Legal Resource Center</a:t>
            </a:r>
          </a:p>
          <a:p>
            <a:pPr marL="0" indent="0">
              <a:buNone/>
            </a:pPr>
            <a:r>
              <a:rPr lang="en-US" sz="2000" b="1" dirty="0">
                <a:solidFill>
                  <a:srgbClr val="0070C0"/>
                </a:solidFill>
              </a:rPr>
              <a:t>ilrc.org </a:t>
            </a:r>
            <a:r>
              <a:rPr lang="en-US" sz="2000" dirty="0"/>
              <a:t> </a:t>
            </a:r>
            <a:r>
              <a:rPr lang="en-US" sz="2000" b="1" dirty="0"/>
              <a:t>and click ‘info on immigration law’ then ‘remedies . .’</a:t>
            </a:r>
          </a:p>
          <a:p>
            <a:pPr marL="0" indent="0">
              <a:buNone/>
            </a:pPr>
            <a:r>
              <a:rPr lang="en-US" sz="2000" b="1" dirty="0">
                <a:solidFill>
                  <a:srgbClr val="0070C0"/>
                </a:solidFill>
              </a:rPr>
              <a:t>ilrc.org/resources/unaccompanied-immigrant-children-resources</a:t>
            </a:r>
          </a:p>
          <a:p>
            <a:pPr marL="0" indent="0">
              <a:buNone/>
            </a:pPr>
            <a:endParaRPr lang="en-US" sz="2000" dirty="0"/>
          </a:p>
          <a:p>
            <a:pPr marL="0" indent="0">
              <a:buNone/>
            </a:pPr>
            <a:r>
              <a:rPr lang="en-US" sz="2000" b="1" dirty="0"/>
              <a:t>U.S. Committee for Refugees and Immigrants</a:t>
            </a:r>
          </a:p>
          <a:p>
            <a:pPr marL="0" indent="0">
              <a:buNone/>
            </a:pPr>
            <a:r>
              <a:rPr lang="en-US" sz="2000" b="1" dirty="0">
                <a:solidFill>
                  <a:srgbClr val="0070C0"/>
                </a:solidFill>
              </a:rPr>
              <a:t>refugees.org/resources/for-lawyers/special-immigrant-juvenile-status</a:t>
            </a:r>
            <a:endParaRPr lang="en-US" sz="2000" dirty="0"/>
          </a:p>
          <a:p>
            <a:pPr marL="0" indent="0">
              <a:buNone/>
            </a:pPr>
            <a:endParaRPr lang="en-US" sz="2000" dirty="0"/>
          </a:p>
          <a:p>
            <a:pPr marL="0" indent="0">
              <a:buNone/>
            </a:pPr>
            <a:r>
              <a:rPr lang="en-US" sz="2000" b="1" dirty="0"/>
              <a:t>ATLAS DIY</a:t>
            </a:r>
            <a:br>
              <a:rPr lang="en-US" sz="2000" b="1" dirty="0"/>
            </a:br>
            <a:r>
              <a:rPr lang="en-US" sz="2000" b="1" dirty="0">
                <a:solidFill>
                  <a:srgbClr val="0070C0"/>
                </a:solidFill>
              </a:rPr>
              <a:t>findingatlas.wordpress.com</a:t>
            </a:r>
          </a:p>
          <a:p>
            <a:pPr marL="0" indent="0">
              <a:buNone/>
            </a:pPr>
            <a:endParaRPr lang="en-US" sz="2000" b="1" dirty="0"/>
          </a:p>
          <a:p>
            <a:pPr marL="0" indent="0">
              <a:buNone/>
            </a:pPr>
            <a:r>
              <a:rPr lang="en-US" sz="2000" b="1" dirty="0"/>
              <a:t>U.S. Committee for Refugees and Immigrants </a:t>
            </a:r>
            <a:r>
              <a:rPr lang="en-US" sz="2000" b="1" dirty="0">
                <a:solidFill>
                  <a:srgbClr val="0070C0"/>
                </a:solidFill>
              </a:rPr>
              <a:t>refugees.org/resources/for-lawyers</a:t>
            </a:r>
          </a:p>
          <a:p>
            <a:pPr marL="0" indent="0">
              <a:buNone/>
            </a:pPr>
            <a:endParaRPr lang="en-US" sz="2000" u="sng" dirty="0">
              <a:solidFill>
                <a:srgbClr val="00B0F0"/>
              </a:solidFill>
            </a:endParaRPr>
          </a:p>
          <a:p>
            <a:pPr marL="0" indent="0">
              <a:buNone/>
            </a:pPr>
            <a:endParaRPr lang="en-US" sz="2000" u="sng" dirty="0">
              <a:solidFill>
                <a:srgbClr val="00B0F0"/>
              </a:solidFill>
            </a:endParaRPr>
          </a:p>
        </p:txBody>
      </p:sp>
      <p:sp>
        <p:nvSpPr>
          <p:cNvPr id="5" name="TextBox 4"/>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6027647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National </a:t>
            </a:r>
            <a:r>
              <a:rPr lang="en-US" sz="3200" b="1" dirty="0" smtClean="0"/>
              <a:t>Resources</a:t>
            </a:r>
            <a:endParaRPr lang="en-US" sz="3200" b="1" dirty="0"/>
          </a:p>
        </p:txBody>
      </p:sp>
      <p:sp>
        <p:nvSpPr>
          <p:cNvPr id="3" name="Content Placeholder 2"/>
          <p:cNvSpPr>
            <a:spLocks noGrp="1"/>
          </p:cNvSpPr>
          <p:nvPr>
            <p:ph idx="1"/>
          </p:nvPr>
        </p:nvSpPr>
        <p:spPr>
          <a:xfrm>
            <a:off x="609600" y="1752600"/>
            <a:ext cx="7848600" cy="3733800"/>
          </a:xfrm>
        </p:spPr>
        <p:txBody>
          <a:bodyPr>
            <a:normAutofit/>
          </a:bodyPr>
          <a:lstStyle/>
          <a:p>
            <a:pPr marL="0" indent="0">
              <a:buNone/>
            </a:pPr>
            <a:r>
              <a:rPr lang="en-US" sz="2400" b="1" dirty="0" smtClean="0"/>
              <a:t>Immigration Advocates Network </a:t>
            </a:r>
            <a:endParaRPr lang="en-US" sz="2400" b="1" dirty="0"/>
          </a:p>
          <a:p>
            <a:pPr marL="0" indent="0">
              <a:buNone/>
            </a:pPr>
            <a:r>
              <a:rPr lang="en-US" sz="2000" b="1" dirty="0">
                <a:solidFill>
                  <a:schemeClr val="accent1"/>
                </a:solidFill>
              </a:rPr>
              <a:t>https://www.immigrationadvocates.org/probono/volunteer/</a:t>
            </a:r>
          </a:p>
          <a:p>
            <a:pPr marL="0" indent="0">
              <a:buNone/>
            </a:pPr>
            <a:r>
              <a:rPr lang="en-US" sz="2000" dirty="0" smtClean="0"/>
              <a:t> </a:t>
            </a:r>
            <a:endParaRPr lang="en-US" sz="2000" u="sng" dirty="0">
              <a:solidFill>
                <a:srgbClr val="00B0F0"/>
              </a:solidFill>
            </a:endParaRPr>
          </a:p>
          <a:p>
            <a:pPr marL="0" indent="0">
              <a:buNone/>
            </a:pPr>
            <a:endParaRPr lang="en-US" sz="2000" u="sng" dirty="0">
              <a:solidFill>
                <a:srgbClr val="00B0F0"/>
              </a:solidFill>
            </a:endParaRPr>
          </a:p>
        </p:txBody>
      </p:sp>
      <p:sp>
        <p:nvSpPr>
          <p:cNvPr id="5" name="TextBox 4"/>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233136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981200"/>
            <a:ext cx="6553200" cy="2971800"/>
          </a:xfrm>
        </p:spPr>
        <p:txBody>
          <a:bodyPr>
            <a:normAutofit/>
          </a:bodyPr>
          <a:lstStyle/>
          <a:p>
            <a:pPr marL="0" indent="0">
              <a:buNone/>
              <a:tabLst>
                <a:tab pos="293417" algn="l"/>
              </a:tabLst>
            </a:pPr>
            <a:r>
              <a:rPr lang="en-US" b="1" spc="-4" dirty="0">
                <a:solidFill>
                  <a:schemeClr val="tx2"/>
                </a:solidFill>
              </a:rPr>
              <a:t>Part I. </a:t>
            </a:r>
          </a:p>
          <a:p>
            <a:pPr marL="0" indent="0">
              <a:buNone/>
              <a:tabLst>
                <a:tab pos="293417" algn="l"/>
              </a:tabLst>
            </a:pPr>
            <a:r>
              <a:rPr lang="en-US" b="1" spc="-4" dirty="0"/>
              <a:t>E</a:t>
            </a:r>
            <a:r>
              <a:rPr lang="en-US" b="1" spc="-4" dirty="0" smtClean="0"/>
              <a:t>xperience </a:t>
            </a:r>
            <a:r>
              <a:rPr lang="en-US" b="1" spc="-4" dirty="0"/>
              <a:t>of unaccompanied </a:t>
            </a:r>
            <a:endParaRPr lang="en-US" b="1" spc="-4" dirty="0" smtClean="0"/>
          </a:p>
          <a:p>
            <a:pPr marL="0" indent="0">
              <a:buNone/>
              <a:tabLst>
                <a:tab pos="293417" algn="l"/>
              </a:tabLst>
            </a:pPr>
            <a:r>
              <a:rPr lang="en-US" b="1" spc="-4" dirty="0" smtClean="0"/>
              <a:t>immigrant children</a:t>
            </a:r>
          </a:p>
          <a:p>
            <a:pPr marL="0" indent="0" algn="ctr">
              <a:buNone/>
              <a:tabLst>
                <a:tab pos="293417" algn="l"/>
              </a:tabLst>
            </a:pPr>
            <a:endParaRPr lang="en-US" b="1" spc="-4" dirty="0"/>
          </a:p>
        </p:txBody>
      </p:sp>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4473066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6600" y="990600"/>
            <a:ext cx="2743200" cy="1371600"/>
          </a:xfrm>
        </p:spPr>
      </p:pic>
      <p:sp>
        <p:nvSpPr>
          <p:cNvPr id="5" name="TextBox 4"/>
          <p:cNvSpPr txBox="1"/>
          <p:nvPr/>
        </p:nvSpPr>
        <p:spPr>
          <a:xfrm>
            <a:off x="1295400" y="3102068"/>
            <a:ext cx="6248400" cy="2308132"/>
          </a:xfrm>
          <a:prstGeom prst="rect">
            <a:avLst/>
          </a:prstGeom>
          <a:noFill/>
        </p:spPr>
        <p:txBody>
          <a:bodyPr wrap="square" lIns="91248" tIns="45625" rIns="91248" bIns="45625" rtlCol="0">
            <a:spAutoFit/>
          </a:bodyPr>
          <a:lstStyle/>
          <a:p>
            <a:pPr algn="ctr"/>
            <a:r>
              <a:rPr lang="en-US" sz="2400" b="1" dirty="0">
                <a:latin typeface="Arial" panose="020B0604020202020204" pitchFamily="34" charset="0"/>
                <a:cs typeface="Arial" panose="020B0604020202020204" pitchFamily="34" charset="0"/>
              </a:rPr>
              <a:t>Attorney Edwin D. Colón </a:t>
            </a:r>
            <a:endParaRPr lang="en-US" sz="2400" b="1" dirty="0" smtClean="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ecolon@kidscounsel.org</a:t>
            </a:r>
            <a:endParaRPr lang="en-US" sz="24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203-335-0719</a:t>
            </a:r>
          </a:p>
          <a:p>
            <a:pPr algn="ct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3271173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34" t="3663" r="2437" b="2699"/>
          <a:stretch/>
        </p:blipFill>
        <p:spPr bwMode="auto">
          <a:xfrm>
            <a:off x="5105400" y="3771695"/>
            <a:ext cx="3605663" cy="2476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85800" y="1524000"/>
            <a:ext cx="8305800" cy="3657600"/>
          </a:xfrm>
        </p:spPr>
        <p:txBody>
          <a:bodyPr>
            <a:normAutofit/>
          </a:bodyPr>
          <a:lstStyle/>
          <a:p>
            <a:pPr marL="0" indent="0">
              <a:buNone/>
            </a:pPr>
            <a:r>
              <a:rPr lang="en-US" sz="2400" b="1" dirty="0"/>
              <a:t>Undocumented </a:t>
            </a:r>
            <a:r>
              <a:rPr lang="en-US" sz="2400" b="1" dirty="0" smtClean="0"/>
              <a:t>Child </a:t>
            </a:r>
          </a:p>
          <a:p>
            <a:pPr marL="0" indent="0">
              <a:buNone/>
            </a:pPr>
            <a:r>
              <a:rPr lang="en-US" sz="2400" dirty="0"/>
              <a:t>F</a:t>
            </a:r>
            <a:r>
              <a:rPr lang="en-US" sz="2400" dirty="0" smtClean="0"/>
              <a:t>oreign-born </a:t>
            </a:r>
            <a:r>
              <a:rPr lang="en-US" sz="2400" dirty="0"/>
              <a:t>person </a:t>
            </a:r>
            <a:r>
              <a:rPr lang="en-US" sz="2400" dirty="0" smtClean="0"/>
              <a:t>who lacks a </a:t>
            </a:r>
            <a:r>
              <a:rPr lang="en-US" sz="2400" dirty="0"/>
              <a:t>right to be in </a:t>
            </a:r>
            <a:r>
              <a:rPr lang="en-US" sz="2400" dirty="0" smtClean="0"/>
              <a:t>the</a:t>
            </a:r>
          </a:p>
          <a:p>
            <a:pPr marL="0" indent="0">
              <a:buNone/>
            </a:pPr>
            <a:r>
              <a:rPr lang="en-US" sz="2400" dirty="0" smtClean="0"/>
              <a:t>United States</a:t>
            </a:r>
            <a:r>
              <a:rPr lang="en-US" sz="2400" dirty="0"/>
              <a:t>, having </a:t>
            </a:r>
            <a:r>
              <a:rPr lang="en-US" sz="2400" dirty="0" smtClean="0"/>
              <a:t>either entered without inspection</a:t>
            </a:r>
          </a:p>
          <a:p>
            <a:pPr marL="0" indent="0">
              <a:buNone/>
            </a:pPr>
            <a:r>
              <a:rPr lang="en-US" sz="2400" dirty="0" smtClean="0"/>
              <a:t>(and not subsequently obtained any right </a:t>
            </a:r>
            <a:r>
              <a:rPr lang="en-US" sz="2400" dirty="0"/>
              <a:t>to remain) </a:t>
            </a:r>
          </a:p>
          <a:p>
            <a:pPr marL="0" indent="0">
              <a:buNone/>
            </a:pPr>
            <a:r>
              <a:rPr lang="en-US" sz="2400" dirty="0" smtClean="0"/>
              <a:t>or </a:t>
            </a:r>
            <a:r>
              <a:rPr lang="en-US" sz="2400" dirty="0"/>
              <a:t>stayed </a:t>
            </a:r>
            <a:r>
              <a:rPr lang="en-US" sz="2400" dirty="0" smtClean="0"/>
              <a:t>beyond expiration date </a:t>
            </a:r>
            <a:r>
              <a:rPr lang="en-US" sz="2400" dirty="0"/>
              <a:t>of </a:t>
            </a:r>
            <a:r>
              <a:rPr lang="en-US" sz="2400" dirty="0" smtClean="0"/>
              <a:t>visa </a:t>
            </a:r>
            <a:r>
              <a:rPr lang="en-US" sz="2400" dirty="0"/>
              <a:t>or </a:t>
            </a:r>
            <a:r>
              <a:rPr lang="en-US" sz="2400" dirty="0" smtClean="0"/>
              <a:t>other status</a:t>
            </a:r>
            <a:r>
              <a:rPr lang="en-US" sz="2400" dirty="0"/>
              <a:t>.</a:t>
            </a:r>
          </a:p>
          <a:p>
            <a:pPr marL="0" indent="0">
              <a:buNone/>
            </a:pPr>
            <a:r>
              <a:rPr lang="en-US" sz="2800" dirty="0"/>
              <a:t/>
            </a:r>
            <a:br>
              <a:rPr lang="en-US" sz="2800" dirty="0"/>
            </a:br>
            <a:endParaRPr lang="en-US" dirty="0"/>
          </a:p>
        </p:txBody>
      </p:sp>
      <p:sp>
        <p:nvSpPr>
          <p:cNvPr id="2" name="Title 1"/>
          <p:cNvSpPr>
            <a:spLocks noGrp="1"/>
          </p:cNvSpPr>
          <p:nvPr>
            <p:ph type="title"/>
          </p:nvPr>
        </p:nvSpPr>
        <p:spPr>
          <a:xfrm>
            <a:off x="457200" y="228600"/>
            <a:ext cx="8229600" cy="914400"/>
          </a:xfrm>
        </p:spPr>
        <p:txBody>
          <a:bodyPr>
            <a:noAutofit/>
          </a:bodyPr>
          <a:lstStyle/>
          <a:p>
            <a:r>
              <a:rPr lang="en-US" sz="3200" b="1" dirty="0" smtClean="0">
                <a:solidFill>
                  <a:schemeClr val="accent1">
                    <a:lumMod val="75000"/>
                  </a:schemeClr>
                </a:solidFill>
              </a:rPr>
              <a:t>Undocumented </a:t>
            </a:r>
            <a:r>
              <a:rPr lang="en-US" sz="3200" b="1" dirty="0">
                <a:solidFill>
                  <a:schemeClr val="accent1">
                    <a:lumMod val="75000"/>
                  </a:schemeClr>
                </a:solidFill>
              </a:rPr>
              <a:t>or Refugee?</a:t>
            </a:r>
            <a:endParaRPr lang="en-US" sz="3200" dirty="0">
              <a:solidFill>
                <a:schemeClr val="accent1">
                  <a:lumMod val="75000"/>
                </a:schemeClr>
              </a:solidFill>
            </a:endParaRPr>
          </a:p>
        </p:txBody>
      </p:sp>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4158869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077200" cy="3733800"/>
          </a:xfrm>
        </p:spPr>
        <p:txBody>
          <a:bodyPr>
            <a:normAutofit/>
          </a:bodyPr>
          <a:lstStyle/>
          <a:p>
            <a:pPr marL="0" indent="0">
              <a:buNone/>
            </a:pPr>
            <a:r>
              <a:rPr lang="en-US" sz="2400" dirty="0" smtClean="0">
                <a:solidFill>
                  <a:prstClr val="black"/>
                </a:solidFill>
              </a:rPr>
              <a:t>Refugee Child </a:t>
            </a:r>
          </a:p>
          <a:p>
            <a:pPr marL="0" indent="0">
              <a:buNone/>
            </a:pPr>
            <a:endParaRPr lang="en-US" sz="1200" dirty="0" smtClean="0">
              <a:solidFill>
                <a:prstClr val="black"/>
              </a:solidFill>
            </a:endParaRPr>
          </a:p>
          <a:p>
            <a:pPr marL="0" indent="0">
              <a:buNone/>
            </a:pPr>
            <a:r>
              <a:rPr lang="en-US" sz="2400" dirty="0" smtClean="0">
                <a:solidFill>
                  <a:prstClr val="black"/>
                </a:solidFill>
              </a:rPr>
              <a:t>Refugee defined as:</a:t>
            </a:r>
            <a:endParaRPr lang="en-US" sz="2400" dirty="0">
              <a:solidFill>
                <a:prstClr val="black"/>
              </a:solidFill>
            </a:endParaRPr>
          </a:p>
          <a:p>
            <a:r>
              <a:rPr lang="en-US" sz="2400" dirty="0" smtClean="0">
                <a:solidFill>
                  <a:prstClr val="black"/>
                </a:solidFill>
              </a:rPr>
              <a:t>outside country </a:t>
            </a:r>
            <a:r>
              <a:rPr lang="en-US" sz="2400" dirty="0">
                <a:solidFill>
                  <a:prstClr val="black"/>
                </a:solidFill>
              </a:rPr>
              <a:t>of </a:t>
            </a:r>
            <a:r>
              <a:rPr lang="en-US" sz="2400" dirty="0" smtClean="0">
                <a:solidFill>
                  <a:prstClr val="black"/>
                </a:solidFill>
              </a:rPr>
              <a:t>nationality/habitual residence</a:t>
            </a:r>
            <a:endParaRPr lang="en-US" sz="2400" dirty="0">
              <a:solidFill>
                <a:prstClr val="black"/>
              </a:solidFill>
            </a:endParaRPr>
          </a:p>
          <a:p>
            <a:r>
              <a:rPr lang="en-US" sz="2400" dirty="0" smtClean="0">
                <a:solidFill>
                  <a:prstClr val="black"/>
                </a:solidFill>
              </a:rPr>
              <a:t>unable or unwilling </a:t>
            </a:r>
            <a:r>
              <a:rPr lang="en-US" sz="2400" dirty="0">
                <a:solidFill>
                  <a:prstClr val="black"/>
                </a:solidFill>
              </a:rPr>
              <a:t>to return due to </a:t>
            </a:r>
            <a:r>
              <a:rPr lang="en-US" sz="2400" dirty="0" smtClean="0">
                <a:solidFill>
                  <a:prstClr val="black"/>
                </a:solidFill>
              </a:rPr>
              <a:t>well-founded </a:t>
            </a:r>
            <a:r>
              <a:rPr lang="en-US" sz="2400" dirty="0">
                <a:solidFill>
                  <a:prstClr val="black"/>
                </a:solidFill>
              </a:rPr>
              <a:t>fear of persecution based on </a:t>
            </a:r>
            <a:r>
              <a:rPr lang="en-US" sz="2400" dirty="0" smtClean="0">
                <a:solidFill>
                  <a:prstClr val="black"/>
                </a:solidFill>
              </a:rPr>
              <a:t>race</a:t>
            </a:r>
            <a:r>
              <a:rPr lang="en-US" sz="2400" dirty="0">
                <a:solidFill>
                  <a:prstClr val="black"/>
                </a:solidFill>
              </a:rPr>
              <a:t>, religion, nationality, political opinion, or membership in </a:t>
            </a:r>
            <a:r>
              <a:rPr lang="en-US" sz="2400" dirty="0" smtClean="0">
                <a:solidFill>
                  <a:prstClr val="black"/>
                </a:solidFill>
              </a:rPr>
              <a:t>particular </a:t>
            </a:r>
            <a:r>
              <a:rPr lang="en-US" sz="2400" dirty="0">
                <a:solidFill>
                  <a:prstClr val="black"/>
                </a:solidFill>
              </a:rPr>
              <a:t>social group. </a:t>
            </a:r>
          </a:p>
          <a:p>
            <a:pPr marL="0" indent="0">
              <a:buNone/>
            </a:pPr>
            <a:r>
              <a:rPr lang="en-US" sz="1600" dirty="0"/>
              <a:t/>
            </a:r>
            <a:br>
              <a:rPr lang="en-US" sz="1600" dirty="0"/>
            </a:br>
            <a:r>
              <a:rPr lang="en-US" sz="1600" dirty="0">
                <a:solidFill>
                  <a:prstClr val="black"/>
                </a:solidFill>
              </a:rPr>
              <a:t>Article 1(A)(2) of 1951 Convention relating to status </a:t>
            </a:r>
            <a:r>
              <a:rPr lang="en-US" sz="1600" dirty="0" smtClean="0">
                <a:solidFill>
                  <a:prstClr val="black"/>
                </a:solidFill>
              </a:rPr>
              <a:t>of </a:t>
            </a:r>
            <a:r>
              <a:rPr lang="en-US" sz="1600" dirty="0">
                <a:solidFill>
                  <a:prstClr val="black"/>
                </a:solidFill>
              </a:rPr>
              <a:t>refugees</a:t>
            </a:r>
            <a:endParaRPr lang="en-US" sz="1600" dirty="0"/>
          </a:p>
        </p:txBody>
      </p:sp>
      <p:sp>
        <p:nvSpPr>
          <p:cNvPr id="2" name="Title 1"/>
          <p:cNvSpPr>
            <a:spLocks noGrp="1"/>
          </p:cNvSpPr>
          <p:nvPr>
            <p:ph type="title"/>
          </p:nvPr>
        </p:nvSpPr>
        <p:spPr>
          <a:xfrm>
            <a:off x="457200" y="304800"/>
            <a:ext cx="8229600" cy="1143000"/>
          </a:xfrm>
        </p:spPr>
        <p:txBody>
          <a:bodyPr>
            <a:noAutofit/>
          </a:bodyPr>
          <a:lstStyle/>
          <a:p>
            <a:r>
              <a:rPr lang="en-US" sz="3200" b="1" dirty="0" smtClean="0">
                <a:solidFill>
                  <a:schemeClr val="accent1">
                    <a:lumMod val="75000"/>
                  </a:schemeClr>
                </a:solidFill>
              </a:rPr>
              <a:t>Undocumented </a:t>
            </a:r>
            <a:r>
              <a:rPr lang="en-US" sz="3200" b="1" dirty="0">
                <a:solidFill>
                  <a:schemeClr val="accent1">
                    <a:lumMod val="75000"/>
                  </a:schemeClr>
                </a:solidFill>
              </a:rPr>
              <a:t>or Refugee?</a:t>
            </a:r>
            <a:endParaRPr lang="en-US" sz="3200" dirty="0">
              <a:solidFill>
                <a:schemeClr val="accent1">
                  <a:lumMod val="75000"/>
                </a:schemeClr>
              </a:solidFill>
            </a:endParaRPr>
          </a:p>
        </p:txBody>
      </p:sp>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665014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848600" cy="3429000"/>
          </a:xfrm>
        </p:spPr>
        <p:txBody>
          <a:bodyPr>
            <a:normAutofit/>
          </a:bodyPr>
          <a:lstStyle/>
          <a:p>
            <a:pPr marL="0" indent="0">
              <a:buNone/>
            </a:pPr>
            <a:r>
              <a:rPr lang="en-US" sz="2400" dirty="0" smtClean="0">
                <a:solidFill>
                  <a:prstClr val="black"/>
                </a:solidFill>
              </a:rPr>
              <a:t>UAC defined as:</a:t>
            </a:r>
          </a:p>
          <a:p>
            <a:r>
              <a:rPr lang="en-US" sz="2400" dirty="0" smtClean="0">
                <a:solidFill>
                  <a:prstClr val="black"/>
                </a:solidFill>
              </a:rPr>
              <a:t>No </a:t>
            </a:r>
            <a:r>
              <a:rPr lang="en-US" sz="2400" dirty="0">
                <a:solidFill>
                  <a:prstClr val="black"/>
                </a:solidFill>
              </a:rPr>
              <a:t>lawful immigration status in the </a:t>
            </a:r>
            <a:r>
              <a:rPr lang="en-US" sz="2400" dirty="0" smtClean="0">
                <a:solidFill>
                  <a:prstClr val="black"/>
                </a:solidFill>
              </a:rPr>
              <a:t>U.S. </a:t>
            </a:r>
            <a:r>
              <a:rPr lang="en-US" sz="2400" b="1" dirty="0" smtClean="0">
                <a:solidFill>
                  <a:prstClr val="black"/>
                </a:solidFill>
              </a:rPr>
              <a:t>and</a:t>
            </a:r>
            <a:endParaRPr lang="en-US" sz="2400" b="1" dirty="0">
              <a:solidFill>
                <a:prstClr val="black"/>
              </a:solidFill>
            </a:endParaRPr>
          </a:p>
          <a:p>
            <a:r>
              <a:rPr lang="en-US" sz="2400" dirty="0" smtClean="0">
                <a:solidFill>
                  <a:prstClr val="black"/>
                </a:solidFill>
              </a:rPr>
              <a:t>Has </a:t>
            </a:r>
            <a:r>
              <a:rPr lang="en-US" sz="2400" dirty="0">
                <a:solidFill>
                  <a:prstClr val="black"/>
                </a:solidFill>
              </a:rPr>
              <a:t>not attained 18 years of </a:t>
            </a:r>
            <a:r>
              <a:rPr lang="en-US" sz="2400" dirty="0" smtClean="0">
                <a:solidFill>
                  <a:prstClr val="black"/>
                </a:solidFill>
              </a:rPr>
              <a:t>age </a:t>
            </a:r>
            <a:r>
              <a:rPr lang="en-US" sz="2400" b="1" dirty="0" smtClean="0">
                <a:solidFill>
                  <a:prstClr val="black"/>
                </a:solidFill>
              </a:rPr>
              <a:t>and</a:t>
            </a:r>
          </a:p>
          <a:p>
            <a:r>
              <a:rPr lang="en-US" sz="2400" dirty="0" smtClean="0">
                <a:solidFill>
                  <a:prstClr val="black"/>
                </a:solidFill>
              </a:rPr>
              <a:t>No </a:t>
            </a:r>
            <a:r>
              <a:rPr lang="en-US" sz="2400" dirty="0">
                <a:solidFill>
                  <a:prstClr val="black"/>
                </a:solidFill>
              </a:rPr>
              <a:t>parent or legal guardian in the </a:t>
            </a:r>
            <a:r>
              <a:rPr lang="en-US" sz="2400" dirty="0" smtClean="0">
                <a:solidFill>
                  <a:prstClr val="black"/>
                </a:solidFill>
              </a:rPr>
              <a:t>U.S. </a:t>
            </a:r>
            <a:r>
              <a:rPr lang="en-US" sz="2400" b="1" dirty="0" smtClean="0">
                <a:solidFill>
                  <a:prstClr val="black"/>
                </a:solidFill>
              </a:rPr>
              <a:t>or</a:t>
            </a:r>
            <a:r>
              <a:rPr lang="en-US" sz="2400" dirty="0" smtClean="0">
                <a:solidFill>
                  <a:prstClr val="black"/>
                </a:solidFill>
              </a:rPr>
              <a:t/>
            </a:r>
            <a:br>
              <a:rPr lang="en-US" sz="2400" dirty="0" smtClean="0">
                <a:solidFill>
                  <a:prstClr val="black"/>
                </a:solidFill>
              </a:rPr>
            </a:br>
            <a:r>
              <a:rPr lang="en-US" sz="2400" dirty="0" smtClean="0">
                <a:solidFill>
                  <a:prstClr val="black"/>
                </a:solidFill>
              </a:rPr>
              <a:t>no </a:t>
            </a:r>
            <a:r>
              <a:rPr lang="en-US" sz="2400" dirty="0">
                <a:solidFill>
                  <a:prstClr val="black"/>
                </a:solidFill>
              </a:rPr>
              <a:t>parent of legal guardian in </a:t>
            </a:r>
            <a:r>
              <a:rPr lang="en-US" sz="2400" dirty="0" smtClean="0">
                <a:solidFill>
                  <a:prstClr val="black"/>
                </a:solidFill>
              </a:rPr>
              <a:t>the U.S. available </a:t>
            </a:r>
            <a:br>
              <a:rPr lang="en-US" sz="2400" dirty="0" smtClean="0">
                <a:solidFill>
                  <a:prstClr val="black"/>
                </a:solidFill>
              </a:rPr>
            </a:br>
            <a:r>
              <a:rPr lang="en-US" sz="2400" dirty="0" smtClean="0">
                <a:solidFill>
                  <a:prstClr val="black"/>
                </a:solidFill>
              </a:rPr>
              <a:t>to </a:t>
            </a:r>
            <a:r>
              <a:rPr lang="en-US" sz="2400" dirty="0">
                <a:solidFill>
                  <a:prstClr val="black"/>
                </a:solidFill>
              </a:rPr>
              <a:t>provide care and physical </a:t>
            </a:r>
            <a:r>
              <a:rPr lang="en-US" sz="2400" dirty="0" smtClean="0">
                <a:solidFill>
                  <a:prstClr val="black"/>
                </a:solidFill>
              </a:rPr>
              <a:t>custody</a:t>
            </a:r>
            <a:br>
              <a:rPr lang="en-US" sz="2400" dirty="0" smtClean="0">
                <a:solidFill>
                  <a:prstClr val="black"/>
                </a:solidFill>
              </a:rPr>
            </a:br>
            <a:r>
              <a:rPr lang="en-US" sz="2400" dirty="0" smtClean="0">
                <a:solidFill>
                  <a:prstClr val="black"/>
                </a:solidFill>
              </a:rPr>
              <a:t/>
            </a:r>
            <a:br>
              <a:rPr lang="en-US" sz="2400" dirty="0" smtClean="0">
                <a:solidFill>
                  <a:prstClr val="black"/>
                </a:solidFill>
              </a:rPr>
            </a:br>
            <a:r>
              <a:rPr lang="en-US" sz="1600" u="sng" dirty="0" smtClean="0">
                <a:solidFill>
                  <a:prstClr val="black"/>
                </a:solidFill>
              </a:rPr>
              <a:t>See</a:t>
            </a:r>
            <a:r>
              <a:rPr lang="en-US" sz="1600" dirty="0" smtClean="0">
                <a:solidFill>
                  <a:prstClr val="black"/>
                </a:solidFill>
              </a:rPr>
              <a:t> 6 </a:t>
            </a:r>
            <a:r>
              <a:rPr lang="en-US" sz="1600" dirty="0">
                <a:solidFill>
                  <a:prstClr val="black"/>
                </a:solidFill>
              </a:rPr>
              <a:t>U.S.C. §279(g)(2</a:t>
            </a:r>
            <a:r>
              <a:rPr lang="en-US" sz="1600" dirty="0" smtClean="0">
                <a:solidFill>
                  <a:prstClr val="black"/>
                </a:solidFill>
              </a:rPr>
              <a:t>)</a:t>
            </a:r>
            <a:endParaRPr lang="en-US" sz="1600" dirty="0">
              <a:solidFill>
                <a:prstClr val="black"/>
              </a:solidFill>
            </a:endParaRPr>
          </a:p>
        </p:txBody>
      </p:sp>
      <p:sp>
        <p:nvSpPr>
          <p:cNvPr id="2" name="Title 1"/>
          <p:cNvSpPr>
            <a:spLocks noGrp="1"/>
          </p:cNvSpPr>
          <p:nvPr>
            <p:ph type="title"/>
          </p:nvPr>
        </p:nvSpPr>
        <p:spPr>
          <a:xfrm>
            <a:off x="457200" y="457200"/>
            <a:ext cx="8229600" cy="1143000"/>
          </a:xfrm>
        </p:spPr>
        <p:txBody>
          <a:bodyPr>
            <a:noAutofit/>
          </a:bodyPr>
          <a:lstStyle/>
          <a:p>
            <a:r>
              <a:rPr lang="en-US" sz="3200" b="1" dirty="0" smtClean="0">
                <a:solidFill>
                  <a:schemeClr val="accent1">
                    <a:lumMod val="75000"/>
                  </a:schemeClr>
                </a:solidFill>
              </a:rPr>
              <a:t>Unaccompanied Alien Child (UAC)</a:t>
            </a:r>
            <a:endParaRPr lang="en-US" sz="3200" dirty="0">
              <a:solidFill>
                <a:schemeClr val="accent1">
                  <a:lumMod val="75000"/>
                </a:schemeClr>
              </a:solidFill>
            </a:endParaRPr>
          </a:p>
        </p:txBody>
      </p:sp>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spTree>
    <p:extLst>
      <p:ext uri="{BB962C8B-B14F-4D97-AF65-F5344CB8AC3E}">
        <p14:creationId xmlns:p14="http://schemas.microsoft.com/office/powerpoint/2010/main" val="2165838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367046"/>
            <a:ext cx="1981200" cy="338554"/>
          </a:xfrm>
          <a:prstGeom prst="rect">
            <a:avLst/>
          </a:prstGeom>
          <a:noFill/>
        </p:spPr>
        <p:txBody>
          <a:bodyPr wrap="square" lIns="91248" tIns="45625" rIns="91248" bIns="45625" rtlCol="0">
            <a:spAutoFit/>
          </a:bodyPr>
          <a:lstStyle/>
          <a:p>
            <a:r>
              <a:rPr lang="en-US" sz="1600" b="1" dirty="0">
                <a:solidFill>
                  <a:schemeClr val="bg1"/>
                </a:solidFill>
                <a:latin typeface="Arial" panose="020B0604020202020204" pitchFamily="34" charset="0"/>
                <a:cs typeface="Arial" panose="020B0604020202020204" pitchFamily="34" charset="0"/>
              </a:rPr>
              <a:t>kidscounsel.org</a:t>
            </a:r>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282" b="9060"/>
          <a:stretch/>
        </p:blipFill>
        <p:spPr bwMode="auto">
          <a:xfrm>
            <a:off x="609600" y="1016000"/>
            <a:ext cx="7924800" cy="3945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5105400"/>
            <a:ext cx="8382000" cy="954107"/>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Customs </a:t>
            </a:r>
            <a:r>
              <a:rPr lang="en-US" sz="1600" b="1" dirty="0">
                <a:latin typeface="Arial" panose="020B0604020202020204" pitchFamily="34" charset="0"/>
                <a:cs typeface="Arial" panose="020B0604020202020204" pitchFamily="34" charset="0"/>
              </a:rPr>
              <a:t>and Border Protection </a:t>
            </a:r>
            <a:r>
              <a:rPr lang="en-US" sz="1600" b="1" dirty="0" smtClean="0">
                <a:latin typeface="Arial" panose="020B0604020202020204" pitchFamily="34" charset="0"/>
                <a:cs typeface="Arial" panose="020B0604020202020204" pitchFamily="34" charset="0"/>
              </a:rPr>
              <a:t>facility, South Texas</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2015. </a:t>
            </a:r>
          </a:p>
          <a:p>
            <a:r>
              <a:rPr lang="en-US" sz="1600" b="1" dirty="0">
                <a:latin typeface="Arial" panose="020B0604020202020204" pitchFamily="34" charset="0"/>
                <a:cs typeface="Arial" panose="020B0604020202020204" pitchFamily="34" charset="0"/>
              </a:rPr>
              <a:t>U</a:t>
            </a:r>
            <a:r>
              <a:rPr lang="en-US" sz="1600" b="1" dirty="0" smtClean="0">
                <a:latin typeface="Arial" panose="020B0604020202020204" pitchFamily="34" charset="0"/>
                <a:cs typeface="Arial" panose="020B0604020202020204" pitchFamily="34" charset="0"/>
              </a:rPr>
              <a:t>nidentified immigrants detained </a:t>
            </a:r>
            <a:r>
              <a:rPr lang="en-US" sz="1600" b="1" dirty="0">
                <a:latin typeface="Arial" panose="020B0604020202020204" pitchFamily="34" charset="0"/>
                <a:cs typeface="Arial" panose="020B0604020202020204" pitchFamily="34" charset="0"/>
              </a:rPr>
              <a:t>after crossing </a:t>
            </a:r>
            <a:r>
              <a:rPr lang="en-US" sz="1600" b="1" dirty="0" smtClean="0">
                <a:latin typeface="Arial" panose="020B0604020202020204" pitchFamily="34" charset="0"/>
                <a:cs typeface="Arial" panose="020B0604020202020204" pitchFamily="34" charset="0"/>
              </a:rPr>
              <a:t>U.S</a:t>
            </a:r>
            <a:r>
              <a:rPr lang="en-US" sz="1600" b="1" dirty="0">
                <a:latin typeface="Arial" panose="020B0604020202020204" pitchFamily="34" charset="0"/>
                <a:cs typeface="Arial" panose="020B0604020202020204" pitchFamily="34" charset="0"/>
              </a:rPr>
              <a:t>.-Mexico border </a:t>
            </a:r>
            <a:r>
              <a:rPr lang="en-US" sz="1600" b="1" dirty="0" smtClean="0">
                <a:latin typeface="Arial" panose="020B0604020202020204" pitchFamily="34" charset="0"/>
                <a:cs typeface="Arial" panose="020B0604020202020204" pitchFamily="34" charset="0"/>
              </a:rPr>
              <a:t>illegally. </a:t>
            </a:r>
          </a:p>
          <a:p>
            <a:r>
              <a:rPr lang="en-US" sz="1200" dirty="0" smtClean="0">
                <a:latin typeface="Arial" panose="020B0604020202020204" pitchFamily="34" charset="0"/>
                <a:cs typeface="Arial" panose="020B0604020202020204" pitchFamily="34" charset="0"/>
              </a:rPr>
              <a:t>Photo </a:t>
            </a:r>
            <a:r>
              <a:rPr lang="en-US" sz="1200" dirty="0">
                <a:latin typeface="Arial" panose="020B0604020202020204" pitchFamily="34" charset="0"/>
                <a:cs typeface="Arial" panose="020B0604020202020204" pitchFamily="34" charset="0"/>
              </a:rPr>
              <a:t>courtesy U.S. Rep Henry Cuellar, D-Laredo</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www.theindianpanorama.news/world/unitedstates/border-patrol-gets-new-guidelines-for-immigrant-detentions-48182</a:t>
            </a:r>
            <a:r>
              <a:rPr lang="en-US"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0607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C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C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C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C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C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C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CCA Template</Template>
  <TotalTime>6200</TotalTime>
  <Words>2592</Words>
  <Application>Microsoft Office PowerPoint</Application>
  <PresentationFormat>On-screen Show (4:3)</PresentationFormat>
  <Paragraphs>559</Paragraphs>
  <Slides>50</Slides>
  <Notes>18</Notes>
  <HiddenSlides>0</HiddenSlides>
  <MMClips>0</MMClips>
  <ScaleCrop>false</ScaleCrop>
  <HeadingPairs>
    <vt:vector size="4" baseType="variant">
      <vt:variant>
        <vt:lpstr>Theme</vt:lpstr>
      </vt:variant>
      <vt:variant>
        <vt:i4>6</vt:i4>
      </vt:variant>
      <vt:variant>
        <vt:lpstr>Slide Titles</vt:lpstr>
      </vt:variant>
      <vt:variant>
        <vt:i4>50</vt:i4>
      </vt:variant>
    </vt:vector>
  </HeadingPairs>
  <TitlesOfParts>
    <vt:vector size="56" baseType="lpstr">
      <vt:lpstr>CCA Template</vt:lpstr>
      <vt:lpstr>1_CCA Template</vt:lpstr>
      <vt:lpstr>2_CCA Template</vt:lpstr>
      <vt:lpstr>3_CCA Template</vt:lpstr>
      <vt:lpstr>4_CCA Template</vt:lpstr>
      <vt:lpstr>6_CCA Template</vt:lpstr>
      <vt:lpstr>Unaccompanied Immigrant Children  Past and Current Issues  </vt:lpstr>
      <vt:lpstr>Topics</vt:lpstr>
      <vt:lpstr>Topics</vt:lpstr>
      <vt:lpstr>Topics</vt:lpstr>
      <vt:lpstr>PowerPoint Presentation</vt:lpstr>
      <vt:lpstr>Undocumented or Refugee?</vt:lpstr>
      <vt:lpstr>Undocumented or Refugee?</vt:lpstr>
      <vt:lpstr>Unaccompanied Alien Child (UAC)</vt:lpstr>
      <vt:lpstr>PowerPoint Presentation</vt:lpstr>
      <vt:lpstr>Flores Settlement Agreement</vt:lpstr>
      <vt:lpstr>Flores Settlement Agreement</vt:lpstr>
      <vt:lpstr>UAC Experience  </vt:lpstr>
      <vt:lpstr>UAC Apprehended by U.S. Border Patrol  </vt:lpstr>
      <vt:lpstr>UAC Experience  </vt:lpstr>
      <vt:lpstr>UAC Released to Sponsors</vt:lpstr>
      <vt:lpstr>Janier </vt:lpstr>
      <vt:lpstr>Janier</vt:lpstr>
      <vt:lpstr>Janier</vt:lpstr>
      <vt:lpstr>Janier’s Complex Needs</vt:lpstr>
      <vt:lpstr>What is at Stake?</vt:lpstr>
      <vt:lpstr>U.S. Government Response </vt:lpstr>
      <vt:lpstr>U.S. Government Response </vt:lpstr>
      <vt:lpstr>Legal Community Response </vt:lpstr>
      <vt:lpstr>Legal Community Response </vt:lpstr>
      <vt:lpstr>PowerPoint Presentation</vt:lpstr>
      <vt:lpstr>Special Immigrant Juvenile Status (SIJS)</vt:lpstr>
      <vt:lpstr>SIJS</vt:lpstr>
      <vt:lpstr>Eligibility for SIJS</vt:lpstr>
      <vt:lpstr>Statutory Authority</vt:lpstr>
      <vt:lpstr>Visa Bulletin Clarification for SIJ </vt:lpstr>
      <vt:lpstr>SIJ State Specific Statutes, Case Law </vt:lpstr>
      <vt:lpstr>Important!</vt:lpstr>
      <vt:lpstr>Perez-Olano Enforcement Action</vt:lpstr>
      <vt:lpstr>Asylum</vt:lpstr>
      <vt:lpstr>Asylum</vt:lpstr>
      <vt:lpstr>T-Visa</vt:lpstr>
      <vt:lpstr>T-Visa</vt:lpstr>
      <vt:lpstr>Other Forms of Immigration Relief </vt:lpstr>
      <vt:lpstr>Enforcement Priorities</vt:lpstr>
      <vt:lpstr>Enforcement Priorities</vt:lpstr>
      <vt:lpstr>Enforcement Priorities</vt:lpstr>
      <vt:lpstr>Immigration Raids</vt:lpstr>
      <vt:lpstr>Opportunities to Get Involved</vt:lpstr>
      <vt:lpstr>Center for Children’s Advocacy</vt:lpstr>
      <vt:lpstr>PowerPoint Presentation</vt:lpstr>
      <vt:lpstr>Connecticut-Specific Resources</vt:lpstr>
      <vt:lpstr>Connecticut-Specific Resources</vt:lpstr>
      <vt:lpstr>National Resources</vt:lpstr>
      <vt:lpstr>National Resources</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Immigrant Juvenile Status(SIJS)</dc:title>
  <dc:creator>Edwin Colon</dc:creator>
  <cp:lastModifiedBy>Bonnie Berk</cp:lastModifiedBy>
  <cp:revision>279</cp:revision>
  <cp:lastPrinted>2016-10-03T17:46:24Z</cp:lastPrinted>
  <dcterms:created xsi:type="dcterms:W3CDTF">2014-06-11T14:17:20Z</dcterms:created>
  <dcterms:modified xsi:type="dcterms:W3CDTF">2016-10-03T18:29:29Z</dcterms:modified>
</cp:coreProperties>
</file>